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316" r:id="rId2"/>
    <p:sldId id="317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EEF3"/>
    <a:srgbClr val="6BD6F0"/>
    <a:srgbClr val="E8AE01"/>
    <a:srgbClr val="1E9531"/>
    <a:srgbClr val="64AB77"/>
    <a:srgbClr val="00BD32"/>
    <a:srgbClr val="C8DC85"/>
    <a:srgbClr val="E3EAF6"/>
    <a:srgbClr val="5B7191"/>
    <a:srgbClr val="CDD5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6447"/>
  </p:normalViewPr>
  <p:slideViewPr>
    <p:cSldViewPr snapToGrid="0" snapToObjects="1">
      <p:cViewPr varScale="1">
        <p:scale>
          <a:sx n="112" d="100"/>
          <a:sy n="112" d="100"/>
        </p:scale>
        <p:origin x="496" y="184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7292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932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1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96" indent="0" algn="ctr">
              <a:buNone/>
              <a:defRPr sz="2000"/>
            </a:lvl2pPr>
            <a:lvl3pPr marL="914391" indent="0" algn="ctr">
              <a:buNone/>
              <a:defRPr sz="1800"/>
            </a:lvl3pPr>
            <a:lvl4pPr marL="1371587" indent="0" algn="ctr">
              <a:buNone/>
              <a:defRPr sz="1600"/>
            </a:lvl4pPr>
            <a:lvl5pPr marL="1828783" indent="0" algn="ctr">
              <a:buNone/>
              <a:defRPr sz="1600"/>
            </a:lvl5pPr>
            <a:lvl6pPr marL="2285978" indent="0" algn="ctr">
              <a:buNone/>
              <a:defRPr sz="1600"/>
            </a:lvl6pPr>
            <a:lvl7pPr marL="2743174" indent="0" algn="ctr">
              <a:buNone/>
              <a:defRPr sz="1600"/>
            </a:lvl7pPr>
            <a:lvl8pPr marL="3200370" indent="0" algn="ctr">
              <a:buNone/>
              <a:defRPr sz="1600"/>
            </a:lvl8pPr>
            <a:lvl9pPr marL="3657565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9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7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7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6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4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4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96" indent="0">
              <a:buNone/>
              <a:defRPr sz="2000" b="1"/>
            </a:lvl2pPr>
            <a:lvl3pPr marL="914391" indent="0">
              <a:buNone/>
              <a:defRPr sz="1800" b="1"/>
            </a:lvl3pPr>
            <a:lvl4pPr marL="1371587" indent="0">
              <a:buNone/>
              <a:defRPr sz="1600" b="1"/>
            </a:lvl4pPr>
            <a:lvl5pPr marL="1828783" indent="0">
              <a:buNone/>
              <a:defRPr sz="1600" b="1"/>
            </a:lvl5pPr>
            <a:lvl6pPr marL="2285978" indent="0">
              <a:buNone/>
              <a:defRPr sz="1600" b="1"/>
            </a:lvl6pPr>
            <a:lvl7pPr marL="2743174" indent="0">
              <a:buNone/>
              <a:defRPr sz="1600" b="1"/>
            </a:lvl7pPr>
            <a:lvl8pPr marL="3200370" indent="0">
              <a:buNone/>
              <a:defRPr sz="1600" b="1"/>
            </a:lvl8pPr>
            <a:lvl9pPr marL="3657565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9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96" indent="0">
              <a:buNone/>
              <a:defRPr sz="2800"/>
            </a:lvl2pPr>
            <a:lvl3pPr marL="914391" indent="0">
              <a:buNone/>
              <a:defRPr sz="2400"/>
            </a:lvl3pPr>
            <a:lvl4pPr marL="1371587" indent="0">
              <a:buNone/>
              <a:defRPr sz="2000"/>
            </a:lvl4pPr>
            <a:lvl5pPr marL="1828783" indent="0">
              <a:buNone/>
              <a:defRPr sz="2000"/>
            </a:lvl5pPr>
            <a:lvl6pPr marL="2285978" indent="0">
              <a:buNone/>
              <a:defRPr sz="2000"/>
            </a:lvl6pPr>
            <a:lvl7pPr marL="2743174" indent="0">
              <a:buNone/>
              <a:defRPr sz="2000"/>
            </a:lvl7pPr>
            <a:lvl8pPr marL="3200370" indent="0">
              <a:buNone/>
              <a:defRPr sz="2000"/>
            </a:lvl8pPr>
            <a:lvl9pPr marL="3657565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9" y="205740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96" indent="0">
              <a:buNone/>
              <a:defRPr sz="1400"/>
            </a:lvl2pPr>
            <a:lvl3pPr marL="914391" indent="0">
              <a:buNone/>
              <a:defRPr sz="1200"/>
            </a:lvl3pPr>
            <a:lvl4pPr marL="1371587" indent="0">
              <a:buNone/>
              <a:defRPr sz="1000"/>
            </a:lvl4pPr>
            <a:lvl5pPr marL="1828783" indent="0">
              <a:buNone/>
              <a:defRPr sz="1000"/>
            </a:lvl5pPr>
            <a:lvl6pPr marL="2285978" indent="0">
              <a:buNone/>
              <a:defRPr sz="1000"/>
            </a:lvl6pPr>
            <a:lvl7pPr marL="2743174" indent="0">
              <a:buNone/>
              <a:defRPr sz="1000"/>
            </a:lvl7pPr>
            <a:lvl8pPr marL="3200370" indent="0">
              <a:buNone/>
              <a:defRPr sz="1000"/>
            </a:lvl8pPr>
            <a:lvl9pPr marL="3657565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  <a:alpha val="40000"/>
              </a:schemeClr>
            </a:gs>
            <a:gs pos="100000">
              <a:schemeClr val="bg1">
                <a:lumMod val="75000"/>
              </a:schemeClr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9/10/22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91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8" indent="-228598" algn="l" defTabSz="914391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9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89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85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80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76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72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67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63" indent="-228598" algn="l" defTabSz="914391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96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91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87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83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78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74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70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65" algn="l" defTabSz="914391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MILESTONE ROADMAP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722D5-36DC-D143-BF0B-9B3EA0218038}"/>
              </a:ext>
            </a:extLst>
          </p:cNvPr>
          <p:cNvSpPr txBox="1"/>
          <p:nvPr/>
        </p:nvSpPr>
        <p:spPr>
          <a:xfrm>
            <a:off x="221672" y="520153"/>
            <a:ext cx="997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CHIAVE DI STATO: 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BA983BA7-96E5-2E4C-8B08-A52734594C61}"/>
              </a:ext>
            </a:extLst>
          </p:cNvPr>
          <p:cNvSpPr/>
          <p:nvPr/>
        </p:nvSpPr>
        <p:spPr>
          <a:xfrm>
            <a:off x="1211580" y="492850"/>
            <a:ext cx="109728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PIANIFICAZIONE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376C4633-CC14-154F-9B72-9637644E421B}"/>
              </a:ext>
            </a:extLst>
          </p:cNvPr>
          <p:cNvSpPr/>
          <p:nvPr/>
        </p:nvSpPr>
        <p:spPr>
          <a:xfrm>
            <a:off x="2470785" y="492850"/>
            <a:ext cx="109728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APPROVATO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F41F7C0C-B68A-1042-B83C-5001C20DECCD}"/>
              </a:ext>
            </a:extLst>
          </p:cNvPr>
          <p:cNvSpPr/>
          <p:nvPr/>
        </p:nvSpPr>
        <p:spPr>
          <a:xfrm>
            <a:off x="4998720" y="492850"/>
            <a:ext cx="109728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VARATA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7D1C7FDF-EA41-DF47-9C86-C474FB4E00BA}"/>
              </a:ext>
            </a:extLst>
          </p:cNvPr>
          <p:cNvSpPr/>
          <p:nvPr/>
        </p:nvSpPr>
        <p:spPr>
          <a:xfrm>
            <a:off x="3736340" y="492850"/>
            <a:ext cx="1097280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SVILUPPO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FA84AB-1C92-C347-8315-651190185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7423754"/>
              </p:ext>
            </p:extLst>
          </p:nvPr>
        </p:nvGraphicFramePr>
        <p:xfrm>
          <a:off x="221672" y="1026126"/>
          <a:ext cx="11656297" cy="55919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97">
                  <a:extLst>
                    <a:ext uri="{9D8B030D-6E8A-4147-A177-3AD203B41FA5}">
                      <a16:colId xmlns:a16="http://schemas.microsoft.com/office/drawing/2014/main" val="280637178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11821538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03809862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08972529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71484440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56437026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43831031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0085334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08437119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5615670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16194225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6643852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4469235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91662354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6124764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4993673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9013440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99012387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60941766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52692014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57838623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69883926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980932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256830170"/>
                    </a:ext>
                  </a:extLst>
                </a:gridCol>
              </a:tblGrid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Q3 ·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Q4 ·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Q3 ·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Q4 ·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30420"/>
                  </a:ext>
                </a:extLst>
              </a:tr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Lug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SETTEMBRE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Strumento pTOM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GIOVANNA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Guastare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Maggio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Giu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Lug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SETTEMBRE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Strumento pTOM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GIOVANNA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Guastare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Maggio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Giu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40183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PIETRA MILIARE 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93568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0339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PIETRA MILIARE 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61267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78497"/>
                  </a:ext>
                </a:extLst>
              </a:tr>
            </a:tbl>
          </a:graphicData>
        </a:graphic>
      </p:graphicFrame>
      <p:sp>
        <p:nvSpPr>
          <p:cNvPr id="81" name="Rounded Rectangle 8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900141" y="2603067"/>
            <a:ext cx="1866785" cy="322783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ounded Rectangle 8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3018178" y="2603067"/>
            <a:ext cx="1056575" cy="3227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ounded Rectangle 82">
            <a:extLst>
              <a:ext uri="{FF2B5EF4-FFF2-40B4-BE49-F238E27FC236}">
                <a16:creationId xmlns:a16="http://schemas.microsoft.com/office/drawing/2014/main" id="{00000000-0008-0000-0000-00002B000000}"/>
              </a:ext>
            </a:extLst>
          </p:cNvPr>
          <p:cNvSpPr/>
          <p:nvPr/>
        </p:nvSpPr>
        <p:spPr>
          <a:xfrm>
            <a:off x="4418627" y="3188706"/>
            <a:ext cx="2100450" cy="322783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4" name="Rounded Rectangle 8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8133872" y="2603067"/>
            <a:ext cx="1196266" cy="3227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5" name="Rounded Rectangle 8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4129278" y="2603067"/>
            <a:ext cx="3967235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6" name="Rounded Rectangle 85">
            <a:extLst>
              <a:ext uri="{FF2B5EF4-FFF2-40B4-BE49-F238E27FC236}">
                <a16:creationId xmlns:a16="http://schemas.microsoft.com/office/drawing/2014/main" id="{00000000-0008-0000-0000-00002D000000}"/>
              </a:ext>
            </a:extLst>
          </p:cNvPr>
          <p:cNvSpPr/>
          <p:nvPr/>
        </p:nvSpPr>
        <p:spPr>
          <a:xfrm>
            <a:off x="4302888" y="4823050"/>
            <a:ext cx="6804239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7" name="Rounded Rectangle 86">
            <a:extLst>
              <a:ext uri="{FF2B5EF4-FFF2-40B4-BE49-F238E27FC236}">
                <a16:creationId xmlns:a16="http://schemas.microsoft.com/office/drawing/2014/main" id="{00000000-0008-0000-0000-00002E000000}"/>
              </a:ext>
            </a:extLst>
          </p:cNvPr>
          <p:cNvSpPr/>
          <p:nvPr/>
        </p:nvSpPr>
        <p:spPr>
          <a:xfrm>
            <a:off x="5541303" y="5572124"/>
            <a:ext cx="1714394" cy="322783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8" name="Rounded Rectangle 87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SpPr/>
          <p:nvPr/>
        </p:nvSpPr>
        <p:spPr>
          <a:xfrm>
            <a:off x="1988095" y="5558504"/>
            <a:ext cx="3388151" cy="322783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1696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95715" y="123518"/>
            <a:ext cx="82834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b="1" dirty="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MODELLO MILESTONE ROADMAP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47722D5-36DC-D143-BF0B-9B3EA0218038}"/>
              </a:ext>
            </a:extLst>
          </p:cNvPr>
          <p:cNvSpPr txBox="1"/>
          <p:nvPr/>
        </p:nvSpPr>
        <p:spPr>
          <a:xfrm>
            <a:off x="221672" y="520153"/>
            <a:ext cx="9975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" sz="1000" dirty="0">
                <a:latin typeface="Century Gothic" panose="020B0502020202020204" pitchFamily="34" charset="0"/>
              </a:rPr>
              <a:t>CHIAVE DI STATO: </a:t>
            </a:r>
          </a:p>
        </p:txBody>
      </p:sp>
      <p:sp>
        <p:nvSpPr>
          <p:cNvPr id="76" name="Rounded Rectangle 75">
            <a:extLst>
              <a:ext uri="{FF2B5EF4-FFF2-40B4-BE49-F238E27FC236}">
                <a16:creationId xmlns:a16="http://schemas.microsoft.com/office/drawing/2014/main" id="{BA983BA7-96E5-2E4C-8B08-A52734594C61}"/>
              </a:ext>
            </a:extLst>
          </p:cNvPr>
          <p:cNvSpPr/>
          <p:nvPr/>
        </p:nvSpPr>
        <p:spPr>
          <a:xfrm>
            <a:off x="1211580" y="492850"/>
            <a:ext cx="1097280" cy="27432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PIANIFICAZIONE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7" name="Rounded Rectangle 76">
            <a:extLst>
              <a:ext uri="{FF2B5EF4-FFF2-40B4-BE49-F238E27FC236}">
                <a16:creationId xmlns:a16="http://schemas.microsoft.com/office/drawing/2014/main" id="{376C4633-CC14-154F-9B72-9637644E421B}"/>
              </a:ext>
            </a:extLst>
          </p:cNvPr>
          <p:cNvSpPr/>
          <p:nvPr/>
        </p:nvSpPr>
        <p:spPr>
          <a:xfrm>
            <a:off x="2470785" y="492850"/>
            <a:ext cx="1097280" cy="27432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APPROVATO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ounded Rectangle 77">
            <a:extLst>
              <a:ext uri="{FF2B5EF4-FFF2-40B4-BE49-F238E27FC236}">
                <a16:creationId xmlns:a16="http://schemas.microsoft.com/office/drawing/2014/main" id="{F41F7C0C-B68A-1042-B83C-5001C20DECCD}"/>
              </a:ext>
            </a:extLst>
          </p:cNvPr>
          <p:cNvSpPr/>
          <p:nvPr/>
        </p:nvSpPr>
        <p:spPr>
          <a:xfrm>
            <a:off x="4998720" y="492850"/>
            <a:ext cx="1097280" cy="2743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VARATA</a:t>
            </a:r>
            <a:endParaRPr lang="en-US" sz="1000" dirty="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ounded Rectangle 78">
            <a:extLst>
              <a:ext uri="{FF2B5EF4-FFF2-40B4-BE49-F238E27FC236}">
                <a16:creationId xmlns:a16="http://schemas.microsoft.com/office/drawing/2014/main" id="{7D1C7FDF-EA41-DF47-9C86-C474FB4E00BA}"/>
              </a:ext>
            </a:extLst>
          </p:cNvPr>
          <p:cNvSpPr/>
          <p:nvPr/>
        </p:nvSpPr>
        <p:spPr>
          <a:xfrm>
            <a:off x="3736340" y="492850"/>
            <a:ext cx="1097280" cy="27432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SVILUPPO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1FA84AB-1C92-C347-8315-651190185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8084499"/>
              </p:ext>
            </p:extLst>
          </p:nvPr>
        </p:nvGraphicFramePr>
        <p:xfrm>
          <a:off x="221672" y="1026126"/>
          <a:ext cx="11656297" cy="54762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5197">
                  <a:extLst>
                    <a:ext uri="{9D8B030D-6E8A-4147-A177-3AD203B41FA5}">
                      <a16:colId xmlns:a16="http://schemas.microsoft.com/office/drawing/2014/main" val="280637178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11821538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03809862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08972529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71484440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56437026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43831031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0085334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08437119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5615670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161942251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6643852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4469235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91662354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61247644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34993673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1590134406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99012387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609417660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2526920143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578386235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69883926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479809327"/>
                    </a:ext>
                  </a:extLst>
                </a:gridCol>
                <a:gridCol w="485700">
                  <a:extLst>
                    <a:ext uri="{9D8B030D-6E8A-4147-A177-3AD203B41FA5}">
                      <a16:colId xmlns:a16="http://schemas.microsoft.com/office/drawing/2014/main" val="3256830170"/>
                    </a:ext>
                  </a:extLst>
                </a:gridCol>
              </a:tblGrid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Q3 ·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Q4 ·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Q3 ·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Q4 ·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Q1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2025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Q2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E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630420"/>
                  </a:ext>
                </a:extLst>
              </a:tr>
              <a:tr h="34147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Lug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SETTEMBRE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Strumento pTOM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GIOVANNA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Guastare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Maggio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Giu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Lug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Ago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SETTEMBRE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Strumento pTOM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Nov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Dic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GIOVANNA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Feb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Guastare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Apr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Maggio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Giu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1540183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PIETRA MILIARE 3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8093568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3390339"/>
                  </a:ext>
                </a:extLst>
              </a:tr>
              <a:tr h="347800">
                <a:tc gridSpan="24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PIETRA MILIARE 4</a:t>
                      </a:r>
                      <a:endParaRPr lang="en-US" sz="11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6061267"/>
                  </a:ext>
                </a:extLst>
              </a:tr>
              <a:tr h="20488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  <a:endParaRPr lang="en-US" sz="10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Century Gothic" panose="020B0502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988" marR="48988" marT="0" marB="0"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478497"/>
                  </a:ext>
                </a:extLst>
              </a:tr>
            </a:tbl>
          </a:graphicData>
        </a:graphic>
      </p:graphicFrame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00000000-0008-0000-0000-000031000000}"/>
              </a:ext>
            </a:extLst>
          </p:cNvPr>
          <p:cNvSpPr/>
          <p:nvPr/>
        </p:nvSpPr>
        <p:spPr>
          <a:xfrm>
            <a:off x="3605889" y="2455027"/>
            <a:ext cx="5846805" cy="301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32000000}"/>
              </a:ext>
            </a:extLst>
          </p:cNvPr>
          <p:cNvSpPr/>
          <p:nvPr/>
        </p:nvSpPr>
        <p:spPr>
          <a:xfrm>
            <a:off x="7263317" y="3009405"/>
            <a:ext cx="2100481" cy="3017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33000000}"/>
              </a:ext>
            </a:extLst>
          </p:cNvPr>
          <p:cNvSpPr/>
          <p:nvPr/>
        </p:nvSpPr>
        <p:spPr>
          <a:xfrm>
            <a:off x="619760" y="4608073"/>
            <a:ext cx="1866812" cy="3017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0000000-0008-0000-0000-000034000000}"/>
              </a:ext>
            </a:extLst>
          </p:cNvPr>
          <p:cNvSpPr/>
          <p:nvPr/>
        </p:nvSpPr>
        <p:spPr>
          <a:xfrm>
            <a:off x="5249416" y="5252698"/>
            <a:ext cx="1056590" cy="301752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35000000}"/>
              </a:ext>
            </a:extLst>
          </p:cNvPr>
          <p:cNvSpPr/>
          <p:nvPr/>
        </p:nvSpPr>
        <p:spPr>
          <a:xfrm>
            <a:off x="6649887" y="5807075"/>
            <a:ext cx="1694100" cy="301752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SpPr/>
          <p:nvPr/>
        </p:nvSpPr>
        <p:spPr>
          <a:xfrm>
            <a:off x="10515650" y="5252698"/>
            <a:ext cx="1056590" cy="301752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000000-0008-0000-0000-000037000000}"/>
              </a:ext>
            </a:extLst>
          </p:cNvPr>
          <p:cNvSpPr/>
          <p:nvPr/>
        </p:nvSpPr>
        <p:spPr>
          <a:xfrm>
            <a:off x="6372108" y="5252698"/>
            <a:ext cx="4106987" cy="301752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it" sz="1000" b="1">
                <a:solidFill>
                  <a:srgbClr val="FFFFFF"/>
                </a:solidFill>
                <a:effectLst/>
                <a:latin typeface="Century Gothic" panose="020B0502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COMPITO</a:t>
            </a:r>
            <a:endParaRPr lang="en-US" sz="1000">
              <a:effectLst/>
              <a:latin typeface="Century Gothic" panose="020B0502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962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466325"/>
              </p:ext>
            </p:extLst>
          </p:nvPr>
        </p:nvGraphicFramePr>
        <p:xfrm>
          <a:off x="787790" y="1050352"/>
          <a:ext cx="10227213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DISCONOSCIMENTO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it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Tutti gli articoli, i modelli o le informazioni fornite da Smartsheet sul sito Web sono solo di riferimento. Mentre ci sforziamo di mantenere le informazioni aggiornate e corrette, non rilasciamo dichiarazioni o garanzie di alcun tipo, esplicite o implicite, circa la completezza, l'accuratezza, l'affidabilità, l'idoneità o la disponibilità in relazione al sito Web o alle informazioni, agli articoli, ai modelli o alla grafica correlata contenuti nel sito Web. Qualsiasi affidamento che fai su tali informazioni è quindi strettamente a tuo rischio.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ilestone-Roadmap-Template_PowerPoint" id="{ED4D6EA4-51D6-6D43-B30E-8B2633D89626}" vid="{1598B0D7-2335-004C-929C-226C8B644D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IC-Milestone-Roadmap-Template_PowerPoint</Template>
  <TotalTime>2</TotalTime>
  <Words>351</Words>
  <Application>Microsoft Macintosh PowerPoint</Application>
  <PresentationFormat>Widescreen</PresentationFormat>
  <Paragraphs>229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Alexandra Ragazhinskaya</dc:creator>
  <cp:lastModifiedBy>Jason Flores</cp:lastModifiedBy>
  <cp:revision>2</cp:revision>
  <dcterms:created xsi:type="dcterms:W3CDTF">2020-01-06T20:09:20Z</dcterms:created>
  <dcterms:modified xsi:type="dcterms:W3CDTF">2022-09-11T04:30:29Z</dcterms:modified>
</cp:coreProperties>
</file>