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16" r:id="rId4"/>
    <p:sldId id="349" r:id="rId5"/>
    <p:sldId id="353" r:id="rId6"/>
    <p:sldId id="351" r:id="rId7"/>
    <p:sldId id="342" r:id="rId8"/>
    <p:sldId id="337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FINIR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45879</c:v>
                </c:pt>
                <c:pt idx="2">
                  <c:v>46082</c:v>
                </c:pt>
                <c:pt idx="3">
                  <c:v>45873</c:v>
                </c:pt>
                <c:pt idx="4">
                  <c:v>45962</c:v>
                </c:pt>
                <c:pt idx="5">
                  <c:v>46042</c:v>
                </c:pt>
                <c:pt idx="6">
                  <c:v>45931</c:v>
                </c:pt>
                <c:pt idx="7">
                  <c:v>45899</c:v>
                </c:pt>
                <c:pt idx="8">
                  <c:v>46001</c:v>
                </c:pt>
                <c:pt idx="9">
                  <c:v>45976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46063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COMMENCER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45830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45962</c:v>
                </c:pt>
                <c:pt idx="12">
                  <c:v>45971</c:v>
                </c:pt>
                <c:pt idx="13">
                  <c:v>45992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fr" sz="2000"/>
              <a:t>JOURS par PROJET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Sheet1!$D$1</c:f>
              <c:strCache>
                <c:ptCount val="1"/>
                <c:pt idx="0">
                  <c:v>Nombre de JOURS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57</c:v>
                </c:pt>
                <c:pt idx="1">
                  <c:v>92</c:v>
                </c:pt>
                <c:pt idx="2">
                  <c:v>264</c:v>
                </c:pt>
                <c:pt idx="3">
                  <c:v>43</c:v>
                </c:pt>
                <c:pt idx="4">
                  <c:v>110</c:v>
                </c:pt>
                <c:pt idx="5">
                  <c:v>190</c:v>
                </c:pt>
                <c:pt idx="6">
                  <c:v>61</c:v>
                </c:pt>
                <c:pt idx="7">
                  <c:v>16</c:v>
                </c:pt>
                <c:pt idx="8">
                  <c:v>100</c:v>
                </c:pt>
                <c:pt idx="9">
                  <c:v>45</c:v>
                </c:pt>
                <c:pt idx="10">
                  <c:v>61</c:v>
                </c:pt>
                <c:pt idx="11">
                  <c:v>30</c:v>
                </c:pt>
                <c:pt idx="12">
                  <c:v>30</c:v>
                </c:pt>
                <c:pt idx="13">
                  <c:v>71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3.640940836650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NOMBRE DE MEMBRES DE L'ÉQUIPE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5278039361643"/>
          <c:y val="0.16131037443847046"/>
          <c:w val="0.11181236274452717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PROJETÉ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1000000</c:v>
                </c:pt>
                <c:pt idx="1">
                  <c:v>900000</c:v>
                </c:pt>
                <c:pt idx="2">
                  <c:v>860000</c:v>
                </c:pt>
                <c:pt idx="3">
                  <c:v>1000000</c:v>
                </c:pt>
                <c:pt idx="4">
                  <c:v>294000</c:v>
                </c:pt>
                <c:pt idx="5">
                  <c:v>123400</c:v>
                </c:pt>
                <c:pt idx="6">
                  <c:v>250500</c:v>
                </c:pt>
                <c:pt idx="7">
                  <c:v>127200</c:v>
                </c:pt>
                <c:pt idx="8">
                  <c:v>80000</c:v>
                </c:pt>
                <c:pt idx="9">
                  <c:v>77000</c:v>
                </c:pt>
                <c:pt idx="10">
                  <c:v>65000</c:v>
                </c:pt>
                <c:pt idx="11">
                  <c:v>550000</c:v>
                </c:pt>
                <c:pt idx="12">
                  <c:v>45000</c:v>
                </c:pt>
                <c:pt idx="13">
                  <c:v>32500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709-D149-A815-135B270DD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RÉEL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880000</c:v>
                </c:pt>
                <c:pt idx="1">
                  <c:v>920000</c:v>
                </c:pt>
                <c:pt idx="2">
                  <c:v>850000</c:v>
                </c:pt>
                <c:pt idx="3">
                  <c:v>998050</c:v>
                </c:pt>
                <c:pt idx="4">
                  <c:v>280000</c:v>
                </c:pt>
                <c:pt idx="5">
                  <c:v>125000</c:v>
                </c:pt>
                <c:pt idx="6">
                  <c:v>246000</c:v>
                </c:pt>
                <c:pt idx="7">
                  <c:v>126000</c:v>
                </c:pt>
                <c:pt idx="8">
                  <c:v>79900</c:v>
                </c:pt>
                <c:pt idx="9">
                  <c:v>77000</c:v>
                </c:pt>
                <c:pt idx="10">
                  <c:v>65000</c:v>
                </c:pt>
                <c:pt idx="11">
                  <c:v>551000</c:v>
                </c:pt>
                <c:pt idx="12">
                  <c:v>42000</c:v>
                </c:pt>
                <c:pt idx="13">
                  <c:v>33000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0709-D149-A815-135B270DD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Sheet1!$D$2:$D$15</c:f>
              <c:numCache>
                <c:formatCode>"$"#,##0</c:formatCode>
                <c:ptCount val="14"/>
                <c:pt idx="0">
                  <c:v>120000</c:v>
                </c:pt>
                <c:pt idx="1">
                  <c:v>-20000</c:v>
                </c:pt>
                <c:pt idx="2">
                  <c:v>10000</c:v>
                </c:pt>
                <c:pt idx="3">
                  <c:v>1950</c:v>
                </c:pt>
                <c:pt idx="4">
                  <c:v>14000</c:v>
                </c:pt>
                <c:pt idx="5">
                  <c:v>-1600</c:v>
                </c:pt>
                <c:pt idx="6">
                  <c:v>4500</c:v>
                </c:pt>
                <c:pt idx="7">
                  <c:v>1200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  <c:pt idx="12">
                  <c:v>3000</c:v>
                </c:pt>
                <c:pt idx="13">
                  <c:v>-500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0709-D149-A815-135B270DD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1726448"/>
        <c:axId val="1341728080"/>
      </c:barChart>
      <c:catAx>
        <c:axId val="13417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8080"/>
        <c:crosses val="autoZero"/>
        <c:auto val="1"/>
        <c:lblAlgn val="ctr"/>
        <c:lblOffset val="100"/>
        <c:noMultiLvlLbl val="0"/>
      </c:catAx>
      <c:valAx>
        <c:axId val="134172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HAUT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B988-8F4C-A649-01258F210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DOULEUR MOYENNE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B988-8F4C-A649-01258F210C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B988-8F4C-A649-01258F21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HAUT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52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7037-C24A-99EA-58485CA54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DOULEUR MOYENNE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7037-C24A-99EA-58485CA543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7037-C24A-99EA-58485CA5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QUESTIONS EN SUSPENS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807-274F-B39D-BEE7D96E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RÉVISIONS OUVERTES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6807-274F-B39D-BEE7D96E6E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ACTIONS EN ATTENTE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 A</c:v>
                </c:pt>
                <c:pt idx="1">
                  <c:v>Projet B</c:v>
                </c:pt>
                <c:pt idx="2">
                  <c:v>Projet C</c:v>
                </c:pt>
                <c:pt idx="3">
                  <c:v>Projet D</c:v>
                </c:pt>
                <c:pt idx="4">
                  <c:v>Projet E</c:v>
                </c:pt>
                <c:pt idx="5">
                  <c:v>Projet F</c:v>
                </c:pt>
                <c:pt idx="6">
                  <c:v>Projet G</c:v>
                </c:pt>
                <c:pt idx="7">
                  <c:v>Projet H</c:v>
                </c:pt>
                <c:pt idx="8">
                  <c:v>Projet J</c:v>
                </c:pt>
                <c:pt idx="9">
                  <c:v>Projet K</c:v>
                </c:pt>
                <c:pt idx="10">
                  <c:v>Projet L</c:v>
                </c:pt>
                <c:pt idx="11">
                  <c:v>Projet M</c:v>
                </c:pt>
                <c:pt idx="12">
                  <c:v>Projet N</c:v>
                </c:pt>
                <c:pt idx="13">
                  <c:v>Projet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6807-274F-B39D-BEE7D96E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QUESTIONS EN SUSPENS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4943-754E-87E3-1DCCFC531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RÉVISIONS OUVERTES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4943-754E-87E3-1DCCFC531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ACTIONS EN ATTENTE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27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43-754E-87E3-1DCCFC53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75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TABLEAU DE BORD DE PLUSIEURS PROJETS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4400" dirty="0">
                <a:latin typeface="Century Gothic" panose="020B0502020202020204" pitchFamily="34" charset="0"/>
              </a:rPr>
              <a:t>TABLEAU DE BORD DE PLUSIEURS PROJETS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 DE L'ENTREPRISE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Adresse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Téléphone de contact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Adresse Web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Adresse courriel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APPROUVÉ PAR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fr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TABLE</a:t>
                      </a:r>
                    </a:p>
                    <a:p>
                      <a:pPr algn="l" fontAlgn="b"/>
                      <a:r>
                        <a:rPr lang="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| DE TABLEAU DE BORD DE PROJET MULTIPLE TABLE DES MATIÈRES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Délai de livraison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Jours par projet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Affectation de ressources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Finances du projet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Analyse des risques et total des risques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Actions ouvertes et en attente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Rapport de projet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DÉLAI DE LIVRAISON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33029"/>
              </p:ext>
            </p:extLst>
          </p:nvPr>
        </p:nvGraphicFramePr>
        <p:xfrm>
          <a:off x="320842" y="368969"/>
          <a:ext cx="11325726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JOURS PAR PROJET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321693"/>
              </p:ext>
            </p:extLst>
          </p:nvPr>
        </p:nvGraphicFramePr>
        <p:xfrm>
          <a:off x="417095" y="208548"/>
          <a:ext cx="11309683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AFFECTATION DE RESSOURCES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576824"/>
              </p:ext>
            </p:extLst>
          </p:nvPr>
        </p:nvGraphicFramePr>
        <p:xfrm>
          <a:off x="657726" y="208548"/>
          <a:ext cx="10956758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FINANCES DU PROJET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F335FF-EF70-B441-AA1A-82E2F2698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649090"/>
              </p:ext>
            </p:extLst>
          </p:nvPr>
        </p:nvGraphicFramePr>
        <p:xfrm>
          <a:off x="304801" y="288758"/>
          <a:ext cx="11454062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DES RISQUES ET TOTAL DES RISQUES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EA4EDD-BEEA-6743-9EB8-8F586D7D0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035334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A01BC8-751F-E144-B2A8-AA6AF7AC3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548766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8D6937-B4CB-734D-A59F-CC81741556E4}"/>
              </a:ext>
            </a:extLst>
          </p:cNvPr>
          <p:cNvSpPr txBox="1"/>
          <p:nvPr/>
        </p:nvSpPr>
        <p:spPr>
          <a:xfrm>
            <a:off x="304799" y="3048001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000" dirty="0">
                <a:latin typeface="Century Gothic" panose="020B0502020202020204" pitchFamily="34" charset="0"/>
              </a:rPr>
              <a:t>TOTAL DES RISQUES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ACTIONS OUVERTES ET EN ATTENTE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32E569-F8CA-E54F-BCAC-077A58435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974693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7E6ADF-DFBB-9248-90F2-44A258093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687814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D1C10B-D0CA-D94B-943E-0E22FA55896E}"/>
              </a:ext>
            </a:extLst>
          </p:cNvPr>
          <p:cNvSpPr txBox="1"/>
          <p:nvPr/>
        </p:nvSpPr>
        <p:spPr>
          <a:xfrm>
            <a:off x="304799" y="304800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000" dirty="0">
                <a:latin typeface="Century Gothic" panose="020B0502020202020204" pitchFamily="34" charset="0"/>
              </a:rPr>
              <a:t>TOTAL DE L'ACTION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10326"/>
              </p:ext>
            </p:extLst>
          </p:nvPr>
        </p:nvGraphicFramePr>
        <p:xfrm>
          <a:off x="473710" y="497305"/>
          <a:ext cx="11230609" cy="53434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84937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981973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970060697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172129208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331112381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80167640"/>
                    </a:ext>
                  </a:extLst>
                </a:gridCol>
                <a:gridCol w="4029475">
                  <a:extLst>
                    <a:ext uri="{9D8B030D-6E8A-4147-A177-3AD203B41FA5}">
                      <a16:colId xmlns:a16="http://schemas.microsoft.com/office/drawing/2014/main" val="2195344063"/>
                    </a:ext>
                  </a:extLst>
                </a:gridCol>
              </a:tblGrid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NOM DU PROJET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HORAIRE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RESSOURCES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RISQUES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QUESTIONS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COMMENTAIRES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>
                          <a:effectLst/>
                          <a:latin typeface="Century Gothic" panose="020B0502020202020204" pitchFamily="34" charset="0"/>
                        </a:rPr>
                        <a:t>Projet 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20555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4007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84783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602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3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Dashboard_PowerPoint" id="{63DB53B3-699E-ED4E-A01E-30570113FD6D}" vid="{407D8A81-2DF9-5645-BC15-99B55FB6EC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IC-Multiple-Project-Dashboard-Template_PowerPoint</Template>
  <TotalTime>4</TotalTime>
  <Words>357</Words>
  <Application>Microsoft Macintosh PowerPoint</Application>
  <PresentationFormat>Widescreen</PresentationFormat>
  <Paragraphs>164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dcterms:created xsi:type="dcterms:W3CDTF">2019-11-22T21:04:25Z</dcterms:created>
  <dcterms:modified xsi:type="dcterms:W3CDTF">2022-09-11T04:25:20Z</dcterms:modified>
</cp:coreProperties>
</file>