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309" r:id="rId3"/>
    <p:sldId id="316" r:id="rId4"/>
    <p:sldId id="349" r:id="rId5"/>
    <p:sldId id="353" r:id="rId6"/>
    <p:sldId id="351" r:id="rId7"/>
    <p:sldId id="342" r:id="rId8"/>
    <p:sldId id="337" r:id="rId9"/>
    <p:sldId id="352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EAEEF3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FINIRE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Sheet1!$B$2:$B$15</c:f>
              <c:numCache>
                <c:formatCode>mm/dd/yy;@</c:formatCode>
                <c:ptCount val="14"/>
                <c:pt idx="0">
                  <c:v>45839</c:v>
                </c:pt>
                <c:pt idx="1">
                  <c:v>45879</c:v>
                </c:pt>
                <c:pt idx="2">
                  <c:v>46082</c:v>
                </c:pt>
                <c:pt idx="3">
                  <c:v>45873</c:v>
                </c:pt>
                <c:pt idx="4">
                  <c:v>45962</c:v>
                </c:pt>
                <c:pt idx="5">
                  <c:v>46042</c:v>
                </c:pt>
                <c:pt idx="6">
                  <c:v>45931</c:v>
                </c:pt>
                <c:pt idx="7">
                  <c:v>45899</c:v>
                </c:pt>
                <c:pt idx="8">
                  <c:v>46001</c:v>
                </c:pt>
                <c:pt idx="9">
                  <c:v>45976</c:v>
                </c:pt>
                <c:pt idx="10">
                  <c:v>45992</c:v>
                </c:pt>
                <c:pt idx="11">
                  <c:v>45992</c:v>
                </c:pt>
                <c:pt idx="12">
                  <c:v>46001</c:v>
                </c:pt>
                <c:pt idx="13">
                  <c:v>46063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EF4E-7542-90B7-7A624205ECC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COMINCIARE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Sheet1!$C$2:$C$15</c:f>
              <c:numCache>
                <c:formatCode>mm/dd/yy;@</c:formatCode>
                <c:ptCount val="14"/>
                <c:pt idx="0">
                  <c:v>45782</c:v>
                </c:pt>
                <c:pt idx="1">
                  <c:v>45787</c:v>
                </c:pt>
                <c:pt idx="2">
                  <c:v>45818</c:v>
                </c:pt>
                <c:pt idx="3">
                  <c:v>45830</c:v>
                </c:pt>
                <c:pt idx="4">
                  <c:v>45852</c:v>
                </c:pt>
                <c:pt idx="5">
                  <c:v>45852</c:v>
                </c:pt>
                <c:pt idx="6">
                  <c:v>45870</c:v>
                </c:pt>
                <c:pt idx="7">
                  <c:v>45883</c:v>
                </c:pt>
                <c:pt idx="8">
                  <c:v>45901</c:v>
                </c:pt>
                <c:pt idx="9">
                  <c:v>45931</c:v>
                </c:pt>
                <c:pt idx="10">
                  <c:v>45931</c:v>
                </c:pt>
                <c:pt idx="11">
                  <c:v>45962</c:v>
                </c:pt>
                <c:pt idx="12">
                  <c:v>45971</c:v>
                </c:pt>
                <c:pt idx="13">
                  <c:v>45992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EF4E-7542-90B7-7A624205E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34475776"/>
        <c:axId val="1334768784"/>
      </c:barChart>
      <c:catAx>
        <c:axId val="1334475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768784"/>
        <c:crosses val="autoZero"/>
        <c:auto val="1"/>
        <c:lblAlgn val="ctr"/>
        <c:lblOffset val="100"/>
        <c:noMultiLvlLbl val="0"/>
      </c:catAx>
      <c:valAx>
        <c:axId val="1334768784"/>
        <c:scaling>
          <c:orientation val="minMax"/>
          <c:max val="46100"/>
          <c:min val="457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/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475776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it" sz="2000"/>
              <a:t>GIORNI per PROGETTO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2"/>
          <c:order val="0"/>
          <c:tx>
            <c:strRef>
              <c:f>Sheet1!$D$1</c:f>
              <c:strCache>
                <c:ptCount val="1"/>
                <c:pt idx="0">
                  <c:v>Numero di GIORNI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CE08-9A4F-9F62-F9645D7C84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CE08-9A4F-9F62-F9645D7C84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CE08-9A4F-9F62-F9645D7C84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CE08-9A4F-9F62-F9645D7C84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CE08-9A4F-9F62-F9645D7C84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CE08-9A4F-9F62-F9645D7C84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CE08-9A4F-9F62-F9645D7C84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CE08-9A4F-9F62-F9645D7C84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CE08-9A4F-9F62-F9645D7C84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CE08-9A4F-9F62-F9645D7C84B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CE08-9A4F-9F62-F9645D7C84B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CE08-9A4F-9F62-F9645D7C84B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CE08-9A4F-9F62-F9645D7C84B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CE08-9A4F-9F62-F9645D7C84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57</c:v>
                </c:pt>
                <c:pt idx="1">
                  <c:v>92</c:v>
                </c:pt>
                <c:pt idx="2">
                  <c:v>264</c:v>
                </c:pt>
                <c:pt idx="3">
                  <c:v>43</c:v>
                </c:pt>
                <c:pt idx="4">
                  <c:v>110</c:v>
                </c:pt>
                <c:pt idx="5">
                  <c:v>190</c:v>
                </c:pt>
                <c:pt idx="6">
                  <c:v>61</c:v>
                </c:pt>
                <c:pt idx="7">
                  <c:v>16</c:v>
                </c:pt>
                <c:pt idx="8">
                  <c:v>100</c:v>
                </c:pt>
                <c:pt idx="9">
                  <c:v>45</c:v>
                </c:pt>
                <c:pt idx="10">
                  <c:v>61</c:v>
                </c:pt>
                <c:pt idx="11">
                  <c:v>30</c:v>
                </c:pt>
                <c:pt idx="12">
                  <c:v>30</c:v>
                </c:pt>
                <c:pt idx="13">
                  <c:v>71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4990-A94B-88FE-4F35F4F91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05897104"/>
        <c:axId val="1338991040"/>
      </c:barChart>
      <c:catAx>
        <c:axId val="120589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8991040"/>
        <c:crosses val="autoZero"/>
        <c:auto val="1"/>
        <c:lblAlgn val="ctr"/>
        <c:lblOffset val="100"/>
        <c:noMultiLvlLbl val="0"/>
      </c:catAx>
      <c:valAx>
        <c:axId val="13389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20589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"/>
          <c:y val="3.64094083665076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173021618256055"/>
          <c:y val="6.2148617167634715E-2"/>
          <c:w val="0.51429519571391469"/>
          <c:h val="0.937851382832365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NUMERO DI MEMBRI DEL TEAM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EAD1-6B48-BAB6-3A167ABB94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EAD1-6B48-BAB6-3A167ABB94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EAD1-6B48-BAB6-3A167ABB94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EAD1-6B48-BAB6-3A167ABB94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EAD1-6B48-BAB6-3A167ABB94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EAD1-6B48-BAB6-3A167ABB94C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EAD1-6B48-BAB6-3A167ABB94C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EAD1-6B48-BAB6-3A167ABB94C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EAD1-6B48-BAB6-3A167ABB94C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EAD1-6B48-BAB6-3A167ABB94C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EAD1-6B48-BAB6-3A167ABB94C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EAD1-6B48-BAB6-3A167ABB94C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EAD1-6B48-BAB6-3A167ABB94C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EAD1-6B48-BAB6-3A167ABB94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10</c:v>
                </c:pt>
                <c:pt idx="1">
                  <c:v>5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5</c:v>
                </c:pt>
                <c:pt idx="6">
                  <c:v>10</c:v>
                </c:pt>
                <c:pt idx="7">
                  <c:v>5</c:v>
                </c:pt>
                <c:pt idx="8">
                  <c:v>10</c:v>
                </c:pt>
                <c:pt idx="9">
                  <c:v>5</c:v>
                </c:pt>
                <c:pt idx="10">
                  <c:v>10</c:v>
                </c:pt>
                <c:pt idx="11">
                  <c:v>5</c:v>
                </c:pt>
                <c:pt idx="12">
                  <c:v>10</c:v>
                </c:pt>
                <c:pt idx="13">
                  <c:v>5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5D2D-454B-BE49-879E26930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05278039361643"/>
          <c:y val="0.16131037443847046"/>
          <c:w val="0.11181236274452717"/>
          <c:h val="0.74553988963514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PROIETTATA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Sheet1!$B$2:$B$15</c:f>
              <c:numCache>
                <c:formatCode>"$"#,##0</c:formatCode>
                <c:ptCount val="14"/>
                <c:pt idx="0">
                  <c:v>1000000</c:v>
                </c:pt>
                <c:pt idx="1">
                  <c:v>900000</c:v>
                </c:pt>
                <c:pt idx="2">
                  <c:v>860000</c:v>
                </c:pt>
                <c:pt idx="3">
                  <c:v>1000000</c:v>
                </c:pt>
                <c:pt idx="4">
                  <c:v>294000</c:v>
                </c:pt>
                <c:pt idx="5">
                  <c:v>123400</c:v>
                </c:pt>
                <c:pt idx="6">
                  <c:v>250500</c:v>
                </c:pt>
                <c:pt idx="7">
                  <c:v>127200</c:v>
                </c:pt>
                <c:pt idx="8">
                  <c:v>80000</c:v>
                </c:pt>
                <c:pt idx="9">
                  <c:v>77000</c:v>
                </c:pt>
                <c:pt idx="10">
                  <c:v>65000</c:v>
                </c:pt>
                <c:pt idx="11">
                  <c:v>550000</c:v>
                </c:pt>
                <c:pt idx="12">
                  <c:v>45000</c:v>
                </c:pt>
                <c:pt idx="13">
                  <c:v>32500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709-D149-A815-135B270DD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ATTUALE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Sheet1!$C$2:$C$15</c:f>
              <c:numCache>
                <c:formatCode>"$"#,##0</c:formatCode>
                <c:ptCount val="14"/>
                <c:pt idx="0">
                  <c:v>880000</c:v>
                </c:pt>
                <c:pt idx="1">
                  <c:v>920000</c:v>
                </c:pt>
                <c:pt idx="2">
                  <c:v>850000</c:v>
                </c:pt>
                <c:pt idx="3">
                  <c:v>998050</c:v>
                </c:pt>
                <c:pt idx="4">
                  <c:v>280000</c:v>
                </c:pt>
                <c:pt idx="5">
                  <c:v>125000</c:v>
                </c:pt>
                <c:pt idx="6">
                  <c:v>246000</c:v>
                </c:pt>
                <c:pt idx="7">
                  <c:v>126000</c:v>
                </c:pt>
                <c:pt idx="8">
                  <c:v>79900</c:v>
                </c:pt>
                <c:pt idx="9">
                  <c:v>77000</c:v>
                </c:pt>
                <c:pt idx="10">
                  <c:v>65000</c:v>
                </c:pt>
                <c:pt idx="11">
                  <c:v>551000</c:v>
                </c:pt>
                <c:pt idx="12">
                  <c:v>42000</c:v>
                </c:pt>
                <c:pt idx="13">
                  <c:v>33000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0709-D149-A815-135B270DD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RESTO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Sheet1!$D$2:$D$15</c:f>
              <c:numCache>
                <c:formatCode>"$"#,##0</c:formatCode>
                <c:ptCount val="14"/>
                <c:pt idx="0">
                  <c:v>120000</c:v>
                </c:pt>
                <c:pt idx="1">
                  <c:v>-20000</c:v>
                </c:pt>
                <c:pt idx="2">
                  <c:v>10000</c:v>
                </c:pt>
                <c:pt idx="3">
                  <c:v>1950</c:v>
                </c:pt>
                <c:pt idx="4">
                  <c:v>14000</c:v>
                </c:pt>
                <c:pt idx="5">
                  <c:v>-1600</c:v>
                </c:pt>
                <c:pt idx="6">
                  <c:v>4500</c:v>
                </c:pt>
                <c:pt idx="7">
                  <c:v>1200</c:v>
                </c:pt>
                <c:pt idx="8">
                  <c:v>100</c:v>
                </c:pt>
                <c:pt idx="9">
                  <c:v>0</c:v>
                </c:pt>
                <c:pt idx="10">
                  <c:v>0</c:v>
                </c:pt>
                <c:pt idx="11">
                  <c:v>-1000</c:v>
                </c:pt>
                <c:pt idx="12">
                  <c:v>3000</c:v>
                </c:pt>
                <c:pt idx="13">
                  <c:v>-500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0709-D149-A815-135B270DD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1726448"/>
        <c:axId val="1341728080"/>
      </c:barChart>
      <c:catAx>
        <c:axId val="134172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41728080"/>
        <c:crosses val="autoZero"/>
        <c:auto val="1"/>
        <c:lblAlgn val="ctr"/>
        <c:lblOffset val="100"/>
        <c:noMultiLvlLbl val="0"/>
      </c:catAx>
      <c:valAx>
        <c:axId val="134172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4172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ALTO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0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5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B988-8F4C-A649-01258F210C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6</c:v>
                </c:pt>
                <c:pt idx="5">
                  <c:v>0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3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B988-8F4C-A649-01258F210C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Basso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6</c:v>
                </c:pt>
                <c:pt idx="12">
                  <c:v>7</c:v>
                </c:pt>
                <c:pt idx="13">
                  <c:v>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B988-8F4C-A649-01258F210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ALTO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52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7037-C24A-99EA-58485CA543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44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7037-C24A-99EA-58485CA543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Basso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48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7037-C24A-99EA-58485CA54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QUESTIONI APERTE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807-274F-B39D-BEE7D96E6E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REVISIONI APERTE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6807-274F-B39D-BEE7D96E6E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AZIONI PENDENTI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Progetto A</c:v>
                </c:pt>
                <c:pt idx="1">
                  <c:v>Progetto B</c:v>
                </c:pt>
                <c:pt idx="2">
                  <c:v>Progetto C</c:v>
                </c:pt>
                <c:pt idx="3">
                  <c:v>Progetto D</c:v>
                </c:pt>
                <c:pt idx="4">
                  <c:v>Progetto E</c:v>
                </c:pt>
                <c:pt idx="5">
                  <c:v>Progetto F</c:v>
                </c:pt>
                <c:pt idx="6">
                  <c:v>Progetto G</c:v>
                </c:pt>
                <c:pt idx="7">
                  <c:v>Progetto H</c:v>
                </c:pt>
                <c:pt idx="8">
                  <c:v>Progetto J</c:v>
                </c:pt>
                <c:pt idx="9">
                  <c:v>Progetto K</c:v>
                </c:pt>
                <c:pt idx="10">
                  <c:v>Progetto L</c:v>
                </c:pt>
                <c:pt idx="11">
                  <c:v>Progetto M</c:v>
                </c:pt>
                <c:pt idx="12">
                  <c:v>Progetto N</c:v>
                </c:pt>
                <c:pt idx="13">
                  <c:v>Progetto 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6807-274F-B39D-BEE7D96E6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QUESTIONI APERTE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18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4943-754E-87E3-1DCCFC531B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REVISIONI APERTE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16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4943-754E-87E3-1DCCFC531B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AZIONI PENDENTI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27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4943-754E-87E3-1DCCFC531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72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75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DASHBOARD DI PROGETTO MULTIPLI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5400" dirty="0">
                <a:latin typeface="Century Gothic" panose="020B0502020202020204" pitchFamily="34" charset="0"/>
              </a:rPr>
              <a:t>DASHBOARD DI PROGETTO MULTIPLI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RAGIONE SOCIALE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Indirizzo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Telefono di contatto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Indirizzo Web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Indirizzo email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 tua</a:t>
              </a:r>
            </a:p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2FE157-1C86-3441-A861-8D9B293C6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750005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PREPARATO DA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TITOLO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DATTERO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APPROVATO DA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TITOLO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DATTERO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it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TAVOLO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CONTENUTO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| DI DASHBOARD DI PIÙ PROGETTI SOMMARIO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3727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Tempi di consegna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Giorni per progetto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Allocazione delle risorse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Finanza del progetto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Analisi del rischio e totale del rischio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Azioni aperte e in sospeso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Rapporto di progetto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TEMPI DI CONSEGNA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6F07E2-2AE6-F44A-85D5-3E05BE8E9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4633029"/>
              </p:ext>
            </p:extLst>
          </p:nvPr>
        </p:nvGraphicFramePr>
        <p:xfrm>
          <a:off x="320842" y="368969"/>
          <a:ext cx="11325726" cy="571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GIORNI PER PROGETTO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C6BBAC-887C-CB4C-8B5D-B2106F18D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3321693"/>
              </p:ext>
            </p:extLst>
          </p:nvPr>
        </p:nvGraphicFramePr>
        <p:xfrm>
          <a:off x="417095" y="208548"/>
          <a:ext cx="11309683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ALLOCAZIONE DELLE RISORSE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F28078-BC53-1A47-AA53-3974765DC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7576824"/>
              </p:ext>
            </p:extLst>
          </p:nvPr>
        </p:nvGraphicFramePr>
        <p:xfrm>
          <a:off x="657726" y="208548"/>
          <a:ext cx="10956758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360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DATI FINANZIARI DEL PROGETTO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5F335FF-EF70-B441-AA1A-82E2F2698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2649090"/>
              </p:ext>
            </p:extLst>
          </p:nvPr>
        </p:nvGraphicFramePr>
        <p:xfrm>
          <a:off x="304801" y="288758"/>
          <a:ext cx="11454062" cy="584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9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ANALISI DEL RISCHIO E TOTALE DEL RISCHIO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1EA4EDD-BEEA-6743-9EB8-8F586D7D0F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0035334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CA01BC8-751F-E144-B2A8-AA6AF7AC3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3548766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08D6937-B4CB-734D-A59F-CC81741556E4}"/>
              </a:ext>
            </a:extLst>
          </p:cNvPr>
          <p:cNvSpPr txBox="1"/>
          <p:nvPr/>
        </p:nvSpPr>
        <p:spPr>
          <a:xfrm>
            <a:off x="304799" y="3048001"/>
            <a:ext cx="1497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000" dirty="0">
                <a:latin typeface="Century Gothic" panose="020B0502020202020204" pitchFamily="34" charset="0"/>
              </a:rPr>
              <a:t>TOTALE DEL RISCHIO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AZIONI APERTE E IN SOSPESO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32E569-F8CA-E54F-BCAC-077A584359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974693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87E6ADF-DFBB-9248-90F2-44A258093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8687814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2D1C10B-D0CA-D94B-943E-0E22FA55896E}"/>
              </a:ext>
            </a:extLst>
          </p:cNvPr>
          <p:cNvSpPr txBox="1"/>
          <p:nvPr/>
        </p:nvSpPr>
        <p:spPr>
          <a:xfrm>
            <a:off x="304799" y="3048001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000" dirty="0">
                <a:latin typeface="Century Gothic" panose="020B0502020202020204" pitchFamily="34" charset="0"/>
              </a:rPr>
              <a:t>TOTALE AZIONE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110326"/>
              </p:ext>
            </p:extLst>
          </p:nvPr>
        </p:nvGraphicFramePr>
        <p:xfrm>
          <a:off x="473710" y="497305"/>
          <a:ext cx="11230609" cy="53434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84937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  <a:gridCol w="981973">
                  <a:extLst>
                    <a:ext uri="{9D8B030D-6E8A-4147-A177-3AD203B41FA5}">
                      <a16:colId xmlns:a16="http://schemas.microsoft.com/office/drawing/2014/main" val="4205413144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970060697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172129208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331112381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80167640"/>
                    </a:ext>
                  </a:extLst>
                </a:gridCol>
                <a:gridCol w="4029475">
                  <a:extLst>
                    <a:ext uri="{9D8B030D-6E8A-4147-A177-3AD203B41FA5}">
                      <a16:colId xmlns:a16="http://schemas.microsoft.com/office/drawing/2014/main" val="2195344063"/>
                    </a:ext>
                  </a:extLst>
                </a:gridCol>
              </a:tblGrid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NOME DEL PROGETTO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PROGRAMMA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BILANCIO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RISORSE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RISCHI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PROBLEMI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COMMENTI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4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952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9741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19360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4457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>
                          <a:effectLst/>
                          <a:latin typeface="Century Gothic" panose="020B0502020202020204" pitchFamily="34" charset="0"/>
                        </a:rPr>
                        <a:t>Progetto 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73141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1138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2872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J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23409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120555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4007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784783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7602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435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ject-Dashboard_PowerPoint" id="{63DB53B3-699E-ED4E-A01E-30570113FD6D}" vid="{407D8A81-2DF9-5645-BC15-99B55FB6EC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IC-Multiple-Project-Dashboard-Template_PowerPoint</Template>
  <TotalTime>2</TotalTime>
  <Words>339</Words>
  <Application>Microsoft Macintosh PowerPoint</Application>
  <PresentationFormat>Widescreen</PresentationFormat>
  <Paragraphs>164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3</cp:revision>
  <dcterms:created xsi:type="dcterms:W3CDTF">2019-11-22T21:04:25Z</dcterms:created>
  <dcterms:modified xsi:type="dcterms:W3CDTF">2022-09-11T04:30:21Z</dcterms:modified>
</cp:coreProperties>
</file>