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2" d="100"/>
          <a:sy n="112" d="100"/>
        </p:scale>
        <p:origin x="496"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BEENDEN</c:v>
                </c:pt>
              </c:strCache>
            </c:strRef>
          </c:tx>
          <c:spPr>
            <a:solidFill>
              <a:schemeClr val="accent4"/>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F4E-7542-90B7-7A624205ECCA}"/>
            </c:ext>
          </c:extLst>
        </c:ser>
        <c:ser>
          <c:idx val="2"/>
          <c:order val="1"/>
          <c:tx>
            <c:strRef>
              <c:f>Sheet1!$C$1</c:f>
              <c:strCache>
                <c:ptCount val="1"/>
                <c:pt idx="0">
                  <c:v>ANFANGEN</c:v>
                </c:pt>
              </c:strCache>
            </c:strRef>
          </c:tx>
          <c:spPr>
            <a:solidFill>
              <a:schemeClr val="bg1"/>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4475776"/>
        <c:crosses val="autoZero"/>
        <c:crossBetween val="between"/>
        <c:majorUnit val="30"/>
      </c:valAx>
      <c:spPr>
        <a:noFill/>
        <a:ln>
          <a:noFill/>
        </a:ln>
        <a:effectLst/>
      </c:spPr>
    </c:plotArea>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de" sz="2000"/>
              <a:t>TAGE PRO PROJEKT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barChart>
        <c:barDir val="col"/>
        <c:grouping val="clustered"/>
        <c:varyColors val="1"/>
        <c:ser>
          <c:idx val="2"/>
          <c:order val="0"/>
          <c:tx>
            <c:strRef>
              <c:f>Sheet1!$D$1</c:f>
              <c:strCache>
                <c:ptCount val="1"/>
                <c:pt idx="0">
                  <c:v># der TAGE</c:v>
                </c:pt>
              </c:strCache>
            </c:strRef>
          </c:tx>
          <c:invertIfNegative val="0"/>
          <c:dPt>
            <c:idx val="0"/>
            <c:invertIfNegative val="0"/>
            <c:bubble3D val="0"/>
            <c:spPr>
              <a:solidFill>
                <a:schemeClr val="accent1"/>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205897104"/>
        <c:crosses val="autoZero"/>
        <c:crossBetween val="between"/>
      </c:valAx>
      <c:spPr>
        <a:noFill/>
        <a:ln>
          <a:noFill/>
        </a:ln>
        <a:effectLst/>
      </c:spPr>
    </c:plotArea>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en-US"/>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ANZAHL DER TEAMMITGLIEDER</c:v>
                </c:pt>
              </c:strCache>
            </c:strRef>
          </c:tx>
          <c:spPr>
            <a:ln>
              <a:noFill/>
            </a:ln>
          </c:spPr>
          <c:dPt>
            <c:idx val="0"/>
            <c:bubble3D val="0"/>
            <c:spPr>
              <a:solidFill>
                <a:schemeClr val="accent1"/>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5="http://schemas.microsoft.com/office/drawing/2012/chart" uri="{CE6537A1-D6FC-4f65-9D91-7224C49458BB}"/>
            </c:extLst>
          </c:dLbls>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5="http://schemas.microsoft.com/office/drawing/2012/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GEPLANT</c:v>
                </c:pt>
              </c:strCache>
            </c:strRef>
          </c:tx>
          <c:spPr>
            <a:solidFill>
              <a:srgbClr val="7030A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0709-D149-A815-135B270DDDA5}"/>
            </c:ext>
          </c:extLst>
        </c:ser>
        <c:ser>
          <c:idx val="1"/>
          <c:order val="1"/>
          <c:tx>
            <c:strRef>
              <c:f>Sheet1!$C$1</c:f>
              <c:strCache>
                <c:ptCount val="1"/>
                <c:pt idx="0">
                  <c:v>AKTUELL</c:v>
                </c:pt>
              </c:strCache>
            </c:strRef>
          </c:tx>
          <c:spPr>
            <a:solidFill>
              <a:srgbClr val="00B0F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0709-D149-A815-135B270DDDA5}"/>
            </c:ext>
          </c:extLst>
        </c:ser>
        <c:ser>
          <c:idx val="2"/>
          <c:order val="2"/>
          <c:tx>
            <c:strRef>
              <c:f>Sheet1!$D$1</c:f>
              <c:strCache>
                <c:ptCount val="1"/>
                <c:pt idx="0">
                  <c:v>REST</c:v>
                </c:pt>
              </c:strCache>
            </c:strRef>
          </c:tx>
          <c:spPr>
            <a:solidFill>
              <a:srgbClr val="92D05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HOCH</c:v>
                </c:pt>
              </c:strCache>
            </c:strRef>
          </c:tx>
          <c:spPr>
            <a:solidFill>
              <a:srgbClr val="FF000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B988-8F4C-A649-01258F210CE5}"/>
            </c:ext>
          </c:extLst>
        </c:ser>
        <c:ser>
          <c:idx val="1"/>
          <c:order val="1"/>
          <c:tx>
            <c:strRef>
              <c:f>Sheet1!$C$1</c:f>
              <c:strCache>
                <c:ptCount val="1"/>
                <c:pt idx="0">
                  <c:v>MITTEL</c:v>
                </c:pt>
              </c:strCache>
            </c:strRef>
          </c:tx>
          <c:spPr>
            <a:solidFill>
              <a:srgbClr val="FFC00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B988-8F4C-A649-01258F210CE5}"/>
            </c:ext>
          </c:extLst>
        </c:ser>
        <c:ser>
          <c:idx val="2"/>
          <c:order val="2"/>
          <c:tx>
            <c:strRef>
              <c:f>Sheet1!$D$1</c:f>
              <c:strCache>
                <c:ptCount val="1"/>
                <c:pt idx="0">
                  <c:v>Niedrig</c:v>
                </c:pt>
              </c:strCache>
            </c:strRef>
          </c:tx>
          <c:spPr>
            <a:solidFill>
              <a:srgbClr val="00B0F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HOCH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0-7037-C24A-99EA-58485CA54310}"/>
            </c:ext>
          </c:extLst>
        </c:ser>
        <c:ser>
          <c:idx val="1"/>
          <c:order val="1"/>
          <c:tx>
            <c:strRef>
              <c:f>Sheet1!$C$1</c:f>
              <c:strCache>
                <c:ptCount val="1"/>
                <c:pt idx="0">
                  <c:v>MITTEL</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1-7037-C24A-99EA-58485CA54310}"/>
            </c:ext>
          </c:extLst>
        </c:ser>
        <c:ser>
          <c:idx val="2"/>
          <c:order val="2"/>
          <c:tx>
            <c:strRef>
              <c:f>Sheet1!$D$1</c:f>
              <c:strCache>
                <c:ptCount val="1"/>
                <c:pt idx="0">
                  <c:v>Niedrig</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OFFENE FRAGEN</c:v>
                </c:pt>
              </c:strCache>
            </c:strRef>
          </c:tx>
          <c:spPr>
            <a:solidFill>
              <a:schemeClr val="accent4"/>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6807-274F-B39D-BEE7D96E6E79}"/>
            </c:ext>
          </c:extLst>
        </c:ser>
        <c:ser>
          <c:idx val="1"/>
          <c:order val="1"/>
          <c:tx>
            <c:strRef>
              <c:f>Sheet1!$C$1</c:f>
              <c:strCache>
                <c:ptCount val="1"/>
                <c:pt idx="0">
                  <c:v>OFFENE REVISIONEN</c:v>
                </c:pt>
              </c:strCache>
            </c:strRef>
          </c:tx>
          <c:spPr>
            <a:solidFill>
              <a:srgbClr val="92D05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6807-274F-B39D-BEE7D96E6E79}"/>
            </c:ext>
          </c:extLst>
        </c:ser>
        <c:ser>
          <c:idx val="2"/>
          <c:order val="2"/>
          <c:tx>
            <c:strRef>
              <c:f>Sheet1!$D$1</c:f>
              <c:strCache>
                <c:ptCount val="1"/>
                <c:pt idx="0">
                  <c:v>AUSSTEHENDE AKTIONEN</c:v>
                </c:pt>
              </c:strCache>
            </c:strRef>
          </c:tx>
          <c:spPr>
            <a:solidFill>
              <a:srgbClr val="00B0F0"/>
            </a:solidFill>
            <a:ln>
              <a:noFill/>
            </a:ln>
            <a:effectLst/>
          </c:spPr>
          <c:invertIfNegative val="0"/>
          <c:cat>
            <c:strRef>
              <c:f>Sheet1!$A$2:$A$15</c:f>
              <c:strCache>
                <c:ptCount val="14"/>
                <c:pt idx="0">
                  <c:v>Projekt A</c:v>
                </c:pt>
                <c:pt idx="1">
                  <c:v>Projekt B</c:v>
                </c:pt>
                <c:pt idx="2">
                  <c:v>Projekt C</c:v>
                </c:pt>
                <c:pt idx="3">
                  <c:v>Projekt D</c:v>
                </c:pt>
                <c:pt idx="4">
                  <c:v>Projekt E</c:v>
                </c:pt>
                <c:pt idx="5">
                  <c:v>Projekt F</c:v>
                </c:pt>
                <c:pt idx="6">
                  <c:v>Projekt G</c:v>
                </c:pt>
                <c:pt idx="7">
                  <c:v>Projekt H</c:v>
                </c:pt>
                <c:pt idx="8">
                  <c:v>Projekt J</c:v>
                </c:pt>
                <c:pt idx="9">
                  <c:v>Projekt K</c:v>
                </c:pt>
                <c:pt idx="10">
                  <c:v>Projekt L</c:v>
                </c:pt>
                <c:pt idx="11">
                  <c:v>Projekt M</c:v>
                </c:pt>
                <c:pt idx="12">
                  <c:v>Projekt N</c:v>
                </c:pt>
                <c:pt idx="13">
                  <c:v>Projekt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OFFENE FRAGEN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0-4943-754E-87E3-1DCCFC531B50}"/>
            </c:ext>
          </c:extLst>
        </c:ser>
        <c:ser>
          <c:idx val="1"/>
          <c:order val="1"/>
          <c:tx>
            <c:strRef>
              <c:f>Sheet1!$C$1</c:f>
              <c:strCache>
                <c:ptCount val="1"/>
                <c:pt idx="0">
                  <c:v>OFFENE REVISIONEN</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1-4943-754E-87E3-1DCCFC531B50}"/>
            </c:ext>
          </c:extLst>
        </c:ser>
        <c:ser>
          <c:idx val="2"/>
          <c:order val="2"/>
          <c:tx>
            <c:strRef>
              <c:f>Sheet1!$D$1</c:f>
              <c:strCache>
                <c:ptCount val="1"/>
                <c:pt idx="0">
                  <c:v>AUSSTEHENDE AKTIONEN</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showLegendKey val="0"/>
            <c:showVal val="1"/>
            <c:showCatName val="0"/>
            <c:showSerName val="0"/>
            <c:showPercent val="0"/>
            <c:showBubbleSize val="0"/>
            <c:showLeaderLines val="0"/>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xmlns:c16r3="http://schemas.microsoft.com/office/drawing/2017/03/chart" xmlns:c16="http://schemas.microsoft.com/office/drawing/2014/chart" xmlns:c15="http://schemas.microsoft.com/office/drawing/2012/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DASHBOARD FÜR MEHRERE PROJEKTE</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de" sz="5400" dirty="0">
                <a:latin typeface="Century Gothic" panose="020B0502020202020204" pitchFamily="34" charset="0"/>
              </a:rPr>
              <a:t>DASHBOARD FÜR MEHRERE PROJEKTE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de" sz="3600" dirty="0">
                <a:solidFill>
                  <a:schemeClr val="tx2">
                    <a:lumMod val="50000"/>
                  </a:schemeClr>
                </a:solidFill>
                <a:latin typeface="Century Gothic" panose="020B0502020202020204" pitchFamily="34" charset="0"/>
              </a:rPr>
              <a:t>FIRMENNAME</a:t>
            </a:r>
          </a:p>
          <a:p>
            <a:r>
              <a:rPr lang="en-US" sz="2000" dirty="0">
                <a:solidFill>
                  <a:schemeClr val="tx2"/>
                </a:solidFill>
                <a:latin typeface="Century Gothic" panose="020B0502020202020204" pitchFamily="34" charset="0"/>
              </a:rPr>
              <a:t> </a:t>
            </a:r>
          </a:p>
          <a:p>
            <a:r>
              <a:rPr lang="de"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de" sz="1400" dirty="0">
                <a:solidFill>
                  <a:schemeClr val="tx2"/>
                </a:solidFill>
                <a:latin typeface="Century Gothic" panose="020B0502020202020204" pitchFamily="34" charset="0"/>
              </a:rPr>
              <a:t>Adresse</a:t>
            </a:r>
          </a:p>
          <a:p>
            <a:r>
              <a:rPr lang="de" sz="1400" dirty="0">
                <a:solidFill>
                  <a:schemeClr val="tx2"/>
                </a:solidFill>
                <a:latin typeface="Century Gothic" panose="020B0502020202020204" pitchFamily="34" charset="0"/>
              </a:rPr>
              <a:t>Kontakt Telefon</a:t>
            </a:r>
          </a:p>
          <a:p>
            <a:r>
              <a:rPr lang="de" sz="1400" dirty="0">
                <a:solidFill>
                  <a:schemeClr val="tx2"/>
                </a:solidFill>
                <a:latin typeface="Century Gothic" panose="020B0502020202020204" pitchFamily="34" charset="0"/>
              </a:rPr>
              <a:t>Webadresse</a:t>
            </a:r>
          </a:p>
          <a:p>
            <a:r>
              <a:rPr lang="de" sz="1400" dirty="0">
                <a:solidFill>
                  <a:schemeClr val="tx2"/>
                </a:solidFill>
                <a:latin typeface="Century Gothic" panose="020B0502020202020204" pitchFamily="34" charset="0"/>
              </a:rPr>
              <a:t>E-Mail-Adresse</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de" sz="4400" b="1" dirty="0">
                  <a:solidFill>
                    <a:schemeClr val="bg1"/>
                  </a:solidFill>
                  <a:latin typeface="Century Gothic" panose="020B0502020202020204" pitchFamily="34" charset="0"/>
                </a:rPr>
                <a:t>DEIN</a:t>
              </a:r>
            </a:p>
            <a:p>
              <a:pPr algn="ctr"/>
              <a:r>
                <a:rPr lang="de"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VORBEREITET VON</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TITEL</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GENEHMIGT VON</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TITEL</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de" sz="1400" b="1" u="none" strike="noStrike" dirty="0">
                          <a:solidFill>
                            <a:schemeClr val="bg1"/>
                          </a:solidFill>
                          <a:effectLst/>
                          <a:latin typeface="Century Gothic" panose="020B0502020202020204" pitchFamily="34" charset="0"/>
                        </a:rPr>
                        <a:t>TISCH</a:t>
                      </a:r>
                    </a:p>
                    <a:p>
                      <a:pPr algn="l" fontAlgn="b"/>
                      <a:r>
                        <a:rPr lang="de" sz="1400" b="1" i="0" u="none" strike="noStrike" dirty="0">
                          <a:solidFill>
                            <a:schemeClr val="bg1"/>
                          </a:solidFill>
                          <a:effectLst/>
                          <a:latin typeface="Century Gothic" panose="020B0502020202020204" pitchFamily="34" charset="0"/>
                        </a:rPr>
                        <a:t>Von</a:t>
                      </a:r>
                    </a:p>
                    <a:p>
                      <a:pPr algn="l" fontAlgn="b"/>
                      <a:r>
                        <a:rPr lang="de" sz="1400" b="1" i="0" u="none" strike="noStrike" dirty="0">
                          <a:solidFill>
                            <a:schemeClr val="bg1"/>
                          </a:solidFill>
                          <a:effectLst/>
                          <a:latin typeface="Century Gothic" panose="020B0502020202020204" pitchFamily="34" charset="0"/>
                        </a:rPr>
                        <a:t>INHALT</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MEHRERE PROJEKT-DASHBOARD-| INHALTSVERZEICHNIS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de" sz="2000" dirty="0">
                <a:latin typeface="Century Gothic" panose="020B0502020202020204" pitchFamily="34" charset="0"/>
              </a:rPr>
              <a:t>Lieferfrist</a:t>
            </a:r>
          </a:p>
          <a:p>
            <a:pPr marL="342900" indent="-342900">
              <a:lnSpc>
                <a:spcPct val="150000"/>
              </a:lnSpc>
              <a:buFont typeface="Arial" panose="020B0604020202020204" pitchFamily="34" charset="0"/>
              <a:buChar char="•"/>
            </a:pPr>
            <a:r>
              <a:rPr lang="de" sz="2000" dirty="0">
                <a:latin typeface="Century Gothic" panose="020B0502020202020204" pitchFamily="34" charset="0"/>
              </a:rPr>
              <a:t>Tage pro Projekt </a:t>
            </a:r>
          </a:p>
          <a:p>
            <a:pPr marL="342900" indent="-342900">
              <a:lnSpc>
                <a:spcPct val="150000"/>
              </a:lnSpc>
              <a:buFont typeface="Arial" panose="020B0604020202020204" pitchFamily="34" charset="0"/>
              <a:buChar char="•"/>
            </a:pPr>
            <a:r>
              <a:rPr lang="de" sz="2000" dirty="0">
                <a:latin typeface="Century Gothic" panose="020B0502020202020204" pitchFamily="34" charset="0"/>
              </a:rPr>
              <a:t>Ressourcenallokation</a:t>
            </a:r>
          </a:p>
          <a:p>
            <a:pPr marL="342900" indent="-342900">
              <a:lnSpc>
                <a:spcPct val="150000"/>
              </a:lnSpc>
              <a:buFont typeface="Arial" panose="020B0604020202020204" pitchFamily="34" charset="0"/>
              <a:buChar char="•"/>
            </a:pPr>
            <a:r>
              <a:rPr lang="de" sz="2000" dirty="0">
                <a:latin typeface="Century Gothic" panose="020B0502020202020204" pitchFamily="34" charset="0"/>
              </a:rPr>
              <a:t>Projektfinanzen</a:t>
            </a:r>
          </a:p>
          <a:p>
            <a:pPr marL="342900" indent="-342900">
              <a:lnSpc>
                <a:spcPct val="150000"/>
              </a:lnSpc>
              <a:buFont typeface="Arial" panose="020B0604020202020204" pitchFamily="34" charset="0"/>
              <a:buChar char="•"/>
            </a:pPr>
            <a:r>
              <a:rPr lang="de" sz="2000" dirty="0">
                <a:latin typeface="Century Gothic" panose="020B0502020202020204" pitchFamily="34" charset="0"/>
              </a:rPr>
              <a:t>Risikoanalyse &amp; Risikosumme</a:t>
            </a:r>
          </a:p>
          <a:p>
            <a:pPr marL="342900" indent="-342900">
              <a:lnSpc>
                <a:spcPct val="150000"/>
              </a:lnSpc>
              <a:buFont typeface="Arial" panose="020B0604020202020204" pitchFamily="34" charset="0"/>
              <a:buChar char="•"/>
            </a:pPr>
            <a:r>
              <a:rPr lang="de" sz="2000" dirty="0">
                <a:latin typeface="Century Gothic" panose="020B0502020202020204" pitchFamily="34" charset="0"/>
              </a:rPr>
              <a:t>Offene und ausstehende Aktionen</a:t>
            </a:r>
          </a:p>
          <a:p>
            <a:pPr marL="342900" indent="-342900">
              <a:lnSpc>
                <a:spcPct val="150000"/>
              </a:lnSpc>
              <a:buFont typeface="Arial" panose="020B0604020202020204" pitchFamily="34" charset="0"/>
              <a:buChar char="•"/>
            </a:pPr>
            <a:r>
              <a:rPr lang="de" sz="2000" dirty="0">
                <a:latin typeface="Century Gothic" panose="020B0502020202020204" pitchFamily="34" charset="0"/>
              </a:rPr>
              <a:t>Projektbericht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LIEFERFRIST</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TAGE PRO PROJEKT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RESSOURCENALLOKATION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PROJEKTFINANZEN</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RISIKOANALYSE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de" sz="2000" dirty="0">
                <a:latin typeface="Century Gothic" panose="020B0502020202020204" pitchFamily="34" charset="0"/>
              </a:rPr>
              <a:t>RISIKO INSGESAMT</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OFFENE UND AUSSTEHENDE AKTIONEN</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de" sz="2000" dirty="0">
                <a:latin typeface="Century Gothic" panose="020B0502020202020204" pitchFamily="34" charset="0"/>
              </a:rPr>
              <a:t>AKTION INSGESAMT</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de" sz="1100" u="none" strike="noStrike" dirty="0">
                          <a:effectLst/>
                          <a:latin typeface="Century Gothic" panose="020B0502020202020204" pitchFamily="34" charset="0"/>
                        </a:rPr>
                        <a:t>PROJEKTNAME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ZEITPLAN</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BETRIEBSMITTEL</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RISIKEN</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PROBLEME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de" sz="1100" u="none" strike="noStrike" dirty="0">
                          <a:effectLst/>
                          <a:latin typeface="Century Gothic" panose="020B0502020202020204" pitchFamily="34" charset="0"/>
                        </a:rPr>
                        <a:t>KOMMENTARE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de" sz="1100" u="none" strike="noStrike" dirty="0">
                          <a:effectLst/>
                          <a:latin typeface="Century Gothic" panose="020B0502020202020204" pitchFamily="34" charset="0"/>
                        </a:rPr>
                        <a:t>Projekt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de" sz="1100" u="none" strike="noStrike" dirty="0">
                          <a:effectLst/>
                          <a:latin typeface="Century Gothic" panose="020B0502020202020204" pitchFamily="34" charset="0"/>
                        </a:rPr>
                        <a:t>Projekt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de" sz="1100" u="none" strike="noStrike" dirty="0">
                          <a:effectLst/>
                          <a:latin typeface="Century Gothic" panose="020B0502020202020204" pitchFamily="34" charset="0"/>
                        </a:rPr>
                        <a:t>Projekt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de" sz="1100" u="none" strike="noStrike" dirty="0">
                          <a:effectLst/>
                          <a:latin typeface="Century Gothic" panose="020B0502020202020204" pitchFamily="34" charset="0"/>
                        </a:rPr>
                        <a:t>Projekt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de" sz="1100" u="none" strike="noStrike" dirty="0">
                          <a:effectLst/>
                          <a:latin typeface="Century Gothic" panose="020B0502020202020204" pitchFamily="34" charset="0"/>
                        </a:rPr>
                        <a:t>Projekt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de" sz="1100" u="none" strike="noStrike">
                          <a:effectLst/>
                          <a:latin typeface="Century Gothic" panose="020B0502020202020204" pitchFamily="34" charset="0"/>
                        </a:rPr>
                        <a:t>Projekt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de" sz="1100" u="none" strike="noStrike" dirty="0">
                          <a:effectLst/>
                          <a:latin typeface="Century Gothic" panose="020B0502020202020204" pitchFamily="34" charset="0"/>
                        </a:rPr>
                        <a:t>Projekt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de" sz="1100" u="none" strike="noStrike" dirty="0">
                          <a:effectLst/>
                          <a:latin typeface="Century Gothic" panose="020B0502020202020204" pitchFamily="34" charset="0"/>
                        </a:rPr>
                        <a:t>Projekt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de" sz="1100" u="none" strike="noStrike" dirty="0">
                          <a:effectLst/>
                          <a:latin typeface="Century Gothic" panose="020B0502020202020204" pitchFamily="34" charset="0"/>
                        </a:rPr>
                        <a:t>Projekt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de" sz="1100" u="none" strike="noStrike" dirty="0">
                          <a:effectLst/>
                          <a:latin typeface="Century Gothic" panose="020B0502020202020204" pitchFamily="34" charset="0"/>
                        </a:rPr>
                        <a:t>Projekt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de" sz="1100" u="none" strike="noStrike" dirty="0">
                          <a:effectLst/>
                          <a:latin typeface="Century Gothic" panose="020B0502020202020204" pitchFamily="34" charset="0"/>
                        </a:rPr>
                        <a:t>Projekt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de" sz="1100" u="none" strike="noStrike" dirty="0">
                          <a:effectLst/>
                          <a:latin typeface="Century Gothic" panose="020B0502020202020204" pitchFamily="34" charset="0"/>
                        </a:rPr>
                        <a:t>Projekt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de" sz="1100" u="none" strike="noStrike" dirty="0">
                          <a:effectLst/>
                          <a:latin typeface="Century Gothic" panose="020B0502020202020204" pitchFamily="34" charset="0"/>
                        </a:rPr>
                        <a:t>Projekt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de" sz="1100" u="none" strike="noStrike" dirty="0">
                          <a:effectLst/>
                          <a:latin typeface="Century Gothic" panose="020B0502020202020204" pitchFamily="34" charset="0"/>
                        </a:rPr>
                        <a:t>Projekt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2</TotalTime>
  <Words>309</Words>
  <Application>Microsoft Macintosh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3</cp:revision>
  <dcterms:created xsi:type="dcterms:W3CDTF">2019-11-22T21:04:25Z</dcterms:created>
  <dcterms:modified xsi:type="dcterms:W3CDTF">2022-09-11T04:10:59Z</dcterms:modified>
</cp:coreProperties>
</file>