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2" d="100"/>
          <a:sy n="112" d="100"/>
        </p:scale>
        <p:origin x="496"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ACABAR</c:v>
                </c:pt>
              </c:strCache>
            </c:strRef>
          </c:tx>
          <c:spPr>
            <a:solidFill>
              <a:schemeClr val="accent4"/>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F4E-7542-90B7-7A624205ECCA}"/>
            </c:ext>
          </c:extLst>
        </c:ser>
        <c:ser>
          <c:idx val="2"/>
          <c:order val="1"/>
          <c:tx>
            <c:strRef>
              <c:f>Sheet1!$C$1</c:f>
              <c:strCache>
                <c:ptCount val="1"/>
                <c:pt idx="0">
                  <c:v>COMEÇAR</c:v>
                </c:pt>
              </c:strCache>
            </c:strRef>
          </c:tx>
          <c:spPr>
            <a:solidFill>
              <a:schemeClr val="bg1"/>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pt" sz="2000"/>
              <a:t>DIAS por PROJETO</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col"/>
        <c:grouping val="clustered"/>
        <c:varyColors val="1"/>
        <c:ser>
          <c:idx val="2"/>
          <c:order val="0"/>
          <c:tx>
            <c:strRef>
              <c:f>Sheet1!$D$1</c:f>
              <c:strCache>
                <c:ptCount val="1"/>
                <c:pt idx="0">
                  <c:v># de DIAS</c:v>
                </c:pt>
              </c:strCache>
            </c:strRef>
          </c:tx>
          <c:invertIfNegative val="0"/>
          <c:dPt>
            <c:idx val="0"/>
            <c:invertIfNegative val="0"/>
            <c:bubble3D val="0"/>
            <c:spPr>
              <a:solidFill>
                <a:schemeClr val="accent1"/>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NÚMERO DE MEMBROS DA EQUIPE</c:v>
                </c:pt>
              </c:strCache>
            </c:strRef>
          </c:tx>
          <c:spPr>
            <a:ln>
              <a:noFill/>
            </a:ln>
          </c:spPr>
          <c:dPt>
            <c:idx val="0"/>
            <c:bubble3D val="0"/>
            <c:spPr>
              <a:solidFill>
                <a:schemeClr val="accent1"/>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Lst>
          </c:dLbls>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PROJETADA</c:v>
                </c:pt>
              </c:strCache>
            </c:strRef>
          </c:tx>
          <c:spPr>
            <a:solidFill>
              <a:srgbClr val="7030A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0709-D149-A815-135B270DDDA5}"/>
            </c:ext>
          </c:extLst>
        </c:ser>
        <c:ser>
          <c:idx val="1"/>
          <c:order val="1"/>
          <c:tx>
            <c:strRef>
              <c:f>Sheet1!$C$1</c:f>
              <c:strCache>
                <c:ptCount val="1"/>
                <c:pt idx="0">
                  <c:v>REAL</c:v>
                </c:pt>
              </c:strCache>
            </c:strRef>
          </c:tx>
          <c:spPr>
            <a:solidFill>
              <a:srgbClr val="00B0F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0709-D149-A815-135B270DDDA5}"/>
            </c:ext>
          </c:extLst>
        </c:ser>
        <c:ser>
          <c:idx val="2"/>
          <c:order val="2"/>
          <c:tx>
            <c:strRef>
              <c:f>Sheet1!$D$1</c:f>
              <c:strCache>
                <c:ptCount val="1"/>
                <c:pt idx="0">
                  <c:v>RESTANTE</c:v>
                </c:pt>
              </c:strCache>
            </c:strRef>
          </c:tx>
          <c:spPr>
            <a:solidFill>
              <a:srgbClr val="92D05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ALTO</c:v>
                </c:pt>
              </c:strCache>
            </c:strRef>
          </c:tx>
          <c:spPr>
            <a:solidFill>
              <a:srgbClr val="FF000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B988-8F4C-A649-01258F210CE5}"/>
            </c:ext>
          </c:extLst>
        </c:ser>
        <c:ser>
          <c:idx val="1"/>
          <c:order val="1"/>
          <c:tx>
            <c:strRef>
              <c:f>Sheet1!$C$1</c:f>
              <c:strCache>
                <c:ptCount val="1"/>
                <c:pt idx="0">
                  <c:v>MÉDIA</c:v>
                </c:pt>
              </c:strCache>
            </c:strRef>
          </c:tx>
          <c:spPr>
            <a:solidFill>
              <a:srgbClr val="FFC00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B988-8F4C-A649-01258F210CE5}"/>
            </c:ext>
          </c:extLst>
        </c:ser>
        <c:ser>
          <c:idx val="2"/>
          <c:order val="2"/>
          <c:tx>
            <c:strRef>
              <c:f>Sheet1!$D$1</c:f>
              <c:strCache>
                <c:ptCount val="1"/>
                <c:pt idx="0">
                  <c:v>Baixo</c:v>
                </c:pt>
              </c:strCache>
            </c:strRef>
          </c:tx>
          <c:spPr>
            <a:solidFill>
              <a:srgbClr val="00B0F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ALTO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0-7037-C24A-99EA-58485CA54310}"/>
            </c:ext>
          </c:extLst>
        </c:ser>
        <c:ser>
          <c:idx val="1"/>
          <c:order val="1"/>
          <c:tx>
            <c:strRef>
              <c:f>Sheet1!$C$1</c:f>
              <c:strCache>
                <c:ptCount val="1"/>
                <c:pt idx="0">
                  <c:v>MÉDIA</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1-7037-C24A-99EA-58485CA54310}"/>
            </c:ext>
          </c:extLst>
        </c:ser>
        <c:ser>
          <c:idx val="2"/>
          <c:order val="2"/>
          <c:tx>
            <c:strRef>
              <c:f>Sheet1!$D$1</c:f>
              <c:strCache>
                <c:ptCount val="1"/>
                <c:pt idx="0">
                  <c:v>Baixo</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QUESTÕES ABERTAS</c:v>
                </c:pt>
              </c:strCache>
            </c:strRef>
          </c:tx>
          <c:spPr>
            <a:solidFill>
              <a:schemeClr val="accent4"/>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6807-274F-B39D-BEE7D96E6E79}"/>
            </c:ext>
          </c:extLst>
        </c:ser>
        <c:ser>
          <c:idx val="1"/>
          <c:order val="1"/>
          <c:tx>
            <c:strRef>
              <c:f>Sheet1!$C$1</c:f>
              <c:strCache>
                <c:ptCount val="1"/>
                <c:pt idx="0">
                  <c:v>REVISÕES ABERTAS</c:v>
                </c:pt>
              </c:strCache>
            </c:strRef>
          </c:tx>
          <c:spPr>
            <a:solidFill>
              <a:srgbClr val="92D05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6807-274F-B39D-BEE7D96E6E79}"/>
            </c:ext>
          </c:extLst>
        </c:ser>
        <c:ser>
          <c:idx val="2"/>
          <c:order val="2"/>
          <c:tx>
            <c:strRef>
              <c:f>Sheet1!$D$1</c:f>
              <c:strCache>
                <c:ptCount val="1"/>
                <c:pt idx="0">
                  <c:v>AÇÕES PENDENTES</c:v>
                </c:pt>
              </c:strCache>
            </c:strRef>
          </c:tx>
          <c:spPr>
            <a:solidFill>
              <a:srgbClr val="00B0F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QUESTÕES ABERTAS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0-4943-754E-87E3-1DCCFC531B50}"/>
            </c:ext>
          </c:extLst>
        </c:ser>
        <c:ser>
          <c:idx val="1"/>
          <c:order val="1"/>
          <c:tx>
            <c:strRef>
              <c:f>Sheet1!$C$1</c:f>
              <c:strCache>
                <c:ptCount val="1"/>
                <c:pt idx="0">
                  <c:v>REVISÕES ABERTAS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1-4943-754E-87E3-1DCCFC531B50}"/>
            </c:ext>
          </c:extLst>
        </c:ser>
        <c:ser>
          <c:idx val="2"/>
          <c:order val="2"/>
          <c:tx>
            <c:strRef>
              <c:f>Sheet1!$D$1</c:f>
              <c:strCache>
                <c:ptCount val="1"/>
                <c:pt idx="0">
                  <c:v>AÇÕES PENDENTES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PAINEL DE PROJETO MÚLTIPLO</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pt" sz="5400" dirty="0">
                <a:latin typeface="Century Gothic" panose="020B0502020202020204" pitchFamily="34" charset="0"/>
              </a:rPr>
              <a:t>PAINEL DE PROJETO MÚLTIPLO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pt" sz="3600" dirty="0">
                <a:solidFill>
                  <a:schemeClr val="tx2">
                    <a:lumMod val="50000"/>
                  </a:schemeClr>
                </a:solidFill>
                <a:latin typeface="Century Gothic" panose="020B0502020202020204" pitchFamily="34" charset="0"/>
              </a:rPr>
              <a:t>NOME DA EMPRESA</a:t>
            </a:r>
          </a:p>
          <a:p>
            <a:r>
              <a:rPr lang="en-US" sz="20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Endereço</a:t>
            </a:r>
          </a:p>
          <a:p>
            <a:r>
              <a:rPr lang="pt" sz="1400" dirty="0">
                <a:solidFill>
                  <a:schemeClr val="tx2"/>
                </a:solidFill>
                <a:latin typeface="Century Gothic" panose="020B0502020202020204" pitchFamily="34" charset="0"/>
              </a:rPr>
              <a:t>Telefone de contato</a:t>
            </a:r>
          </a:p>
          <a:p>
            <a:r>
              <a:rPr lang="pt" sz="1400" dirty="0">
                <a:solidFill>
                  <a:schemeClr val="tx2"/>
                </a:solidFill>
                <a:latin typeface="Century Gothic" panose="020B0502020202020204" pitchFamily="34" charset="0"/>
              </a:rPr>
              <a:t>Endereço web</a:t>
            </a:r>
          </a:p>
          <a:p>
            <a:r>
              <a:rPr lang="pt" sz="1400" dirty="0">
                <a:solidFill>
                  <a:schemeClr val="tx2"/>
                </a:solidFill>
                <a:latin typeface="Century Gothic" panose="020B0502020202020204" pitchFamily="34" charset="0"/>
              </a:rPr>
              <a:t>Endereço eletrônico</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TEU</a:t>
              </a:r>
            </a:p>
            <a:p>
              <a:pPr algn="ctr"/>
              <a:r>
                <a:rPr lang="pt" sz="4400" b="1" dirty="0">
                  <a:solidFill>
                    <a:schemeClr val="bg1"/>
                  </a:solidFill>
                  <a:latin typeface="Century Gothic" panose="020B0502020202020204" pitchFamily="34" charset="0"/>
                </a:rPr>
                <a:t>LOGOTIPO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PREPARADO POR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TÍTULO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APROVADO POR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TÍTULO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pt" sz="1400" b="1" u="none" strike="noStrike" dirty="0">
                          <a:solidFill>
                            <a:schemeClr val="bg1"/>
                          </a:solidFill>
                          <a:effectLst/>
                          <a:latin typeface="Century Gothic" panose="020B0502020202020204" pitchFamily="34" charset="0"/>
                        </a:rPr>
                        <a:t>MESA</a:t>
                      </a:r>
                    </a:p>
                    <a:p>
                      <a:pPr algn="l" fontAlgn="b"/>
                      <a:r>
                        <a:rPr lang="pt" sz="1400" b="1" i="0" u="none" strike="noStrike" dirty="0">
                          <a:solidFill>
                            <a:schemeClr val="bg1"/>
                          </a:solidFill>
                          <a:effectLst/>
                          <a:latin typeface="Century Gothic" panose="020B0502020202020204" pitchFamily="34" charset="0"/>
                        </a:rPr>
                        <a:t>De</a:t>
                      </a:r>
                    </a:p>
                    <a:p>
                      <a:pPr algn="l" fontAlgn="b"/>
                      <a:r>
                        <a:rPr lang="pt" sz="1400" b="1" i="0" u="none" strike="noStrike" dirty="0">
                          <a:solidFill>
                            <a:schemeClr val="bg1"/>
                          </a:solidFill>
                          <a:effectLst/>
                          <a:latin typeface="Century Gothic" panose="020B0502020202020204" pitchFamily="34" charset="0"/>
                        </a:rPr>
                        <a:t>CONTEÚDO</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 DE PAINEL DE PROJETO MÚLTIPLOS TABELA DE CONTEÚDOS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pt" sz="2000" dirty="0">
                <a:latin typeface="Century Gothic" panose="020B0502020202020204" pitchFamily="34" charset="0"/>
              </a:rPr>
              <a:t>Cronograma de entrega</a:t>
            </a:r>
          </a:p>
          <a:p>
            <a:pPr marL="342900" indent="-342900">
              <a:lnSpc>
                <a:spcPct val="150000"/>
              </a:lnSpc>
              <a:buFont typeface="Arial" panose="020B0604020202020204" pitchFamily="34" charset="0"/>
              <a:buChar char="•"/>
            </a:pPr>
            <a:r>
              <a:rPr lang="pt" sz="2000" dirty="0">
                <a:latin typeface="Century Gothic" panose="020B0502020202020204" pitchFamily="34" charset="0"/>
              </a:rPr>
              <a:t>Dias por Projeto </a:t>
            </a:r>
          </a:p>
          <a:p>
            <a:pPr marL="342900" indent="-342900">
              <a:lnSpc>
                <a:spcPct val="150000"/>
              </a:lnSpc>
              <a:buFont typeface="Arial" panose="020B0604020202020204" pitchFamily="34" charset="0"/>
              <a:buChar char="•"/>
            </a:pPr>
            <a:r>
              <a:rPr lang="pt" sz="2000" dirty="0">
                <a:latin typeface="Century Gothic" panose="020B0502020202020204" pitchFamily="34" charset="0"/>
              </a:rPr>
              <a:t>Alocação de recursos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Financiamentos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Análise de Risco &amp; Risco Total</a:t>
            </a:r>
          </a:p>
          <a:p>
            <a:pPr marL="342900" indent="-342900">
              <a:lnSpc>
                <a:spcPct val="150000"/>
              </a:lnSpc>
              <a:buFont typeface="Arial" panose="020B0604020202020204" pitchFamily="34" charset="0"/>
              <a:buChar char="•"/>
            </a:pPr>
            <a:r>
              <a:rPr lang="pt" sz="2000" dirty="0">
                <a:latin typeface="Century Gothic" panose="020B0502020202020204" pitchFamily="34" charset="0"/>
              </a:rPr>
              <a:t>Ações Abertas &amp; Pendentes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Relatório do Projeto</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CRONOGRAMA DE ENTREGA</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DIAS POR PROJETO</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ALOCAÇÃO DE RECURSOS</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FINANCIAMENTOS DO PROJETO</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ANÁLISE DE RISCO E RISCO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pt" sz="2000" dirty="0">
                <a:latin typeface="Century Gothic" panose="020B0502020202020204" pitchFamily="34" charset="0"/>
              </a:rPr>
              <a:t>RISCO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AÇÕES ABERTAS E PENDENTES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pt" sz="2000" dirty="0">
                <a:latin typeface="Century Gothic" panose="020B0502020202020204" pitchFamily="34" charset="0"/>
              </a:rPr>
              <a:t>TOTAL DE AÇÕES</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pt" sz="1100" u="none" strike="noStrike" dirty="0">
                          <a:effectLst/>
                          <a:latin typeface="Century Gothic" panose="020B0502020202020204" pitchFamily="34" charset="0"/>
                        </a:rPr>
                        <a:t>NOME DO PROJETO</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HORÁRIO</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ORÇAMENTO</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RECURSOS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RISCOS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QUESTÕES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COMENTÁRIOS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pt" sz="1100" u="none" strike="noStrike" dirty="0">
                          <a:effectLst/>
                          <a:latin typeface="Century Gothic" panose="020B0502020202020204" pitchFamily="34" charset="0"/>
                        </a:rPr>
                        <a:t>Projeto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pt" sz="1100" u="none" strike="noStrike" dirty="0">
                          <a:effectLst/>
                          <a:latin typeface="Century Gothic" panose="020B0502020202020204" pitchFamily="34" charset="0"/>
                        </a:rPr>
                        <a:t>Projeto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pt" sz="1100" u="none" strike="noStrike" dirty="0">
                          <a:effectLst/>
                          <a:latin typeface="Century Gothic" panose="020B0502020202020204" pitchFamily="34" charset="0"/>
                        </a:rPr>
                        <a:t>Projeto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pt" sz="1100" u="none" strike="noStrike" dirty="0">
                          <a:effectLst/>
                          <a:latin typeface="Century Gothic" panose="020B0502020202020204" pitchFamily="34" charset="0"/>
                        </a:rPr>
                        <a:t>Projeto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pt" sz="1100" u="none" strike="noStrike" dirty="0">
                          <a:effectLst/>
                          <a:latin typeface="Century Gothic" panose="020B0502020202020204" pitchFamily="34" charset="0"/>
                        </a:rPr>
                        <a:t>Projeto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pt" sz="1100" u="none" strike="noStrike">
                          <a:effectLst/>
                          <a:latin typeface="Century Gothic" panose="020B0502020202020204" pitchFamily="34" charset="0"/>
                        </a:rPr>
                        <a:t>Projeto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pt" sz="1100" u="none" strike="noStrike" dirty="0">
                          <a:effectLst/>
                          <a:latin typeface="Century Gothic" panose="020B0502020202020204" pitchFamily="34" charset="0"/>
                        </a:rPr>
                        <a:t>Projeto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pt" sz="1100" u="none" strike="noStrike" dirty="0">
                          <a:effectLst/>
                          <a:latin typeface="Century Gothic" panose="020B0502020202020204" pitchFamily="34" charset="0"/>
                        </a:rPr>
                        <a:t>Projeto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pt" sz="1100" u="none" strike="noStrike" dirty="0">
                          <a:effectLst/>
                          <a:latin typeface="Century Gothic" panose="020B0502020202020204" pitchFamily="34" charset="0"/>
                        </a:rPr>
                        <a:t>Projeto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pt" sz="1100" u="none" strike="noStrike" dirty="0">
                          <a:effectLst/>
                          <a:latin typeface="Century Gothic" panose="020B0502020202020204" pitchFamily="34" charset="0"/>
                        </a:rPr>
                        <a:t>Projeto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pt" sz="1100" u="none" strike="noStrike" dirty="0">
                          <a:effectLst/>
                          <a:latin typeface="Century Gothic" panose="020B0502020202020204" pitchFamily="34" charset="0"/>
                        </a:rPr>
                        <a:t>Projeto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pt" sz="1100" u="none" strike="noStrike" dirty="0">
                          <a:effectLst/>
                          <a:latin typeface="Century Gothic" panose="020B0502020202020204" pitchFamily="34" charset="0"/>
                        </a:rPr>
                        <a:t>Projeto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pt" sz="1100" u="none" strike="noStrike" dirty="0">
                          <a:effectLst/>
                          <a:latin typeface="Century Gothic" panose="020B0502020202020204" pitchFamily="34" charset="0"/>
                        </a:rPr>
                        <a:t>Projeto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pt" sz="1100" u="none" strike="noStrike" dirty="0">
                          <a:effectLst/>
                          <a:latin typeface="Century Gothic" panose="020B0502020202020204" pitchFamily="34" charset="0"/>
                        </a:rPr>
                        <a:t>Projeto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3</TotalTime>
  <Words>331</Words>
  <Application>Microsoft Macintosh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3</cp:revision>
  <dcterms:created xsi:type="dcterms:W3CDTF">2019-11-22T21:04:25Z</dcterms:created>
  <dcterms:modified xsi:type="dcterms:W3CDTF">2022-09-11T04:40:39Z</dcterms:modified>
</cp:coreProperties>
</file>