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309" r:id="rId3"/>
    <p:sldId id="316" r:id="rId4"/>
    <p:sldId id="349" r:id="rId5"/>
    <p:sldId id="353" r:id="rId6"/>
    <p:sldId id="351" r:id="rId7"/>
    <p:sldId id="342" r:id="rId8"/>
    <p:sldId id="337" r:id="rId9"/>
    <p:sldId id="352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終える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45879</c:v>
                </c:pt>
                <c:pt idx="2">
                  <c:v>46082</c:v>
                </c:pt>
                <c:pt idx="3">
                  <c:v>45873</c:v>
                </c:pt>
                <c:pt idx="4">
                  <c:v>45962</c:v>
                </c:pt>
                <c:pt idx="5">
                  <c:v>46042</c:v>
                </c:pt>
                <c:pt idx="6">
                  <c:v>45931</c:v>
                </c:pt>
                <c:pt idx="7">
                  <c:v>45899</c:v>
                </c:pt>
                <c:pt idx="8">
                  <c:v>46001</c:v>
                </c:pt>
                <c:pt idx="9">
                  <c:v>45976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46063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始める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45830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45962</c:v>
                </c:pt>
                <c:pt idx="12">
                  <c:v>45971</c:v>
                </c:pt>
                <c:pt idx="13">
                  <c:v>45992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ja" sz="2000"/>
              <a:t>プロジェクトあたりの日数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Sheet1!$D$1</c:f>
              <c:strCache>
                <c:ptCount val="1"/>
                <c:pt idx="0">
                  <c:v>日数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  <c:pt idx="0">
                  <c:v>57</c:v>
                </c:pt>
                <c:pt idx="1">
                  <c:v>92</c:v>
                </c:pt>
                <c:pt idx="2">
                  <c:v>264</c:v>
                </c:pt>
                <c:pt idx="3">
                  <c:v>43</c:v>
                </c:pt>
                <c:pt idx="4">
                  <c:v>110</c:v>
                </c:pt>
                <c:pt idx="5">
                  <c:v>190</c:v>
                </c:pt>
                <c:pt idx="6">
                  <c:v>61</c:v>
                </c:pt>
                <c:pt idx="7">
                  <c:v>16</c:v>
                </c:pt>
                <c:pt idx="8">
                  <c:v>100</c:v>
                </c:pt>
                <c:pt idx="9">
                  <c:v>45</c:v>
                </c:pt>
                <c:pt idx="10">
                  <c:v>61</c:v>
                </c:pt>
                <c:pt idx="11">
                  <c:v>30</c:v>
                </c:pt>
                <c:pt idx="12">
                  <c:v>30</c:v>
                </c:pt>
                <c:pt idx="13">
                  <c:v>71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"/>
          <c:y val="3.64094083665076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チームメンバー数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10</c:v>
                </c:pt>
                <c:pt idx="1">
                  <c:v>5</c:v>
                </c:pt>
                <c:pt idx="2">
                  <c:v>10</c:v>
                </c:pt>
                <c:pt idx="3">
                  <c:v>5</c:v>
                </c:pt>
                <c:pt idx="4">
                  <c:v>10</c:v>
                </c:pt>
                <c:pt idx="5">
                  <c:v>5</c:v>
                </c:pt>
                <c:pt idx="6">
                  <c:v>10</c:v>
                </c:pt>
                <c:pt idx="7">
                  <c:v>5</c:v>
                </c:pt>
                <c:pt idx="8">
                  <c:v>10</c:v>
                </c:pt>
                <c:pt idx="9">
                  <c:v>5</c:v>
                </c:pt>
                <c:pt idx="10">
                  <c:v>10</c:v>
                </c:pt>
                <c:pt idx="11">
                  <c:v>5</c:v>
                </c:pt>
                <c:pt idx="12">
                  <c:v>10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05278039361643"/>
          <c:y val="0.16131037443847046"/>
          <c:w val="0.11181236274452717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投影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Sheet1!$B$2:$B$15</c:f>
              <c:numCache>
                <c:formatCode>"$"#,##0</c:formatCode>
                <c:ptCount val="14"/>
                <c:pt idx="0">
                  <c:v>1000000</c:v>
                </c:pt>
                <c:pt idx="1">
                  <c:v>900000</c:v>
                </c:pt>
                <c:pt idx="2">
                  <c:v>860000</c:v>
                </c:pt>
                <c:pt idx="3">
                  <c:v>1000000</c:v>
                </c:pt>
                <c:pt idx="4">
                  <c:v>294000</c:v>
                </c:pt>
                <c:pt idx="5">
                  <c:v>123400</c:v>
                </c:pt>
                <c:pt idx="6">
                  <c:v>250500</c:v>
                </c:pt>
                <c:pt idx="7">
                  <c:v>127200</c:v>
                </c:pt>
                <c:pt idx="8">
                  <c:v>80000</c:v>
                </c:pt>
                <c:pt idx="9">
                  <c:v>77000</c:v>
                </c:pt>
                <c:pt idx="10">
                  <c:v>65000</c:v>
                </c:pt>
                <c:pt idx="11">
                  <c:v>550000</c:v>
                </c:pt>
                <c:pt idx="12">
                  <c:v>45000</c:v>
                </c:pt>
                <c:pt idx="13">
                  <c:v>32500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709-D149-A815-135B270DD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実際の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Sheet1!$C$2:$C$15</c:f>
              <c:numCache>
                <c:formatCode>"$"#,##0</c:formatCode>
                <c:ptCount val="14"/>
                <c:pt idx="0">
                  <c:v>880000</c:v>
                </c:pt>
                <c:pt idx="1">
                  <c:v>920000</c:v>
                </c:pt>
                <c:pt idx="2">
                  <c:v>850000</c:v>
                </c:pt>
                <c:pt idx="3">
                  <c:v>998050</c:v>
                </c:pt>
                <c:pt idx="4">
                  <c:v>280000</c:v>
                </c:pt>
                <c:pt idx="5">
                  <c:v>125000</c:v>
                </c:pt>
                <c:pt idx="6">
                  <c:v>246000</c:v>
                </c:pt>
                <c:pt idx="7">
                  <c:v>126000</c:v>
                </c:pt>
                <c:pt idx="8">
                  <c:v>79900</c:v>
                </c:pt>
                <c:pt idx="9">
                  <c:v>77000</c:v>
                </c:pt>
                <c:pt idx="10">
                  <c:v>65000</c:v>
                </c:pt>
                <c:pt idx="11">
                  <c:v>551000</c:v>
                </c:pt>
                <c:pt idx="12">
                  <c:v>42000</c:v>
                </c:pt>
                <c:pt idx="13">
                  <c:v>33000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0709-D149-A815-135B270DDD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剰余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Sheet1!$D$2:$D$15</c:f>
              <c:numCache>
                <c:formatCode>"$"#,##0</c:formatCode>
                <c:ptCount val="14"/>
                <c:pt idx="0">
                  <c:v>120000</c:v>
                </c:pt>
                <c:pt idx="1">
                  <c:v>-20000</c:v>
                </c:pt>
                <c:pt idx="2">
                  <c:v>10000</c:v>
                </c:pt>
                <c:pt idx="3">
                  <c:v>1950</c:v>
                </c:pt>
                <c:pt idx="4">
                  <c:v>14000</c:v>
                </c:pt>
                <c:pt idx="5">
                  <c:v>-1600</c:v>
                </c:pt>
                <c:pt idx="6">
                  <c:v>4500</c:v>
                </c:pt>
                <c:pt idx="7">
                  <c:v>1200</c:v>
                </c:pt>
                <c:pt idx="8">
                  <c:v>100</c:v>
                </c:pt>
                <c:pt idx="9">
                  <c:v>0</c:v>
                </c:pt>
                <c:pt idx="10">
                  <c:v>0</c:v>
                </c:pt>
                <c:pt idx="11">
                  <c:v>-1000</c:v>
                </c:pt>
                <c:pt idx="12">
                  <c:v>3000</c:v>
                </c:pt>
                <c:pt idx="13">
                  <c:v>-500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0709-D149-A815-135B270DD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41726448"/>
        <c:axId val="1341728080"/>
      </c:barChart>
      <c:catAx>
        <c:axId val="134172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8080"/>
        <c:crosses val="autoZero"/>
        <c:auto val="1"/>
        <c:lblAlgn val="ctr"/>
        <c:lblOffset val="100"/>
        <c:noMultiLvlLbl val="0"/>
      </c:catAx>
      <c:valAx>
        <c:axId val="134172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4172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高い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0</c:v>
                </c:pt>
                <c:pt idx="9">
                  <c:v>4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B988-8F4C-A649-01258F210CE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中程度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6</c:v>
                </c:pt>
                <c:pt idx="5">
                  <c:v>0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6</c:v>
                </c:pt>
                <c:pt idx="11">
                  <c:v>3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B988-8F4C-A649-01258F210CE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低い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4</c:v>
                </c:pt>
                <c:pt idx="11">
                  <c:v>6</c:v>
                </c:pt>
                <c:pt idx="12">
                  <c:v>7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B988-8F4C-A649-01258F210C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高い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52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7037-C24A-99EA-58485CA543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中程度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44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7037-C24A-99EA-58485CA543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低い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48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7037-C24A-99EA-58485CA543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未解決の問題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07-274F-B39D-BEE7D96E6E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オープンリビジョン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Sheet1!$C$2:$C$15</c:f>
              <c:numCache>
                <c:formatCode>0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07-274F-B39D-BEE7D96E6E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保留中のアクション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プロジェクト A</c:v>
                </c:pt>
                <c:pt idx="1">
                  <c:v>プロジェクトB</c:v>
                </c:pt>
                <c:pt idx="2">
                  <c:v>プロジェクトC</c:v>
                </c:pt>
                <c:pt idx="3">
                  <c:v>プロジェクトD</c:v>
                </c:pt>
                <c:pt idx="4">
                  <c:v>プロジェクトE</c:v>
                </c:pt>
                <c:pt idx="5">
                  <c:v>プロジェクトF</c:v>
                </c:pt>
                <c:pt idx="6">
                  <c:v>プロジェクトG</c:v>
                </c:pt>
                <c:pt idx="7">
                  <c:v>プロジェクトH</c:v>
                </c:pt>
                <c:pt idx="8">
                  <c:v>プロジェクトJ</c:v>
                </c:pt>
                <c:pt idx="9">
                  <c:v>プロジェクトK</c:v>
                </c:pt>
                <c:pt idx="10">
                  <c:v>プロジェクトL</c:v>
                </c:pt>
                <c:pt idx="11">
                  <c:v>プロジェクトM</c:v>
                </c:pt>
                <c:pt idx="12">
                  <c:v>プロジェクトN</c:v>
                </c:pt>
                <c:pt idx="13">
                  <c:v>プロジェクトP</c:v>
                </c:pt>
              </c:strCache>
            </c:strRef>
          </c:cat>
          <c:val>
            <c:numRef>
              <c:f>Sheet1!$D$2:$D$15</c:f>
              <c:numCache>
                <c:formatCode>0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807-274F-B39D-BEE7D96E6E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351869264"/>
        <c:axId val="1352386960"/>
      </c:barChart>
      <c:catAx>
        <c:axId val="135186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未解決の問題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Sheet1!$B$16</c:f>
              <c:numCache>
                <c:formatCode>0</c:formatCode>
                <c:ptCount val="1"/>
                <c:pt idx="0">
                  <c:v>18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4943-754E-87E3-1DCCFC531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オープンリビジョン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Sheet1!$C$16</c:f>
              <c:numCache>
                <c:formatCode>0</c:formatCode>
                <c:ptCount val="1"/>
                <c:pt idx="0">
                  <c:v>16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4943-754E-87E3-1DCCFC531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保留中のアクション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Sheet1!$D$16</c:f>
              <c:numCache>
                <c:formatCode>0</c:formatCode>
                <c:ptCount val="1"/>
                <c:pt idx="0">
                  <c:v>27</c:v>
                </c:pt>
              </c:numCache>
            </c:numRef>
          </c:val>
      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43-754E-87E3-1DCCFC531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50"/>
        <c:axId val="1351869264"/>
        <c:axId val="1352386960"/>
      </c:barChart>
      <c:catAx>
        <c:axId val="13518692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52386960"/>
        <c:crosses val="autoZero"/>
        <c:auto val="1"/>
        <c:lblAlgn val="ctr"/>
        <c:lblOffset val="100"/>
        <c:noMultiLvlLbl val="0"/>
      </c:catAx>
      <c:valAx>
        <c:axId val="135238696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5186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1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5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1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複数のプロジェクトダッシュボード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5400" dirty="0">
                <a:latin typeface="Century Gothic" panose="020B0502020202020204" pitchFamily="34" charset="0"/>
              </a:rPr>
              <a:t>複数のプロジェクトダッシュボード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会社名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住所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連絡先電話番号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ウェブアドレス</a:t>
            </a:r>
          </a:p>
          <a:p>
            <a:r>
              <a:rPr lang="ja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アドレス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あなたの</a:t>
              </a:r>
            </a:p>
            <a:p>
              <a:pPr algn="ctr"/>
              <a:r>
                <a:rPr lang="ja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ロゴ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作成者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承認者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タイトル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日付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ja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テーブル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の</a:t>
                      </a:r>
                    </a:p>
                    <a:p>
                      <a:pPr algn="l" fontAlgn="b"/>
                      <a:r>
                        <a:rPr lang="ja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内容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複数のプロジェクトダッシュボード|目次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3727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納期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プロジェクトごとの日数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資源配分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プロジェクト財務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リスク分析とリスク合計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オープン&amp;保留中のアクション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" sz="2000" dirty="0">
                <a:latin typeface="Century Gothic" panose="020B0502020202020204" pitchFamily="34" charset="0"/>
              </a:rPr>
              <a:t>プロジェクトレポート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納期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4633029"/>
              </p:ext>
            </p:extLst>
          </p:nvPr>
        </p:nvGraphicFramePr>
        <p:xfrm>
          <a:off x="320842" y="368969"/>
          <a:ext cx="11325726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プロジェクトあたりの日数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321693"/>
              </p:ext>
            </p:extLst>
          </p:nvPr>
        </p:nvGraphicFramePr>
        <p:xfrm>
          <a:off x="417095" y="208548"/>
          <a:ext cx="11309683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資源配分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7576824"/>
              </p:ext>
            </p:extLst>
          </p:nvPr>
        </p:nvGraphicFramePr>
        <p:xfrm>
          <a:off x="657726" y="208548"/>
          <a:ext cx="10956758" cy="5929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プロジェクト財務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5F335FF-EF70-B441-AA1A-82E2F2698B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2649090"/>
              </p:ext>
            </p:extLst>
          </p:nvPr>
        </p:nvGraphicFramePr>
        <p:xfrm>
          <a:off x="304801" y="288758"/>
          <a:ext cx="11454062" cy="584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9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リスク分析とリスク合計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1EA4EDD-BEEA-6743-9EB8-8F586D7D0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0035334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CA01BC8-751F-E144-B2A8-AA6AF7AC3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3548766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08D6937-B4CB-734D-A59F-CC81741556E4}"/>
              </a:ext>
            </a:extLst>
          </p:cNvPr>
          <p:cNvSpPr txBox="1"/>
          <p:nvPr/>
        </p:nvSpPr>
        <p:spPr>
          <a:xfrm>
            <a:off x="304799" y="3048001"/>
            <a:ext cx="14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latin typeface="Century Gothic" panose="020B0502020202020204" pitchFamily="34" charset="0"/>
              </a:rPr>
              <a:t>リスク合計</a:t>
            </a:r>
          </a:p>
        </p:txBody>
      </p:sp>
    </p:spTree>
    <p:extLst>
      <p:ext uri="{BB962C8B-B14F-4D97-AF65-F5344CB8AC3E}">
        <p14:creationId xmlns:p14="http://schemas.microsoft.com/office/powerpoint/2010/main" val="267815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オープン&amp;ペンディングアクション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132E569-F8CA-E54F-BCAC-077A584359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974693"/>
              </p:ext>
            </p:extLst>
          </p:nvPr>
        </p:nvGraphicFramePr>
        <p:xfrm>
          <a:off x="304799" y="336884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87E6ADF-DFBB-9248-90F2-44A258093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8687814"/>
              </p:ext>
            </p:extLst>
          </p:nvPr>
        </p:nvGraphicFramePr>
        <p:xfrm>
          <a:off x="304798" y="3429000"/>
          <a:ext cx="11502189" cy="26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2D1C10B-D0CA-D94B-943E-0E22FA55896E}"/>
              </a:ext>
            </a:extLst>
          </p:cNvPr>
          <p:cNvSpPr txBox="1"/>
          <p:nvPr/>
        </p:nvSpPr>
        <p:spPr>
          <a:xfrm>
            <a:off x="304799" y="3048001"/>
            <a:ext cx="1980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latin typeface="Century Gothic" panose="020B0502020202020204" pitchFamily="34" charset="0"/>
              </a:rPr>
              <a:t>アクション合計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0326"/>
              </p:ext>
            </p:extLst>
          </p:nvPr>
        </p:nvGraphicFramePr>
        <p:xfrm>
          <a:off x="473710" y="497305"/>
          <a:ext cx="11230609" cy="53434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84937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981973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970060697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172129208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3311123816"/>
                    </a:ext>
                  </a:extLst>
                </a:gridCol>
                <a:gridCol w="1083556">
                  <a:extLst>
                    <a:ext uri="{9D8B030D-6E8A-4147-A177-3AD203B41FA5}">
                      <a16:colId xmlns:a16="http://schemas.microsoft.com/office/drawing/2014/main" val="80167640"/>
                    </a:ext>
                  </a:extLst>
                </a:gridCol>
                <a:gridCol w="4029475">
                  <a:extLst>
                    <a:ext uri="{9D8B030D-6E8A-4147-A177-3AD203B41FA5}">
                      <a16:colId xmlns:a16="http://schemas.microsoft.com/office/drawing/2014/main" val="2195344063"/>
                    </a:ext>
                  </a:extLst>
                </a:gridCol>
              </a:tblGrid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プロジェクト名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計画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予算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リソース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リスク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問題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コメント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 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>
                          <a:effectLst/>
                          <a:latin typeface="Century Gothic" panose="020B0502020202020204" pitchFamily="34" charset="0"/>
                        </a:rPr>
                        <a:t>プロジェクトF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プロジェクトJ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120555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440070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784783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760268"/>
                  </a:ext>
                </a:extLst>
              </a:tr>
              <a:tr h="356228">
                <a:tc>
                  <a:txBody>
                    <a:bodyPr/>
                    <a:lstStyle/>
                    <a:p>
                      <a:pPr algn="l" fontAlgn="ctr"/>
                      <a:r>
                        <a:rPr lang="ja" sz="1100" u="none" strike="noStrike" dirty="0">
                          <a:effectLst/>
                          <a:latin typeface="Century Gothic" panose="020B0502020202020204" pitchFamily="34" charset="0"/>
                        </a:rPr>
                        <a:t>プロジェクトP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3435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プロジェクトレポート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ple-Project-Dashboard_PowerPoint" id="{63DB53B3-699E-ED4E-A01E-30570113FD6D}" vid="{407D8A81-2DF9-5645-BC15-99B55FB6EC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IC-Multiple-Project-Dashboard-Template_PowerPoint</Template>
  <TotalTime>2</TotalTime>
  <Words>737</Words>
  <Application>Microsoft Macintosh PowerPoint</Application>
  <PresentationFormat>Widescreen</PresentationFormat>
  <Paragraphs>164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3</cp:revision>
  <dcterms:created xsi:type="dcterms:W3CDTF">2019-11-22T21:04:25Z</dcterms:created>
  <dcterms:modified xsi:type="dcterms:W3CDTF">2022-09-11T04:35:10Z</dcterms:modified>
</cp:coreProperties>
</file>