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2" r:id="rId2"/>
    <p:sldId id="384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7DA"/>
    <a:srgbClr val="EAEEF3"/>
    <a:srgbClr val="EAF8F8"/>
    <a:srgbClr val="FAFFFF"/>
    <a:srgbClr val="F5EDD2"/>
    <a:srgbClr val="EBE3CA"/>
    <a:srgbClr val="E3EEEE"/>
    <a:srgbClr val="EFEBE0"/>
    <a:srgbClr val="F6F2E7"/>
    <a:srgbClr val="EDF8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21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912" y="18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Forma, patrón de fondo&#10;&#10;Descripción generada automáticamente">
            <a:extLst>
              <a:ext uri="{FF2B5EF4-FFF2-40B4-BE49-F238E27FC236}">
                <a16:creationId xmlns:a16="http://schemas.microsoft.com/office/drawing/2014/main" id="{0ACBBE1F-DE8A-061A-AFBD-1BB53BDD57DC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155637" y="854765"/>
            <a:ext cx="4606970" cy="5569802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512631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6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PLANTILLA DE CARTA DE PROYECTO DE UNA PÁGINA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</a:rPr>
              <a:t>PLANTILLA DE CARTA DE PROYECTO DE UNA PÁGINA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4E1EF1D-44E9-405A-962E-9662EEC24B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8816"/>
              </p:ext>
            </p:extLst>
          </p:nvPr>
        </p:nvGraphicFramePr>
        <p:xfrm>
          <a:off x="168966" y="31647"/>
          <a:ext cx="7285382" cy="2970517"/>
        </p:xfrm>
        <a:graphic>
          <a:graphicData uri="http://schemas.openxmlformats.org/drawingml/2006/table">
            <a:tbl>
              <a:tblPr/>
              <a:tblGrid>
                <a:gridCol w="181063">
                  <a:extLst>
                    <a:ext uri="{9D8B030D-6E8A-4147-A177-3AD203B41FA5}">
                      <a16:colId xmlns:a16="http://schemas.microsoft.com/office/drawing/2014/main" val="3077314378"/>
                    </a:ext>
                  </a:extLst>
                </a:gridCol>
                <a:gridCol w="2634276">
                  <a:extLst>
                    <a:ext uri="{9D8B030D-6E8A-4147-A177-3AD203B41FA5}">
                      <a16:colId xmlns:a16="http://schemas.microsoft.com/office/drawing/2014/main" val="3974924313"/>
                    </a:ext>
                  </a:extLst>
                </a:gridCol>
                <a:gridCol w="1346715">
                  <a:extLst>
                    <a:ext uri="{9D8B030D-6E8A-4147-A177-3AD203B41FA5}">
                      <a16:colId xmlns:a16="http://schemas.microsoft.com/office/drawing/2014/main" val="4079295376"/>
                    </a:ext>
                  </a:extLst>
                </a:gridCol>
                <a:gridCol w="1586680">
                  <a:extLst>
                    <a:ext uri="{9D8B030D-6E8A-4147-A177-3AD203B41FA5}">
                      <a16:colId xmlns:a16="http://schemas.microsoft.com/office/drawing/2014/main" val="1833642973"/>
                    </a:ext>
                  </a:extLst>
                </a:gridCol>
                <a:gridCol w="1536648">
                  <a:extLst>
                    <a:ext uri="{9D8B030D-6E8A-4147-A177-3AD203B41FA5}">
                      <a16:colId xmlns:a16="http://schemas.microsoft.com/office/drawing/2014/main" val="3405722606"/>
                    </a:ext>
                  </a:extLst>
                </a:gridCol>
              </a:tblGrid>
              <a:tr h="318757">
                <a:tc rowSpan="8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NOMBRE DEL PROYECTO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GERENTE DE PROYECTO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PATROCINADOR DEL PROYECTO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6972825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0558998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CORREO ELECTRÓNICO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TELÉFONO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UNIDAD ORGANIZATIVA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3511437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6911167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CINTURONES VERDES ASIGNADOS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  <a:prstDash val="solid"/>
                    </a:lnL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FECHA PREVISTA DE INICIO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FECHA DE FINALIZACIÓN PREVISTA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0539555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0387299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CINTURONES NEGROS ASIGNADOS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AHORROS ESPERADOS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COSTOS ESTIMADOS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3735057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1298514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33264D59-3CC9-4429-EEB6-4B5CE30375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597613"/>
              </p:ext>
            </p:extLst>
          </p:nvPr>
        </p:nvGraphicFramePr>
        <p:xfrm>
          <a:off x="7742582" y="328995"/>
          <a:ext cx="4164495" cy="4243005"/>
        </p:xfrm>
        <a:graphic>
          <a:graphicData uri="http://schemas.openxmlformats.org/drawingml/2006/table">
            <a:tbl>
              <a:tblPr/>
              <a:tblGrid>
                <a:gridCol w="1113183">
                  <a:extLst>
                    <a:ext uri="{9D8B030D-6E8A-4147-A177-3AD203B41FA5}">
                      <a16:colId xmlns:a16="http://schemas.microsoft.com/office/drawing/2014/main" val="1996367546"/>
                    </a:ext>
                  </a:extLst>
                </a:gridCol>
                <a:gridCol w="3051312">
                  <a:extLst>
                    <a:ext uri="{9D8B030D-6E8A-4147-A177-3AD203B41FA5}">
                      <a16:colId xmlns:a16="http://schemas.microsoft.com/office/drawing/2014/main" val="886809287"/>
                    </a:ext>
                  </a:extLst>
                </a:gridCol>
              </a:tblGrid>
              <a:tr h="848601"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PROBLEMA </a:t>
                      </a:r>
                    </a:p>
                    <a:p>
                      <a:pPr algn="l" fontAlgn="ctr"/>
                      <a:r>
                        <a:rPr lang="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 PROBLEMA 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7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0247949"/>
                  </a:ext>
                </a:extLst>
              </a:tr>
              <a:tr h="848601">
                <a:tc>
                  <a:txBody>
                    <a:bodyPr/>
                    <a:lstStyle/>
                    <a:p>
                      <a:pPr algn="l" rtl="0" fontAlgn="ctr"/>
                      <a:r>
                        <a:rPr lang="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PROPÓSITO </a:t>
                      </a:r>
                    </a:p>
                    <a:p>
                      <a:pPr algn="l" rtl="0" fontAlgn="ctr"/>
                      <a:r>
                        <a:rPr lang="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DEL PROYECTO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7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3223311"/>
                  </a:ext>
                </a:extLst>
              </a:tr>
              <a:tr h="848601"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CASO DE NEGOCIO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7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761586"/>
                  </a:ext>
                </a:extLst>
              </a:tr>
              <a:tr h="848601">
                <a:tc>
                  <a:txBody>
                    <a:bodyPr/>
                    <a:lstStyle/>
                    <a:p>
                      <a:pPr algn="l" rtl="0" fontAlgn="ctr"/>
                      <a:r>
                        <a:rPr lang="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OBJETIVOS / MÉTRICAS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7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283196"/>
                  </a:ext>
                </a:extLst>
              </a:tr>
              <a:tr h="848601"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ENTREGABLES ESPERADOS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7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8370378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49EDA37-C0A8-6413-CE3B-E6F9799344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834113"/>
              </p:ext>
            </p:extLst>
          </p:nvPr>
        </p:nvGraphicFramePr>
        <p:xfrm>
          <a:off x="7742581" y="4691269"/>
          <a:ext cx="4164495" cy="1857614"/>
        </p:xfrm>
        <a:graphic>
          <a:graphicData uri="http://schemas.openxmlformats.org/drawingml/2006/table">
            <a:tbl>
              <a:tblPr/>
              <a:tblGrid>
                <a:gridCol w="755376">
                  <a:extLst>
                    <a:ext uri="{9D8B030D-6E8A-4147-A177-3AD203B41FA5}">
                      <a16:colId xmlns:a16="http://schemas.microsoft.com/office/drawing/2014/main" val="3734826"/>
                    </a:ext>
                  </a:extLst>
                </a:gridCol>
                <a:gridCol w="3409119">
                  <a:extLst>
                    <a:ext uri="{9D8B030D-6E8A-4147-A177-3AD203B41FA5}">
                      <a16:colId xmlns:a16="http://schemas.microsoft.com/office/drawing/2014/main" val="1467896747"/>
                    </a:ext>
                  </a:extLst>
                </a:gridCol>
              </a:tblGrid>
              <a:tr h="928807"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DENTRO DEL ALCANCE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0059"/>
                  </a:ext>
                </a:extLst>
              </a:tr>
              <a:tr h="928807">
                <a:tc>
                  <a:txBody>
                    <a:bodyPr/>
                    <a:lstStyle/>
                    <a:p>
                      <a:pPr algn="l" rtl="0" fontAlgn="ctr"/>
                      <a:r>
                        <a:rPr lang="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FUERA DEL ALCANCE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382459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FF496344-5B20-BD2B-8C89-C04BF21AB9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1702029"/>
              </p:ext>
            </p:extLst>
          </p:nvPr>
        </p:nvGraphicFramePr>
        <p:xfrm>
          <a:off x="357809" y="3220277"/>
          <a:ext cx="7096539" cy="3328604"/>
        </p:xfrm>
        <a:graphic>
          <a:graphicData uri="http://schemas.openxmlformats.org/drawingml/2006/table">
            <a:tbl>
              <a:tblPr/>
              <a:tblGrid>
                <a:gridCol w="3976633">
                  <a:extLst>
                    <a:ext uri="{9D8B030D-6E8A-4147-A177-3AD203B41FA5}">
                      <a16:colId xmlns:a16="http://schemas.microsoft.com/office/drawing/2014/main" val="45349884"/>
                    </a:ext>
                  </a:extLst>
                </a:gridCol>
                <a:gridCol w="1584941">
                  <a:extLst>
                    <a:ext uri="{9D8B030D-6E8A-4147-A177-3AD203B41FA5}">
                      <a16:colId xmlns:a16="http://schemas.microsoft.com/office/drawing/2014/main" val="4030175396"/>
                    </a:ext>
                  </a:extLst>
                </a:gridCol>
                <a:gridCol w="1534965">
                  <a:extLst>
                    <a:ext uri="{9D8B030D-6E8A-4147-A177-3AD203B41FA5}">
                      <a16:colId xmlns:a16="http://schemas.microsoft.com/office/drawing/2014/main" val="2635095511"/>
                    </a:ext>
                  </a:extLst>
                </a:gridCol>
              </a:tblGrid>
              <a:tr h="223354">
                <a:tc>
                  <a:txBody>
                    <a:bodyPr/>
                    <a:lstStyle/>
                    <a:p>
                      <a:pPr algn="l" fontAlgn="ctr"/>
                      <a:r>
                        <a:rPr lang="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HITO CLAVE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9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EMPEZAR</a:t>
                      </a: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TERMINAR</a:t>
                      </a: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0266174"/>
                  </a:ext>
                </a:extLst>
              </a:tr>
              <a:tr h="310525">
                <a:tc>
                  <a:txBody>
                    <a:bodyPr/>
                    <a:lstStyle/>
                    <a:p>
                      <a:pPr algn="l" rtl="0" fontAlgn="ctr"/>
                      <a:r>
                        <a:rPr lang="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Equipo del proyecto del formulario / Revisión preliminar / Alcance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8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816394"/>
                  </a:ext>
                </a:extLst>
              </a:tr>
              <a:tr h="310525">
                <a:tc>
                  <a:txBody>
                    <a:bodyPr/>
                    <a:lstStyle/>
                    <a:p>
                      <a:pPr algn="l" rtl="0" fontAlgn="ctr"/>
                      <a:r>
                        <a:rPr lang="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Finalizar plan de proyecto / Carta / Kick Off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8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8720879"/>
                  </a:ext>
                </a:extLst>
              </a:tr>
              <a:tr h="310525">
                <a:tc>
                  <a:txBody>
                    <a:bodyPr/>
                    <a:lstStyle/>
                    <a:p>
                      <a:pPr algn="l" rtl="0" fontAlgn="ctr"/>
                      <a:r>
                        <a:rPr lang="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Definir fase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8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1254951"/>
                  </a:ext>
                </a:extLst>
              </a:tr>
              <a:tr h="310525">
                <a:tc>
                  <a:txBody>
                    <a:bodyPr/>
                    <a:lstStyle/>
                    <a:p>
                      <a:pPr algn="l" rtl="0" fontAlgn="ctr"/>
                      <a:r>
                        <a:rPr lang="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Fase de medición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8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482540"/>
                  </a:ext>
                </a:extLst>
              </a:tr>
              <a:tr h="310525">
                <a:tc>
                  <a:txBody>
                    <a:bodyPr/>
                    <a:lstStyle/>
                    <a:p>
                      <a:pPr algn="l" rtl="0" fontAlgn="ctr"/>
                      <a:r>
                        <a:rPr lang="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Fase de análisis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8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6953128"/>
                  </a:ext>
                </a:extLst>
              </a:tr>
              <a:tr h="310525">
                <a:tc>
                  <a:txBody>
                    <a:bodyPr/>
                    <a:lstStyle/>
                    <a:p>
                      <a:pPr algn="l" rtl="0" fontAlgn="ctr"/>
                      <a:r>
                        <a:rPr lang="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Fase de mejora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8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8724549"/>
                  </a:ext>
                </a:extLst>
              </a:tr>
              <a:tr h="310525">
                <a:tc>
                  <a:txBody>
                    <a:bodyPr/>
                    <a:lstStyle/>
                    <a:p>
                      <a:pPr algn="l" rtl="0" fontAlgn="ctr"/>
                      <a:r>
                        <a:rPr lang="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Fase de control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8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2060000"/>
                  </a:ext>
                </a:extLst>
              </a:tr>
              <a:tr h="310525">
                <a:tc>
                  <a:txBody>
                    <a:bodyPr/>
                    <a:lstStyle/>
                    <a:p>
                      <a:pPr algn="l" rtl="0" fontAlgn="ctr"/>
                      <a:r>
                        <a:rPr lang="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Informe de resumen del proyecto y cierre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8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696142"/>
                  </a:ext>
                </a:extLst>
              </a:tr>
              <a:tr h="3105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8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853147"/>
                  </a:ext>
                </a:extLst>
              </a:tr>
              <a:tr h="3105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8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43292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8884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RENUNCIA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Cualquier artículo, plantilla o información proporcionada por Smartsheet en el sitio web es solo para referencia. Si bien nos esforzamos por mantener la información actualizada y correcta, no hacemos representaciones o garantías de ningún tipo, expresas o implícitas, sobre la integridad, precisión, confiabilidad, idoneidad o disponibilidad con respecto al sitio web o la información, artículos, plantillas o gráficos relacionados contenidos en el sitio web. Por lo tanto, cualquier confianza que deposite en dicha información es estrictamente bajo su propio riesgo.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V_IC-Project-Definition-Six-Sigma-Worksheet-Template_PowerPoint" id="{37767492-E183-7543-B5C1-7600B70972A0}" vid="{9CEF50A3-A285-A246-87C2-B0707780F73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Office</Template>
  <TotalTime>28</TotalTime>
  <Words>232</Words>
  <Application>Microsoft Macintosh PowerPoint</Application>
  <PresentationFormat>Widescreen</PresentationFormat>
  <Paragraphs>62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Thomas Blosel</dc:creator>
  <cp:lastModifiedBy>Jason Flores</cp:lastModifiedBy>
  <cp:revision>9</cp:revision>
  <dcterms:created xsi:type="dcterms:W3CDTF">2022-04-23T12:55:33Z</dcterms:created>
  <dcterms:modified xsi:type="dcterms:W3CDTF">2022-09-11T04:18:00Z</dcterms:modified>
</cp:coreProperties>
</file>