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8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7DA"/>
    <a:srgbClr val="EAEEF3"/>
    <a:srgbClr val="EAF8F8"/>
    <a:srgbClr val="FAFFFF"/>
    <a:srgbClr val="F5EDD2"/>
    <a:srgbClr val="EBE3CA"/>
    <a:srgbClr val="E3EEEE"/>
    <a:srgbClr val="EFEBE0"/>
    <a:srgbClr val="F6F2E7"/>
    <a:srgbClr val="EDF8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21" autoAdjust="0"/>
    <p:restoredTop sz="86447"/>
  </p:normalViewPr>
  <p:slideViewPr>
    <p:cSldViewPr snapToGrid="0" snapToObjects="1">
      <p:cViewPr varScale="1">
        <p:scale>
          <a:sx n="112" d="100"/>
          <a:sy n="112" d="100"/>
        </p:scale>
        <p:origin x="912" y="184"/>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Form, Hintergrundmuster&#10;&#10;Beschreibung automatisch generiert">
            <a:extLst>
              <a:ext uri="{FF2B5EF4-FFF2-40B4-BE49-F238E27FC236}">
                <a16:creationId xmlns:a16="http://schemas.microsoft.com/office/drawing/2014/main" id="{0ACBBE1F-DE8A-061A-AFBD-1BB53BDD57DC}"/>
              </a:ext>
            </a:extLst>
          </p:cNvPr>
          <p:cNvPicPr>
            <a:picLocks noChangeAspect="1"/>
          </p:cNvPicPr>
          <p:nvPr/>
        </p:nvPicPr>
        <p:blipFill>
          <a:blip r:embed="rId2">
            <a:alphaModFix/>
          </a:blip>
          <a:stretch>
            <a:fillRect/>
          </a:stretch>
        </p:blipFill>
        <p:spPr>
          <a:xfrm>
            <a:off x="5155637" y="854765"/>
            <a:ext cx="4606970" cy="5569802"/>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5126317" cy="3785652"/>
          </a:xfrm>
          <a:prstGeom prst="rect">
            <a:avLst/>
          </a:prstGeom>
          <a:noFill/>
        </p:spPr>
        <p:txBody>
          <a:bodyPr wrap="square" rtlCol="0">
            <a:spAutoFit/>
          </a:bodyPr>
          <a:lstStyle/>
          <a:p>
            <a:r>
              <a:rPr lang="de" sz="6000" dirty="0">
                <a:solidFill>
                  <a:schemeClr val="tx1">
                    <a:lumMod val="75000"/>
                    <a:lumOff val="25000"/>
                  </a:schemeClr>
                </a:solidFill>
                <a:latin typeface="Century Gothic" panose="020B0502020202020204" pitchFamily="34" charset="0"/>
              </a:rPr>
              <a:t>EINSEITIGE PROJEKT-CHARTER-VORLAGE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de" dirty="0">
                <a:solidFill>
                  <a:schemeClr val="bg1"/>
                </a:solidFill>
                <a:latin typeface="Century Gothic" panose="020B0502020202020204" pitchFamily="34" charset="0"/>
              </a:rPr>
              <a:t>EINSEITIGE PROJEKT-CHARTER-VORLAGE</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31908816"/>
              </p:ext>
            </p:extLst>
          </p:nvPr>
        </p:nvGraphicFramePr>
        <p:xfrm>
          <a:off x="168966" y="31647"/>
          <a:ext cx="7285382" cy="2970517"/>
        </p:xfrm>
        <a:graphic>
          <a:graphicData uri="http://schemas.openxmlformats.org/drawingml/2006/table">
            <a:tbl>
              <a:tblPr/>
              <a:tblGrid>
                <a:gridCol w="181063">
                  <a:extLst>
                    <a:ext uri="{9D8B030D-6E8A-4147-A177-3AD203B41FA5}">
                      <a16:colId xmlns:a16="http://schemas.microsoft.com/office/drawing/2014/main" val="3077314378"/>
                    </a:ext>
                  </a:extLst>
                </a:gridCol>
                <a:gridCol w="2634276">
                  <a:extLst>
                    <a:ext uri="{9D8B030D-6E8A-4147-A177-3AD203B41FA5}">
                      <a16:colId xmlns:a16="http://schemas.microsoft.com/office/drawing/2014/main" val="3974924313"/>
                    </a:ext>
                  </a:extLst>
                </a:gridCol>
                <a:gridCol w="1346715">
                  <a:extLst>
                    <a:ext uri="{9D8B030D-6E8A-4147-A177-3AD203B41FA5}">
                      <a16:colId xmlns:a16="http://schemas.microsoft.com/office/drawing/2014/main" val="4079295376"/>
                    </a:ext>
                  </a:extLst>
                </a:gridCol>
                <a:gridCol w="1586680">
                  <a:extLst>
                    <a:ext uri="{9D8B030D-6E8A-4147-A177-3AD203B41FA5}">
                      <a16:colId xmlns:a16="http://schemas.microsoft.com/office/drawing/2014/main" val="1833642973"/>
                    </a:ext>
                  </a:extLst>
                </a:gridCol>
                <a:gridCol w="1536648">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2">
                  <a:txBody>
                    <a:bodyPr/>
                    <a:lstStyle/>
                    <a:p>
                      <a:pPr algn="l" fontAlgn="b"/>
                      <a:r>
                        <a:rPr lang="de" sz="1000" b="0" i="0" u="none" strike="noStrike" dirty="0">
                          <a:solidFill>
                            <a:srgbClr val="000000"/>
                          </a:solidFill>
                          <a:effectLst/>
                          <a:latin typeface="Century Gothic" panose="020B0502020202020204" pitchFamily="34" charset="0"/>
                        </a:rPr>
                        <a:t>PROJEKTNAME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lnL w="12700" cmpd="sng">
                      <a:noFill/>
                      <a:prstDash val="solid"/>
                    </a:lnL>
                  </a:tcPr>
                </a:tc>
                <a:tc>
                  <a:txBody>
                    <a:bodyPr/>
                    <a:lstStyle/>
                    <a:p>
                      <a:pPr algn="ctr" fontAlgn="b"/>
                      <a:r>
                        <a:rPr lang="de" sz="1000" b="0" i="0" u="none" strike="noStrike" dirty="0">
                          <a:solidFill>
                            <a:srgbClr val="000000"/>
                          </a:solidFill>
                          <a:effectLst/>
                          <a:latin typeface="Century Gothic" panose="020B0502020202020204" pitchFamily="34" charset="0"/>
                        </a:rPr>
                        <a:t>PROJEKTLEITER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de" sz="1000" b="0" i="0" u="none" strike="noStrike" dirty="0">
                          <a:solidFill>
                            <a:srgbClr val="000000"/>
                          </a:solidFill>
                          <a:effectLst/>
                          <a:latin typeface="Century Gothic" panose="020B0502020202020204" pitchFamily="34" charset="0"/>
                        </a:rPr>
                        <a:t>PROJEKTTRÄGER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9F9F9"/>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tc>
                  <a:txBody>
                    <a:bodyPr/>
                    <a:lstStyle/>
                    <a:p>
                      <a:pPr algn="ctr" fontAlgn="ctr"/>
                      <a:r>
                        <a:rPr lang="en-US" sz="1100" b="0" i="0" u="none" strike="noStrike" dirty="0">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100" b="0" i="0" u="none" strike="noStrike" dirty="0">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27432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de"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de" sz="1000" b="0" i="0" u="none" strike="noStrike">
                          <a:solidFill>
                            <a:srgbClr val="000000"/>
                          </a:solidFill>
                          <a:effectLst/>
                          <a:latin typeface="Century Gothic" panose="020B0502020202020204" pitchFamily="34" charset="0"/>
                        </a:rPr>
                        <a:t>TELEFON</a:t>
                      </a:r>
                    </a:p>
                  </a:txBody>
                  <a:tcPr marL="9525" marR="9525" marT="9525" marB="0" anchor="b">
                    <a:lnL>
                      <a:noFill/>
                    </a:lnL>
                    <a:lnR>
                      <a:noFill/>
                    </a:lnR>
                    <a:lnT w="12700" cap="flat" cmpd="sng" algn="ctr">
                      <a:solidFill>
                        <a:schemeClr val="bg1">
                          <a:lumMod val="75000"/>
                        </a:schemeClr>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de" sz="1000" b="0" i="0" u="none" strike="noStrike" dirty="0">
                          <a:solidFill>
                            <a:srgbClr val="000000"/>
                          </a:solidFill>
                          <a:effectLst/>
                          <a:latin typeface="Century Gothic" panose="020B0502020202020204" pitchFamily="34" charset="0"/>
                        </a:rPr>
                        <a:t>ORGANISATIONSEINHEIT</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27432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de" sz="1000" b="0" i="0" u="none" strike="noStrike" dirty="0">
                          <a:solidFill>
                            <a:srgbClr val="000000"/>
                          </a:solidFill>
                          <a:effectLst/>
                          <a:latin typeface="Century Gothic" panose="020B0502020202020204" pitchFamily="34" charset="0"/>
                        </a:rPr>
                        <a:t>GRÜNGURTE VERGEBEN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lnL w="12700" cmpd="sng">
                      <a:noFill/>
                      <a:prstDash val="solid"/>
                    </a:lnL>
                    <a:lnT w="12700" cap="flat" cmpd="sng" algn="ctr">
                      <a:solidFill>
                        <a:srgbClr val="BFBFBF"/>
                      </a:solidFill>
                      <a:prstDash val="solid"/>
                      <a:round/>
                      <a:headEnd type="none" w="med" len="med"/>
                      <a:tailEnd type="none" w="med" len="med"/>
                    </a:lnT>
                  </a:tcPr>
                </a:tc>
                <a:tc>
                  <a:txBody>
                    <a:bodyPr/>
                    <a:lstStyle/>
                    <a:p>
                      <a:pPr algn="ctr" fontAlgn="b"/>
                      <a:r>
                        <a:rPr lang="de" sz="1000" b="0" i="0" u="none" strike="noStrike" dirty="0">
                          <a:solidFill>
                            <a:srgbClr val="000000"/>
                          </a:solidFill>
                          <a:effectLst/>
                          <a:latin typeface="Century Gothic" panose="020B0502020202020204" pitchFamily="34" charset="0"/>
                        </a:rPr>
                        <a:t>VORAUSSICHTLICHER STARTTERMIN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de" sz="1000" b="0" i="0" u="none" strike="noStrike" dirty="0">
                          <a:solidFill>
                            <a:srgbClr val="000000"/>
                          </a:solidFill>
                          <a:effectLst/>
                          <a:latin typeface="Century Gothic" panose="020B0502020202020204" pitchFamily="34" charset="0"/>
                        </a:rPr>
                        <a:t>VORAUSSICHTLICHES ENDDATUM</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hMerge="1">
                  <a:txBody>
                    <a:bodyPr/>
                    <a:lstStyle/>
                    <a:p>
                      <a:endParaRPr lang="en-US"/>
                    </a:p>
                  </a:txBody>
                  <a:tcPr>
                    <a:lnL w="12700" cap="flat" cmpd="sng" algn="ctr">
                      <a:solidFill>
                        <a:srgbClr val="BFBFBF"/>
                      </a:solidFill>
                      <a:prstDash val="solid"/>
                      <a:round/>
                      <a:headEnd type="none" w="med" len="med"/>
                      <a:tailEnd type="none" w="med" len="med"/>
                    </a:ln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27432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de" sz="1000" b="0" i="0" u="none" strike="noStrike" dirty="0">
                          <a:solidFill>
                            <a:srgbClr val="000000"/>
                          </a:solidFill>
                          <a:effectLst/>
                          <a:latin typeface="Century Gothic" panose="020B0502020202020204" pitchFamily="34" charset="0"/>
                        </a:rPr>
                        <a:t>SCHWARZGURTE ZUGEWIESEN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pPr algn="l" fontAlgn="b"/>
                      <a:endParaRPr lang="en-US" sz="1000" b="0" i="0" u="none" strike="noStrike">
                        <a:solidFill>
                          <a:srgbClr val="000000"/>
                        </a:solidFill>
                        <a:effectLst/>
                        <a:latin typeface="Century Gothic" panose="020B0502020202020204" pitchFamily="34" charset="0"/>
                      </a:endParaRPr>
                    </a:p>
                  </a:txBody>
                  <a:tcPr marL="9525" marR="9525" marT="9525" marB="0" anchor="b">
                    <a:lnL>
                      <a:noFill/>
                    </a:lnL>
                    <a:lnR>
                      <a:noFill/>
                    </a:lnR>
                    <a:lnB w="6350" cap="flat" cmpd="sng" algn="ctr">
                      <a:solidFill>
                        <a:srgbClr val="BFBFBF"/>
                      </a:solidFill>
                      <a:prstDash val="solid"/>
                      <a:round/>
                      <a:headEnd type="none" w="med" len="med"/>
                      <a:tailEnd type="none" w="med" len="med"/>
                    </a:lnB>
                    <a:noFill/>
                  </a:tcPr>
                </a:tc>
                <a:tc>
                  <a:txBody>
                    <a:bodyPr/>
                    <a:lstStyle/>
                    <a:p>
                      <a:pPr algn="ctr" fontAlgn="b"/>
                      <a:r>
                        <a:rPr lang="de" sz="1000" b="0" i="0" u="none" strike="noStrike">
                          <a:solidFill>
                            <a:srgbClr val="000000"/>
                          </a:solidFill>
                          <a:effectLst/>
                          <a:latin typeface="Century Gothic" panose="020B0502020202020204" pitchFamily="34" charset="0"/>
                        </a:rPr>
                        <a:t>ERWARTETE EINSPARUNGEN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de" sz="1000" b="0" i="0" u="none" strike="noStrike" dirty="0">
                          <a:solidFill>
                            <a:srgbClr val="000000"/>
                          </a:solidFill>
                          <a:effectLst/>
                          <a:latin typeface="Century Gothic" panose="020B0502020202020204" pitchFamily="34" charset="0"/>
                        </a:rPr>
                        <a:t>GESCHÄTZTE KOSTEN</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457200">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AFFFF"/>
                    </a:solidFill>
                  </a:tcPr>
                </a:tc>
                <a:tc hMerge="1">
                  <a:txBody>
                    <a:bodyPr/>
                    <a:lstStyle/>
                    <a:p>
                      <a:endParaRPr lang="en-US"/>
                    </a:p>
                  </a:txBody>
                  <a:tcPr>
                    <a:lnL w="12700" cap="flat" cmpd="sng" algn="ctr">
                      <a:solidFill>
                        <a:srgbClr val="BFBFBF"/>
                      </a:solidFill>
                      <a:prstDash val="solid"/>
                      <a:round/>
                      <a:headEnd type="none" w="med" len="med"/>
                      <a:tailEnd type="none" w="med" len="med"/>
                    </a:lnL>
                    <a:lnT w="6350" cap="flat" cmpd="sng" algn="ctr">
                      <a:solidFill>
                        <a:srgbClr val="BFBFBF"/>
                      </a:solidFill>
                      <a:prstDash val="solid"/>
                      <a:round/>
                      <a:headEnd type="none" w="med" len="med"/>
                      <a:tailEnd type="none" w="med" len="med"/>
                    </a:lnT>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graphicFrame>
        <p:nvGraphicFramePr>
          <p:cNvPr id="9" name="Table 8">
            <a:extLst>
              <a:ext uri="{FF2B5EF4-FFF2-40B4-BE49-F238E27FC236}">
                <a16:creationId xmlns:a16="http://schemas.microsoft.com/office/drawing/2014/main" id="{33264D59-3CC9-4429-EEB6-4B5CE30375D3}"/>
              </a:ext>
            </a:extLst>
          </p:cNvPr>
          <p:cNvGraphicFramePr>
            <a:graphicFrameLocks noGrp="1"/>
          </p:cNvGraphicFramePr>
          <p:nvPr>
            <p:extLst>
              <p:ext uri="{D42A27DB-BD31-4B8C-83A1-F6EECF244321}">
                <p14:modId xmlns:p14="http://schemas.microsoft.com/office/powerpoint/2010/main" val="251597613"/>
              </p:ext>
            </p:extLst>
          </p:nvPr>
        </p:nvGraphicFramePr>
        <p:xfrm>
          <a:off x="7742582" y="328995"/>
          <a:ext cx="4164495" cy="4243005"/>
        </p:xfrm>
        <a:graphic>
          <a:graphicData uri="http://schemas.openxmlformats.org/drawingml/2006/table">
            <a:tbl>
              <a:tblPr/>
              <a:tblGrid>
                <a:gridCol w="1113183">
                  <a:extLst>
                    <a:ext uri="{9D8B030D-6E8A-4147-A177-3AD203B41FA5}">
                      <a16:colId xmlns:a16="http://schemas.microsoft.com/office/drawing/2014/main" val="1996367546"/>
                    </a:ext>
                  </a:extLst>
                </a:gridCol>
                <a:gridCol w="3051312">
                  <a:extLst>
                    <a:ext uri="{9D8B030D-6E8A-4147-A177-3AD203B41FA5}">
                      <a16:colId xmlns:a16="http://schemas.microsoft.com/office/drawing/2014/main" val="886809287"/>
                    </a:ext>
                  </a:extLst>
                </a:gridCol>
              </a:tblGrid>
              <a:tr h="848601">
                <a:tc>
                  <a:txBody>
                    <a:bodyPr/>
                    <a:lstStyle/>
                    <a:p>
                      <a:pPr algn="l" fontAlgn="ctr"/>
                      <a:r>
                        <a:rPr lang="de" sz="1100" b="0" i="0" u="none" strike="noStrike" dirty="0">
                          <a:solidFill>
                            <a:srgbClr val="000000"/>
                          </a:solidFill>
                          <a:effectLst/>
                          <a:latin typeface="Century Gothic" panose="020B0502020202020204" pitchFamily="34" charset="0"/>
                        </a:rPr>
                        <a:t>PROBLEM </a:t>
                      </a:r>
                    </a:p>
                    <a:p>
                      <a:pPr algn="l" fontAlgn="ctr"/>
                      <a:r>
                        <a:rPr lang="de" sz="1100" b="0" i="0" u="none" strike="noStrike" dirty="0">
                          <a:solidFill>
                            <a:srgbClr val="000000"/>
                          </a:solidFill>
                          <a:effectLst/>
                          <a:latin typeface="Century Gothic" panose="020B0502020202020204" pitchFamily="34" charset="0"/>
                        </a:rPr>
                        <a:t>ODER AUSGABE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848601">
                <a:tc>
                  <a:txBody>
                    <a:bodyPr/>
                    <a:lstStyle/>
                    <a:p>
                      <a:pPr algn="l" rtl="0" fontAlgn="ctr"/>
                      <a:r>
                        <a:rPr lang="de" sz="1100" b="0" i="0" u="none" strike="noStrike" dirty="0">
                          <a:solidFill>
                            <a:srgbClr val="000000"/>
                          </a:solidFill>
                          <a:effectLst/>
                          <a:latin typeface="Century Gothic" panose="020B0502020202020204" pitchFamily="34" charset="0"/>
                        </a:rPr>
                        <a:t>ZWECK </a:t>
                      </a:r>
                    </a:p>
                    <a:p>
                      <a:pPr algn="l" rtl="0" fontAlgn="ctr"/>
                      <a:r>
                        <a:rPr lang="de" sz="1100" b="0" i="0" u="none" strike="noStrike" dirty="0">
                          <a:solidFill>
                            <a:srgbClr val="000000"/>
                          </a:solidFill>
                          <a:effectLst/>
                          <a:latin typeface="Century Gothic" panose="020B0502020202020204" pitchFamily="34" charset="0"/>
                        </a:rPr>
                        <a:t>DES PROJEKTS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848601">
                <a:tc>
                  <a:txBody>
                    <a:bodyPr/>
                    <a:lstStyle/>
                    <a:p>
                      <a:pPr algn="l" fontAlgn="ctr"/>
                      <a:r>
                        <a:rPr lang="de" sz="1100" b="0" i="0" u="none" strike="noStrike" dirty="0">
                          <a:solidFill>
                            <a:srgbClr val="000000"/>
                          </a:solidFill>
                          <a:effectLst/>
                          <a:latin typeface="Century Gothic" panose="020B0502020202020204" pitchFamily="34" charset="0"/>
                        </a:rPr>
                        <a:t>BUSINESS CASE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848601">
                <a:tc>
                  <a:txBody>
                    <a:bodyPr/>
                    <a:lstStyle/>
                    <a:p>
                      <a:pPr algn="l" rtl="0" fontAlgn="ctr"/>
                      <a:r>
                        <a:rPr lang="de" sz="1100" b="0" i="0" u="none" strike="noStrike" dirty="0">
                          <a:solidFill>
                            <a:srgbClr val="000000"/>
                          </a:solidFill>
                          <a:effectLst/>
                          <a:latin typeface="Century Gothic" panose="020B0502020202020204" pitchFamily="34" charset="0"/>
                        </a:rPr>
                        <a:t>ZIELE / METRIKEN</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848601">
                <a:tc>
                  <a:txBody>
                    <a:bodyPr/>
                    <a:lstStyle/>
                    <a:p>
                      <a:pPr algn="l" fontAlgn="ctr"/>
                      <a:r>
                        <a:rPr lang="de" sz="1100" b="0" i="0" u="none" strike="noStrike" dirty="0">
                          <a:solidFill>
                            <a:srgbClr val="000000"/>
                          </a:solidFill>
                          <a:effectLst/>
                          <a:latin typeface="Century Gothic" panose="020B0502020202020204" pitchFamily="34" charset="0"/>
                        </a:rPr>
                        <a:t>ERWARTETE ERGEBNISSE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7DA"/>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0" name="Table 9">
            <a:extLst>
              <a:ext uri="{FF2B5EF4-FFF2-40B4-BE49-F238E27FC236}">
                <a16:creationId xmlns:a16="http://schemas.microsoft.com/office/drawing/2014/main" id="{849EDA37-C0A8-6413-CE3B-E6F97993445F}"/>
              </a:ext>
            </a:extLst>
          </p:cNvPr>
          <p:cNvGraphicFramePr>
            <a:graphicFrameLocks noGrp="1"/>
          </p:cNvGraphicFramePr>
          <p:nvPr>
            <p:extLst>
              <p:ext uri="{D42A27DB-BD31-4B8C-83A1-F6EECF244321}">
                <p14:modId xmlns:p14="http://schemas.microsoft.com/office/powerpoint/2010/main" val="631834113"/>
              </p:ext>
            </p:extLst>
          </p:nvPr>
        </p:nvGraphicFramePr>
        <p:xfrm>
          <a:off x="7742581" y="4691269"/>
          <a:ext cx="4164495" cy="1857614"/>
        </p:xfrm>
        <a:graphic>
          <a:graphicData uri="http://schemas.openxmlformats.org/drawingml/2006/table">
            <a:tbl>
              <a:tblPr/>
              <a:tblGrid>
                <a:gridCol w="755376">
                  <a:extLst>
                    <a:ext uri="{9D8B030D-6E8A-4147-A177-3AD203B41FA5}">
                      <a16:colId xmlns:a16="http://schemas.microsoft.com/office/drawing/2014/main" val="3734826"/>
                    </a:ext>
                  </a:extLst>
                </a:gridCol>
                <a:gridCol w="3409119">
                  <a:extLst>
                    <a:ext uri="{9D8B030D-6E8A-4147-A177-3AD203B41FA5}">
                      <a16:colId xmlns:a16="http://schemas.microsoft.com/office/drawing/2014/main" val="1467896747"/>
                    </a:ext>
                  </a:extLst>
                </a:gridCol>
              </a:tblGrid>
              <a:tr h="928807">
                <a:tc>
                  <a:txBody>
                    <a:bodyPr/>
                    <a:lstStyle/>
                    <a:p>
                      <a:pPr algn="l" fontAlgn="ctr"/>
                      <a:r>
                        <a:rPr lang="de" sz="1100" b="0" i="0" u="none" strike="noStrike" dirty="0">
                          <a:solidFill>
                            <a:srgbClr val="000000"/>
                          </a:solidFill>
                          <a:effectLst/>
                          <a:latin typeface="Century Gothic" panose="020B0502020202020204" pitchFamily="34" charset="0"/>
                        </a:rPr>
                        <a:t>IM GELTUNGSBEREICH</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928807">
                <a:tc>
                  <a:txBody>
                    <a:bodyPr/>
                    <a:lstStyle/>
                    <a:p>
                      <a:pPr algn="l" rtl="0" fontAlgn="ctr"/>
                      <a:r>
                        <a:rPr lang="de" sz="1100" b="0" i="0" u="none" strike="noStrike" dirty="0">
                          <a:solidFill>
                            <a:srgbClr val="000000"/>
                          </a:solidFill>
                          <a:effectLst/>
                          <a:latin typeface="Century Gothic" panose="020B0502020202020204" pitchFamily="34" charset="0"/>
                        </a:rPr>
                        <a:t>AUSSERHALB VON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60000"/>
                        <a:lumOff val="40000"/>
                      </a:schemeClr>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graphicFrame>
        <p:nvGraphicFramePr>
          <p:cNvPr id="11" name="Table 10">
            <a:extLst>
              <a:ext uri="{FF2B5EF4-FFF2-40B4-BE49-F238E27FC236}">
                <a16:creationId xmlns:a16="http://schemas.microsoft.com/office/drawing/2014/main" id="{FF496344-5B20-BD2B-8C89-C04BF21AB98D}"/>
              </a:ext>
            </a:extLst>
          </p:cNvPr>
          <p:cNvGraphicFramePr>
            <a:graphicFrameLocks noGrp="1"/>
          </p:cNvGraphicFramePr>
          <p:nvPr>
            <p:extLst>
              <p:ext uri="{D42A27DB-BD31-4B8C-83A1-F6EECF244321}">
                <p14:modId xmlns:p14="http://schemas.microsoft.com/office/powerpoint/2010/main" val="3521702029"/>
              </p:ext>
            </p:extLst>
          </p:nvPr>
        </p:nvGraphicFramePr>
        <p:xfrm>
          <a:off x="357809" y="3220277"/>
          <a:ext cx="7096539" cy="3328604"/>
        </p:xfrm>
        <a:graphic>
          <a:graphicData uri="http://schemas.openxmlformats.org/drawingml/2006/table">
            <a:tbl>
              <a:tblPr/>
              <a:tblGrid>
                <a:gridCol w="3976633">
                  <a:extLst>
                    <a:ext uri="{9D8B030D-6E8A-4147-A177-3AD203B41FA5}">
                      <a16:colId xmlns:a16="http://schemas.microsoft.com/office/drawing/2014/main" val="45349884"/>
                    </a:ext>
                  </a:extLst>
                </a:gridCol>
                <a:gridCol w="1584941">
                  <a:extLst>
                    <a:ext uri="{9D8B030D-6E8A-4147-A177-3AD203B41FA5}">
                      <a16:colId xmlns:a16="http://schemas.microsoft.com/office/drawing/2014/main" val="4030175396"/>
                    </a:ext>
                  </a:extLst>
                </a:gridCol>
                <a:gridCol w="1534965">
                  <a:extLst>
                    <a:ext uri="{9D8B030D-6E8A-4147-A177-3AD203B41FA5}">
                      <a16:colId xmlns:a16="http://schemas.microsoft.com/office/drawing/2014/main" val="2635095511"/>
                    </a:ext>
                  </a:extLst>
                </a:gridCol>
              </a:tblGrid>
              <a:tr h="223354">
                <a:tc>
                  <a:txBody>
                    <a:bodyPr/>
                    <a:lstStyle/>
                    <a:p>
                      <a:pPr algn="l" fontAlgn="ctr"/>
                      <a:r>
                        <a:rPr lang="de" sz="900" b="1" i="0" u="none" strike="noStrike" dirty="0">
                          <a:solidFill>
                            <a:srgbClr val="000000"/>
                          </a:solidFill>
                          <a:effectLst/>
                          <a:latin typeface="Century Gothic" panose="020B0502020202020204" pitchFamily="34" charset="0"/>
                        </a:rPr>
                        <a:t>WICHTIGER MEILENSTEIN</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ctr" fontAlgn="ctr"/>
                      <a:r>
                        <a:rPr lang="de" sz="900" b="1" i="0" u="none" strike="noStrike">
                          <a:solidFill>
                            <a:srgbClr val="000000"/>
                          </a:solidFill>
                          <a:effectLst/>
                          <a:latin typeface="Century Gothic" panose="020B0502020202020204" pitchFamily="34" charset="0"/>
                        </a:rPr>
                        <a:t>ANFANGEN</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tc>
                  <a:txBody>
                    <a:bodyPr/>
                    <a:lstStyle/>
                    <a:p>
                      <a:pPr algn="ctr" fontAlgn="ctr"/>
                      <a:r>
                        <a:rPr lang="de" sz="900" b="1" i="0" u="none" strike="noStrike" dirty="0">
                          <a:solidFill>
                            <a:srgbClr val="000000"/>
                          </a:solidFill>
                          <a:effectLst/>
                          <a:latin typeface="Century Gothic" panose="020B0502020202020204" pitchFamily="34" charset="0"/>
                        </a:rPr>
                        <a:t>BEENDEN</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3EEEE"/>
                    </a:solidFill>
                  </a:tcPr>
                </a:tc>
                <a:extLst>
                  <a:ext uri="{0D108BD9-81ED-4DB2-BD59-A6C34878D82A}">
                    <a16:rowId xmlns:a16="http://schemas.microsoft.com/office/drawing/2014/main" val="830266174"/>
                  </a:ext>
                </a:extLst>
              </a:tr>
              <a:tr h="310525">
                <a:tc>
                  <a:txBody>
                    <a:bodyPr/>
                    <a:lstStyle/>
                    <a:p>
                      <a:pPr algn="l" rtl="0" fontAlgn="ctr"/>
                      <a:r>
                        <a:rPr lang="de" sz="1000" b="0" i="0" u="none" strike="noStrike" dirty="0">
                          <a:solidFill>
                            <a:srgbClr val="000000"/>
                          </a:solidFill>
                          <a:effectLst/>
                          <a:latin typeface="Century Gothic" panose="020B0502020202020204" pitchFamily="34" charset="0"/>
                        </a:rPr>
                        <a:t>Formular Projektteam / Vorprüfung / Umfang</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383816394"/>
                  </a:ext>
                </a:extLst>
              </a:tr>
              <a:tr h="310525">
                <a:tc>
                  <a:txBody>
                    <a:bodyPr/>
                    <a:lstStyle/>
                    <a:p>
                      <a:pPr algn="l" rtl="0" fontAlgn="ctr"/>
                      <a:r>
                        <a:rPr lang="de" sz="1000" b="0" i="0" u="none" strike="noStrike" dirty="0">
                          <a:solidFill>
                            <a:srgbClr val="000000"/>
                          </a:solidFill>
                          <a:effectLst/>
                          <a:latin typeface="Century Gothic" panose="020B0502020202020204" pitchFamily="34" charset="0"/>
                        </a:rPr>
                        <a:t>Projektplan / Charta / Kick Off abschließen</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288720879"/>
                  </a:ext>
                </a:extLst>
              </a:tr>
              <a:tr h="310525">
                <a:tc>
                  <a:txBody>
                    <a:bodyPr/>
                    <a:lstStyle/>
                    <a:p>
                      <a:pPr algn="l" rtl="0" fontAlgn="ctr"/>
                      <a:r>
                        <a:rPr lang="de" sz="1000" b="0" i="0" u="none" strike="noStrike" dirty="0">
                          <a:solidFill>
                            <a:srgbClr val="000000"/>
                          </a:solidFill>
                          <a:effectLst/>
                          <a:latin typeface="Century Gothic" panose="020B0502020202020204" pitchFamily="34" charset="0"/>
                        </a:rPr>
                        <a:t>Phase definieren</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011254951"/>
                  </a:ext>
                </a:extLst>
              </a:tr>
              <a:tr h="310525">
                <a:tc>
                  <a:txBody>
                    <a:bodyPr/>
                    <a:lstStyle/>
                    <a:p>
                      <a:pPr algn="l" rtl="0" fontAlgn="ctr"/>
                      <a:r>
                        <a:rPr lang="de" sz="1000" b="0" i="0" u="none" strike="noStrike" dirty="0">
                          <a:solidFill>
                            <a:srgbClr val="000000"/>
                          </a:solidFill>
                          <a:effectLst/>
                          <a:latin typeface="Century Gothic" panose="020B0502020202020204" pitchFamily="34" charset="0"/>
                        </a:rPr>
                        <a:t>Messphase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3948482540"/>
                  </a:ext>
                </a:extLst>
              </a:tr>
              <a:tr h="310525">
                <a:tc>
                  <a:txBody>
                    <a:bodyPr/>
                    <a:lstStyle/>
                    <a:p>
                      <a:pPr algn="l" rtl="0" fontAlgn="ctr"/>
                      <a:r>
                        <a:rPr lang="de" sz="1000" b="0" i="0" u="none" strike="noStrike" dirty="0">
                          <a:solidFill>
                            <a:srgbClr val="000000"/>
                          </a:solidFill>
                          <a:effectLst/>
                          <a:latin typeface="Century Gothic" panose="020B0502020202020204" pitchFamily="34" charset="0"/>
                        </a:rPr>
                        <a:t>Analysephase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066953128"/>
                  </a:ext>
                </a:extLst>
              </a:tr>
              <a:tr h="310525">
                <a:tc>
                  <a:txBody>
                    <a:bodyPr/>
                    <a:lstStyle/>
                    <a:p>
                      <a:pPr algn="l" rtl="0" fontAlgn="ctr"/>
                      <a:r>
                        <a:rPr lang="de" sz="1000" b="0" i="0" u="none" strike="noStrike" dirty="0">
                          <a:solidFill>
                            <a:srgbClr val="000000"/>
                          </a:solidFill>
                          <a:effectLst/>
                          <a:latin typeface="Century Gothic" panose="020B0502020202020204" pitchFamily="34" charset="0"/>
                        </a:rPr>
                        <a:t>Verbesserungsphase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188724549"/>
                  </a:ext>
                </a:extLst>
              </a:tr>
              <a:tr h="310525">
                <a:tc>
                  <a:txBody>
                    <a:bodyPr/>
                    <a:lstStyle/>
                    <a:p>
                      <a:pPr algn="l" rtl="0" fontAlgn="ctr"/>
                      <a:r>
                        <a:rPr lang="de" sz="1000" b="0" i="0" u="none" strike="noStrike" dirty="0">
                          <a:solidFill>
                            <a:srgbClr val="000000"/>
                          </a:solidFill>
                          <a:effectLst/>
                          <a:latin typeface="Century Gothic" panose="020B0502020202020204" pitchFamily="34" charset="0"/>
                        </a:rPr>
                        <a:t>Kontrollphase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1422060000"/>
                  </a:ext>
                </a:extLst>
              </a:tr>
              <a:tr h="310525">
                <a:tc>
                  <a:txBody>
                    <a:bodyPr/>
                    <a:lstStyle/>
                    <a:p>
                      <a:pPr algn="l" rtl="0" fontAlgn="ctr"/>
                      <a:r>
                        <a:rPr lang="de" sz="1000" b="0" i="0" u="none" strike="noStrike" dirty="0">
                          <a:solidFill>
                            <a:srgbClr val="000000"/>
                          </a:solidFill>
                          <a:effectLst/>
                          <a:latin typeface="Century Gothic" panose="020B0502020202020204" pitchFamily="34" charset="0"/>
                        </a:rPr>
                        <a:t>Projektzusammenfassungsbericht und Abschluss</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4228696142"/>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4017853147"/>
                  </a:ext>
                </a:extLst>
              </a:tr>
              <a:tr h="310525">
                <a:tc>
                  <a:txBody>
                    <a:bodyPr/>
                    <a:lstStyle/>
                    <a:p>
                      <a:pPr algn="l" rtl="0" fontAlgn="ctr"/>
                      <a:r>
                        <a:rPr lang="en-US" sz="1000" b="0" i="0" u="none" strike="noStrike" dirty="0">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8F7"/>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AFFFF"/>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91888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de" sz="1600" b="1" dirty="0">
                          <a:solidFill>
                            <a:schemeClr val="tx1"/>
                          </a:solidFill>
                          <a:effectLst/>
                          <a:latin typeface="Century Gothic" panose="020B0502020202020204" pitchFamily="34" charset="0"/>
                        </a:rPr>
                        <a:t>VERZICHTSERKLÄRUNG</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de" sz="1400" b="0" dirty="0">
                          <a:solidFill>
                            <a:schemeClr val="tx1"/>
                          </a:solidFill>
                          <a:effectLst/>
                          <a:latin typeface="Century Gothic" panose="020B0502020202020204" pitchFamily="34" charset="0"/>
                        </a:rPr>
                        <a:t>Alle Artikel, Vorlagen oder Informationen, die von Smartsheet auf der Website bereitgestellt werden, dienen nur als Referenz. Obwohl wir uns bemühen, die Informationen auf dem neuesten Stand und korrekt zu halten, geben wir keine Zusicherungen oder Gewährleistungen jeglicher Art, weder ausdrücklich noch stillschweigend, über die Vollständigkeit, Genauigkeit, Zuverlässigkeit, Eignung oder Verfügbarkeit in Bezug auf die Website oder die auf der Website enthaltenen Informationen, Artikel, Vorlagen oder zugehörigen Grafiken. Jegliches Vertrauen, das Sie auf solche Informationen setzen, erfolgt daher ausschließlich auf Ihr eigenes Risiko.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29</TotalTime>
  <Words>193</Words>
  <Application>Microsoft Macintosh PowerPoint</Application>
  <PresentationFormat>Widescreen</PresentationFormat>
  <Paragraphs>62</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Thomas Blosel</dc:creator>
  <cp:lastModifiedBy>Jason Flores</cp:lastModifiedBy>
  <cp:revision>9</cp:revision>
  <dcterms:created xsi:type="dcterms:W3CDTF">2022-04-23T12:55:33Z</dcterms:created>
  <dcterms:modified xsi:type="dcterms:W3CDTF">2022-09-11T04:15:34Z</dcterms:modified>
</cp:coreProperties>
</file>