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DA"/>
    <a:srgbClr val="EAEEF3"/>
    <a:srgbClr val="EAF8F8"/>
    <a:srgbClr val="FAFFFF"/>
    <a:srgbClr val="F5EDD2"/>
    <a:srgbClr val="EBE3CA"/>
    <a:srgbClr val="E3EEEE"/>
    <a:srgbClr val="EFEBE0"/>
    <a:srgbClr val="F6F2E7"/>
    <a:srgbClr val="EDF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21" autoAdjust="0"/>
    <p:restoredTop sz="86447"/>
  </p:normalViewPr>
  <p:slideViewPr>
    <p:cSldViewPr snapToGrid="0" snapToObjects="1">
      <p:cViewPr varScale="1">
        <p:scale>
          <a:sx n="112" d="100"/>
          <a:sy n="112" d="100"/>
        </p:scale>
        <p:origin x="912" y="1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orma, padrão de fundo&#10;&#10;Descrição gerada automaticamente">
            <a:extLst>
              <a:ext uri="{FF2B5EF4-FFF2-40B4-BE49-F238E27FC236}">
                <a16:creationId xmlns:a16="http://schemas.microsoft.com/office/drawing/2014/main" id="{0ACBBE1F-DE8A-061A-AFBD-1BB53BDD57DC}"/>
              </a:ext>
            </a:extLst>
          </p:cNvPr>
          <p:cNvPicPr>
            <a:picLocks noChangeAspect="1"/>
          </p:cNvPicPr>
          <p:nvPr/>
        </p:nvPicPr>
        <p:blipFill>
          <a:blip r:embed="rId2">
            <a:alphaModFix/>
          </a:blip>
          <a:stretch>
            <a:fillRect/>
          </a:stretch>
        </p:blipFill>
        <p:spPr>
          <a:xfrm>
            <a:off x="5155637" y="854765"/>
            <a:ext cx="4606970" cy="5569802"/>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11072403" cy="2862322"/>
          </a:xfrm>
          <a:prstGeom prst="rect">
            <a:avLst/>
          </a:prstGeom>
          <a:noFill/>
        </p:spPr>
        <p:txBody>
          <a:bodyPr wrap="square" rtlCol="0">
            <a:spAutoFit/>
          </a:bodyPr>
          <a:lstStyle/>
          <a:p>
            <a:r>
              <a:rPr lang="pt" sz="6000" dirty="0">
                <a:solidFill>
                  <a:schemeClr val="tx1">
                    <a:lumMod val="75000"/>
                    <a:lumOff val="25000"/>
                  </a:schemeClr>
                </a:solidFill>
                <a:latin typeface="Century Gothic" panose="020B0502020202020204" pitchFamily="34" charset="0"/>
              </a:rPr>
              <a:t>MODELO DE AFRETAMENTO DE PROJETOS DE UMA PÁGINA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AFRETAMENTO DE PROJETOS DE UMA PÁGINA</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31908816"/>
              </p:ext>
            </p:extLst>
          </p:nvPr>
        </p:nvGraphicFramePr>
        <p:xfrm>
          <a:off x="168966" y="31647"/>
          <a:ext cx="7285382" cy="2970517"/>
        </p:xfrm>
        <a:graphic>
          <a:graphicData uri="http://schemas.openxmlformats.org/drawingml/2006/table">
            <a:tbl>
              <a:tblPr/>
              <a:tblGrid>
                <a:gridCol w="181063">
                  <a:extLst>
                    <a:ext uri="{9D8B030D-6E8A-4147-A177-3AD203B41FA5}">
                      <a16:colId xmlns:a16="http://schemas.microsoft.com/office/drawing/2014/main" val="3077314378"/>
                    </a:ext>
                  </a:extLst>
                </a:gridCol>
                <a:gridCol w="2634276">
                  <a:extLst>
                    <a:ext uri="{9D8B030D-6E8A-4147-A177-3AD203B41FA5}">
                      <a16:colId xmlns:a16="http://schemas.microsoft.com/office/drawing/2014/main" val="3974924313"/>
                    </a:ext>
                  </a:extLst>
                </a:gridCol>
                <a:gridCol w="1346715">
                  <a:extLst>
                    <a:ext uri="{9D8B030D-6E8A-4147-A177-3AD203B41FA5}">
                      <a16:colId xmlns:a16="http://schemas.microsoft.com/office/drawing/2014/main" val="4079295376"/>
                    </a:ext>
                  </a:extLst>
                </a:gridCol>
                <a:gridCol w="1586680">
                  <a:extLst>
                    <a:ext uri="{9D8B030D-6E8A-4147-A177-3AD203B41FA5}">
                      <a16:colId xmlns:a16="http://schemas.microsoft.com/office/drawing/2014/main" val="1833642973"/>
                    </a:ext>
                  </a:extLst>
                </a:gridCol>
                <a:gridCol w="1536648">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2">
                  <a:txBody>
                    <a:bodyPr/>
                    <a:lstStyle/>
                    <a:p>
                      <a:pPr algn="l" fontAlgn="b"/>
                      <a:r>
                        <a:rPr lang="pt" sz="1000" b="0" i="0" u="none" strike="noStrike" dirty="0">
                          <a:solidFill>
                            <a:srgbClr val="000000"/>
                          </a:solidFill>
                          <a:effectLst/>
                          <a:latin typeface="Century Gothic" panose="020B0502020202020204" pitchFamily="34" charset="0"/>
                        </a:rPr>
                        <a:t>NOME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tcPr>
                </a:tc>
                <a:tc>
                  <a:txBody>
                    <a:bodyPr/>
                    <a:lstStyle/>
                    <a:p>
                      <a:pPr algn="ctr" fontAlgn="b"/>
                      <a:r>
                        <a:rPr lang="pt" sz="1000" b="0" i="0" u="none" strike="noStrike" dirty="0">
                          <a:solidFill>
                            <a:srgbClr val="000000"/>
                          </a:solidFill>
                          <a:effectLst/>
                          <a:latin typeface="Century Gothic" panose="020B0502020202020204" pitchFamily="34" charset="0"/>
                        </a:rPr>
                        <a:t>GERENTE DE PROJETOS</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PATROCINADOR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F9F9"/>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pt" sz="1000" b="0" i="0" u="none" strike="noStrike">
                          <a:solidFill>
                            <a:srgbClr val="000000"/>
                          </a:solidFill>
                          <a:effectLst/>
                          <a:latin typeface="Century Gothic" panose="020B0502020202020204" pitchFamily="34" charset="0"/>
                        </a:rPr>
                        <a:t>TELEFONE</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pt" sz="1000" b="0" i="0" u="none" strike="noStrike" dirty="0">
                          <a:solidFill>
                            <a:srgbClr val="000000"/>
                          </a:solidFill>
                          <a:effectLst/>
                          <a:latin typeface="Century Gothic" panose="020B0502020202020204" pitchFamily="34" charset="0"/>
                        </a:rPr>
                        <a:t>UNIDADE ORGANIZACIONAL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pt" sz="1000" b="0" i="0" u="none" strike="noStrike" dirty="0">
                          <a:solidFill>
                            <a:srgbClr val="000000"/>
                          </a:solidFill>
                          <a:effectLst/>
                          <a:latin typeface="Century Gothic" panose="020B0502020202020204" pitchFamily="34" charset="0"/>
                        </a:rPr>
                        <a:t>CINTURÕES VERDES ATRIBUÍDOS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lnT w="12700" cap="flat" cmpd="sng" algn="ctr">
                      <a:solidFill>
                        <a:srgbClr val="BFBFBF"/>
                      </a:solidFill>
                      <a:prstDash val="solid"/>
                      <a:round/>
                      <a:headEnd type="none" w="med" len="med"/>
                      <a:tailEnd type="none" w="med" len="med"/>
                    </a:lnT>
                  </a:tcPr>
                </a:tc>
                <a:tc>
                  <a:txBody>
                    <a:bodyPr/>
                    <a:lstStyle/>
                    <a:p>
                      <a:pPr algn="ctr" fontAlgn="b"/>
                      <a:r>
                        <a:rPr lang="pt" sz="1000" b="0" i="0" u="none" strike="noStrike" dirty="0">
                          <a:solidFill>
                            <a:srgbClr val="000000"/>
                          </a:solidFill>
                          <a:effectLst/>
                          <a:latin typeface="Century Gothic" panose="020B0502020202020204" pitchFamily="34" charset="0"/>
                        </a:rPr>
                        <a:t>DATA DE INÍCIO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DATA DE TÉRMINO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pt" sz="1000" b="0" i="0" u="none" strike="noStrike" dirty="0">
                          <a:solidFill>
                            <a:srgbClr val="000000"/>
                          </a:solidFill>
                          <a:effectLst/>
                          <a:latin typeface="Century Gothic" panose="020B0502020202020204" pitchFamily="34" charset="0"/>
                        </a:rPr>
                        <a:t>FAIXAS PRETAS ATRIBUÍDAS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a:solidFill>
                            <a:srgbClr val="000000"/>
                          </a:solidFill>
                          <a:effectLst/>
                          <a:latin typeface="Century Gothic" panose="020B0502020202020204" pitchFamily="34" charset="0"/>
                        </a:rPr>
                        <a:t>ECONOMIA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CUSTOS ESTIMADOS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lnT w="6350" cap="flat" cmpd="sng" algn="ctr">
                      <a:solidFill>
                        <a:srgbClr val="BFBFBF"/>
                      </a:solidFill>
                      <a:prstDash val="solid"/>
                      <a:round/>
                      <a:headEnd type="none" w="med" len="med"/>
                      <a:tailEnd type="none" w="med" len="med"/>
                    </a:lnT>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graphicFrame>
        <p:nvGraphicFramePr>
          <p:cNvPr id="9" name="Table 8">
            <a:extLst>
              <a:ext uri="{FF2B5EF4-FFF2-40B4-BE49-F238E27FC236}">
                <a16:creationId xmlns:a16="http://schemas.microsoft.com/office/drawing/2014/main" id="{33264D59-3CC9-4429-EEB6-4B5CE30375D3}"/>
              </a:ext>
            </a:extLst>
          </p:cNvPr>
          <p:cNvGraphicFramePr>
            <a:graphicFrameLocks noGrp="1"/>
          </p:cNvGraphicFramePr>
          <p:nvPr>
            <p:extLst>
              <p:ext uri="{D42A27DB-BD31-4B8C-83A1-F6EECF244321}">
                <p14:modId xmlns:p14="http://schemas.microsoft.com/office/powerpoint/2010/main" val="251597613"/>
              </p:ext>
            </p:extLst>
          </p:nvPr>
        </p:nvGraphicFramePr>
        <p:xfrm>
          <a:off x="7742582" y="328995"/>
          <a:ext cx="4164495" cy="4243005"/>
        </p:xfrm>
        <a:graphic>
          <a:graphicData uri="http://schemas.openxmlformats.org/drawingml/2006/table">
            <a:tbl>
              <a:tblPr/>
              <a:tblGrid>
                <a:gridCol w="1113183">
                  <a:extLst>
                    <a:ext uri="{9D8B030D-6E8A-4147-A177-3AD203B41FA5}">
                      <a16:colId xmlns:a16="http://schemas.microsoft.com/office/drawing/2014/main" val="1996367546"/>
                    </a:ext>
                  </a:extLst>
                </a:gridCol>
                <a:gridCol w="3051312">
                  <a:extLst>
                    <a:ext uri="{9D8B030D-6E8A-4147-A177-3AD203B41FA5}">
                      <a16:colId xmlns:a16="http://schemas.microsoft.com/office/drawing/2014/main" val="886809287"/>
                    </a:ext>
                  </a:extLst>
                </a:gridCol>
              </a:tblGrid>
              <a:tr h="848601">
                <a:tc>
                  <a:txBody>
                    <a:bodyPr/>
                    <a:lstStyle/>
                    <a:p>
                      <a:pPr algn="l" fontAlgn="ctr"/>
                      <a:r>
                        <a:rPr lang="pt" sz="1100" b="0" i="0" u="none" strike="noStrike" dirty="0">
                          <a:solidFill>
                            <a:srgbClr val="000000"/>
                          </a:solidFill>
                          <a:effectLst/>
                          <a:latin typeface="Century Gothic" panose="020B0502020202020204" pitchFamily="34" charset="0"/>
                        </a:rPr>
                        <a:t>PROBLEMA </a:t>
                      </a:r>
                    </a:p>
                    <a:p>
                      <a:pPr algn="l" fontAlgn="ctr"/>
                      <a:r>
                        <a:rPr lang="pt" sz="1100" b="0" i="0" u="none" strike="noStrike" dirty="0">
                          <a:solidFill>
                            <a:srgbClr val="000000"/>
                          </a:solidFill>
                          <a:effectLst/>
                          <a:latin typeface="Century Gothic" panose="020B0502020202020204" pitchFamily="34" charset="0"/>
                        </a:rPr>
                        <a:t>OU EMITIR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848601">
                <a:tc>
                  <a:txBody>
                    <a:bodyPr/>
                    <a:lstStyle/>
                    <a:p>
                      <a:pPr algn="l" rtl="0" fontAlgn="ctr"/>
                      <a:r>
                        <a:rPr lang="pt" sz="1100" b="0" i="0" u="none" strike="noStrike" dirty="0">
                          <a:solidFill>
                            <a:srgbClr val="000000"/>
                          </a:solidFill>
                          <a:effectLst/>
                          <a:latin typeface="Century Gothic" panose="020B0502020202020204" pitchFamily="34" charset="0"/>
                        </a:rPr>
                        <a:t>PROPÓSITO </a:t>
                      </a:r>
                    </a:p>
                    <a:p>
                      <a:pPr algn="l" rtl="0" fontAlgn="ctr"/>
                      <a:r>
                        <a:rPr lang="pt" sz="1100" b="0" i="0" u="none" strike="noStrike" dirty="0">
                          <a:solidFill>
                            <a:srgbClr val="000000"/>
                          </a:solidFill>
                          <a:effectLst/>
                          <a:latin typeface="Century Gothic" panose="020B0502020202020204" pitchFamily="34" charset="0"/>
                        </a:rPr>
                        <a:t>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601">
                <a:tc>
                  <a:txBody>
                    <a:bodyPr/>
                    <a:lstStyle/>
                    <a:p>
                      <a:pPr algn="l" fontAlgn="ctr"/>
                      <a:r>
                        <a:rPr lang="pt" sz="1100" b="0" i="0" u="none" strike="noStrike" dirty="0">
                          <a:solidFill>
                            <a:srgbClr val="000000"/>
                          </a:solidFill>
                          <a:effectLst/>
                          <a:latin typeface="Century Gothic" panose="020B0502020202020204" pitchFamily="34" charset="0"/>
                        </a:rPr>
                        <a:t>CASO DE NEGÓCIOS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848601">
                <a:tc>
                  <a:txBody>
                    <a:bodyPr/>
                    <a:lstStyle/>
                    <a:p>
                      <a:pPr algn="l" rtl="0" fontAlgn="ctr"/>
                      <a:r>
                        <a:rPr lang="pt" sz="1100" b="0" i="0" u="none" strike="noStrike" dirty="0">
                          <a:solidFill>
                            <a:srgbClr val="000000"/>
                          </a:solidFill>
                          <a:effectLst/>
                          <a:latin typeface="Century Gothic" panose="020B0502020202020204" pitchFamily="34" charset="0"/>
                        </a:rPr>
                        <a:t>GOLS / MÉTRICAS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848601">
                <a:tc>
                  <a:txBody>
                    <a:bodyPr/>
                    <a:lstStyle/>
                    <a:p>
                      <a:pPr algn="l" fontAlgn="ctr"/>
                      <a:r>
                        <a:rPr lang="pt" sz="1100" b="0" i="0" u="none" strike="noStrike" dirty="0">
                          <a:solidFill>
                            <a:srgbClr val="000000"/>
                          </a:solidFill>
                          <a:effectLst/>
                          <a:latin typeface="Century Gothic" panose="020B0502020202020204" pitchFamily="34" charset="0"/>
                        </a:rPr>
                        <a:t>ENTREGAS ESPERADAS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0" name="Table 9">
            <a:extLst>
              <a:ext uri="{FF2B5EF4-FFF2-40B4-BE49-F238E27FC236}">
                <a16:creationId xmlns:a16="http://schemas.microsoft.com/office/drawing/2014/main" id="{849EDA37-C0A8-6413-CE3B-E6F97993445F}"/>
              </a:ext>
            </a:extLst>
          </p:cNvPr>
          <p:cNvGraphicFramePr>
            <a:graphicFrameLocks noGrp="1"/>
          </p:cNvGraphicFramePr>
          <p:nvPr>
            <p:extLst>
              <p:ext uri="{D42A27DB-BD31-4B8C-83A1-F6EECF244321}">
                <p14:modId xmlns:p14="http://schemas.microsoft.com/office/powerpoint/2010/main" val="631834113"/>
              </p:ext>
            </p:extLst>
          </p:nvPr>
        </p:nvGraphicFramePr>
        <p:xfrm>
          <a:off x="7742581" y="4691269"/>
          <a:ext cx="4164495" cy="1857614"/>
        </p:xfrm>
        <a:graphic>
          <a:graphicData uri="http://schemas.openxmlformats.org/drawingml/2006/table">
            <a:tbl>
              <a:tblPr/>
              <a:tblGrid>
                <a:gridCol w="755376">
                  <a:extLst>
                    <a:ext uri="{9D8B030D-6E8A-4147-A177-3AD203B41FA5}">
                      <a16:colId xmlns:a16="http://schemas.microsoft.com/office/drawing/2014/main" val="3734826"/>
                    </a:ext>
                  </a:extLst>
                </a:gridCol>
                <a:gridCol w="3409119">
                  <a:extLst>
                    <a:ext uri="{9D8B030D-6E8A-4147-A177-3AD203B41FA5}">
                      <a16:colId xmlns:a16="http://schemas.microsoft.com/office/drawing/2014/main" val="1467896747"/>
                    </a:ext>
                  </a:extLst>
                </a:gridCol>
              </a:tblGrid>
              <a:tr h="928807">
                <a:tc>
                  <a:txBody>
                    <a:bodyPr/>
                    <a:lstStyle/>
                    <a:p>
                      <a:pPr algn="l" fontAlgn="ctr"/>
                      <a:r>
                        <a:rPr lang="pt" sz="1100" b="0" i="0" u="none" strike="noStrike" dirty="0">
                          <a:solidFill>
                            <a:srgbClr val="000000"/>
                          </a:solidFill>
                          <a:effectLst/>
                          <a:latin typeface="Century Gothic" panose="020B0502020202020204" pitchFamily="34" charset="0"/>
                        </a:rPr>
                        <a:t>DENTRO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928807">
                <a:tc>
                  <a:txBody>
                    <a:bodyPr/>
                    <a:lstStyle/>
                    <a:p>
                      <a:pPr algn="l" rtl="0" fontAlgn="ctr"/>
                      <a:r>
                        <a:rPr lang="pt" sz="1100" b="0" i="0" u="none" strike="noStrike" dirty="0">
                          <a:solidFill>
                            <a:srgbClr val="000000"/>
                          </a:solidFill>
                          <a:effectLst/>
                          <a:latin typeface="Century Gothic" panose="020B0502020202020204" pitchFamily="34" charset="0"/>
                        </a:rPr>
                        <a:t>FORA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graphicFrame>
        <p:nvGraphicFramePr>
          <p:cNvPr id="11" name="Table 10">
            <a:extLst>
              <a:ext uri="{FF2B5EF4-FFF2-40B4-BE49-F238E27FC236}">
                <a16:creationId xmlns:a16="http://schemas.microsoft.com/office/drawing/2014/main" id="{FF496344-5B20-BD2B-8C89-C04BF21AB98D}"/>
              </a:ext>
            </a:extLst>
          </p:cNvPr>
          <p:cNvGraphicFramePr>
            <a:graphicFrameLocks noGrp="1"/>
          </p:cNvGraphicFramePr>
          <p:nvPr>
            <p:extLst>
              <p:ext uri="{D42A27DB-BD31-4B8C-83A1-F6EECF244321}">
                <p14:modId xmlns:p14="http://schemas.microsoft.com/office/powerpoint/2010/main" val="3521702029"/>
              </p:ext>
            </p:extLst>
          </p:nvPr>
        </p:nvGraphicFramePr>
        <p:xfrm>
          <a:off x="357809" y="3220277"/>
          <a:ext cx="7096539" cy="3328604"/>
        </p:xfrm>
        <a:graphic>
          <a:graphicData uri="http://schemas.openxmlformats.org/drawingml/2006/table">
            <a:tbl>
              <a:tblPr/>
              <a:tblGrid>
                <a:gridCol w="3976633">
                  <a:extLst>
                    <a:ext uri="{9D8B030D-6E8A-4147-A177-3AD203B41FA5}">
                      <a16:colId xmlns:a16="http://schemas.microsoft.com/office/drawing/2014/main" val="45349884"/>
                    </a:ext>
                  </a:extLst>
                </a:gridCol>
                <a:gridCol w="1584941">
                  <a:extLst>
                    <a:ext uri="{9D8B030D-6E8A-4147-A177-3AD203B41FA5}">
                      <a16:colId xmlns:a16="http://schemas.microsoft.com/office/drawing/2014/main" val="4030175396"/>
                    </a:ext>
                  </a:extLst>
                </a:gridCol>
                <a:gridCol w="1534965">
                  <a:extLst>
                    <a:ext uri="{9D8B030D-6E8A-4147-A177-3AD203B41FA5}">
                      <a16:colId xmlns:a16="http://schemas.microsoft.com/office/drawing/2014/main" val="2635095511"/>
                    </a:ext>
                  </a:extLst>
                </a:gridCol>
              </a:tblGrid>
              <a:tr h="223354">
                <a:tc>
                  <a:txBody>
                    <a:bodyPr/>
                    <a:lstStyle/>
                    <a:p>
                      <a:pPr algn="l" fontAlgn="ctr"/>
                      <a:r>
                        <a:rPr lang="pt" sz="900" b="1" i="0" u="none" strike="noStrike" dirty="0">
                          <a:solidFill>
                            <a:srgbClr val="000000"/>
                          </a:solidFill>
                          <a:effectLst/>
                          <a:latin typeface="Century Gothic" panose="020B0502020202020204" pitchFamily="34" charset="0"/>
                        </a:rPr>
                        <a:t>MARCO-CHAVE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pt" sz="900" b="1" i="0" u="none" strike="noStrike">
                          <a:solidFill>
                            <a:srgbClr val="000000"/>
                          </a:solidFill>
                          <a:effectLst/>
                          <a:latin typeface="Century Gothic" panose="020B0502020202020204" pitchFamily="34" charset="0"/>
                        </a:rPr>
                        <a:t>COMEÇAR</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pt" sz="900" b="1" i="0" u="none" strike="noStrike" dirty="0">
                          <a:solidFill>
                            <a:srgbClr val="000000"/>
                          </a:solidFill>
                          <a:effectLst/>
                          <a:latin typeface="Century Gothic" panose="020B0502020202020204" pitchFamily="34" charset="0"/>
                        </a:rPr>
                        <a:t>ACABAR</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extLst>
                  <a:ext uri="{0D108BD9-81ED-4DB2-BD59-A6C34878D82A}">
                    <a16:rowId xmlns:a16="http://schemas.microsoft.com/office/drawing/2014/main" val="830266174"/>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Equipe de Projeto de Formulário / Revisão Preliminar / Escopo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383816394"/>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Finalizar plano de projeto / carta / pontapé inicial</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288720879"/>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Definir fase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011254951"/>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Fase de medição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948482540"/>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Fase de Análise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066953128"/>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Fase de melhoria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188724549"/>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Fase de controle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422060000"/>
                  </a:ext>
                </a:extLst>
              </a:tr>
              <a:tr h="310525">
                <a:tc>
                  <a:txBody>
                    <a:bodyPr/>
                    <a:lstStyle/>
                    <a:p>
                      <a:pPr algn="l" rtl="0" fontAlgn="ctr"/>
                      <a:r>
                        <a:rPr lang="pt" sz="1000" b="0" i="0" u="none" strike="noStrike" dirty="0">
                          <a:solidFill>
                            <a:srgbClr val="000000"/>
                          </a:solidFill>
                          <a:effectLst/>
                          <a:latin typeface="Century Gothic" panose="020B0502020202020204" pitchFamily="34" charset="0"/>
                        </a:rPr>
                        <a:t>Relatório de resumo do projeto e encerramento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228696142"/>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017853147"/>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9188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29</TotalTime>
  <Words>225</Words>
  <Application>Microsoft Macintosh PowerPoint</Application>
  <PresentationFormat>Widescreen</PresentationFormat>
  <Paragraphs>62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Thomas Blosel</dc:creator>
  <cp:lastModifiedBy>Jason Flores</cp:lastModifiedBy>
  <cp:revision>10</cp:revision>
  <dcterms:created xsi:type="dcterms:W3CDTF">2022-04-23T12:55:33Z</dcterms:created>
  <dcterms:modified xsi:type="dcterms:W3CDTF">2022-09-11T04:40:32Z</dcterms:modified>
</cp:coreProperties>
</file>