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0"/>
  </p:notesMasterIdLst>
  <p:sldIdLst>
    <p:sldId id="342" r:id="rId2"/>
    <p:sldId id="353" r:id="rId3"/>
    <p:sldId id="354" r:id="rId4"/>
    <p:sldId id="379" r:id="rId5"/>
    <p:sldId id="378" r:id="rId6"/>
    <p:sldId id="382" r:id="rId7"/>
    <p:sldId id="370" r:id="rId8"/>
    <p:sldId id="295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rica Waite" initials="EW" lastIdx="2" clrIdx="0">
    <p:extLst>
      <p:ext uri="{19B8F6BF-5375-455C-9EA6-DF929625EA0E}">
        <p15:presenceInfo xmlns:p15="http://schemas.microsoft.com/office/powerpoint/2012/main" userId="c568693182780e7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CF0F0"/>
    <a:srgbClr val="AF4BFA"/>
    <a:srgbClr val="FCF1C3"/>
    <a:srgbClr val="E9CF9C"/>
    <a:srgbClr val="F7F9FB"/>
    <a:srgbClr val="F9F9F9"/>
    <a:srgbClr val="FCF8E4"/>
    <a:srgbClr val="EAEEF3"/>
    <a:srgbClr val="E0EA88"/>
    <a:srgbClr val="D3EEA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746" autoAdjust="0"/>
    <p:restoredTop sz="86447"/>
  </p:normalViewPr>
  <p:slideViewPr>
    <p:cSldViewPr snapToGrid="0" snapToObjects="1">
      <p:cViewPr varScale="1">
        <p:scale>
          <a:sx n="112" d="100"/>
          <a:sy n="112" d="100"/>
        </p:scale>
        <p:origin x="968" y="184"/>
      </p:cViewPr>
      <p:guideLst/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  <p:sld r:id="rId7" collapse="1"/>
    </p:sldLst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4.xml"/><Relationship Id="rId7" Type="http://schemas.openxmlformats.org/officeDocument/2006/relationships/slide" Target="slides/slide8.xml"/><Relationship Id="rId2" Type="http://schemas.openxmlformats.org/officeDocument/2006/relationships/slide" Target="slides/slide3.xml"/><Relationship Id="rId1" Type="http://schemas.openxmlformats.org/officeDocument/2006/relationships/slide" Target="slides/slide2.xml"/><Relationship Id="rId6" Type="http://schemas.openxmlformats.org/officeDocument/2006/relationships/slide" Target="slides/slide7.xml"/><Relationship Id="rId5" Type="http://schemas.openxmlformats.org/officeDocument/2006/relationships/slide" Target="slides/slide6.xml"/><Relationship Id="rId4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6AFEDE-F1BF-6A4A-80D9-CCB6DC4EFE3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711C10-233D-DA48-A5CB-9365BBABB6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0768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44231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29088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250605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641352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247374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158948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22646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345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3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6738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415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773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370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709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901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076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72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80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95000"/>
                <a:alpha val="40000"/>
              </a:schemeClr>
            </a:gs>
            <a:gs pos="100000">
              <a:schemeClr val="bg1">
                <a:lumMod val="75000"/>
              </a:schemeClr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60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slide" Target="slide5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slide" Target="slide3.xml"/><Relationship Id="rId5" Type="http://schemas.openxmlformats.org/officeDocument/2006/relationships/slide" Target="slide4.xml"/><Relationship Id="rId4" Type="http://schemas.openxmlformats.org/officeDocument/2006/relationships/slide" Target="slide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Forme&#10;&#10;Description générée automatiquement">
            <a:extLst>
              <a:ext uri="{FF2B5EF4-FFF2-40B4-BE49-F238E27FC236}">
                <a16:creationId xmlns:a16="http://schemas.microsoft.com/office/drawing/2014/main" id="{1AE65A14-F267-A448-B5E0-4329D1561F45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50000"/>
          </a:blip>
          <a:stretch>
            <a:fillRect/>
          </a:stretch>
        </p:blipFill>
        <p:spPr>
          <a:xfrm>
            <a:off x="7107105" y="255512"/>
            <a:ext cx="4997547" cy="6042008"/>
          </a:xfrm>
          <a:prstGeom prst="rect">
            <a:avLst/>
          </a:prstGeom>
        </p:spPr>
      </p:pic>
      <p:sp>
        <p:nvSpPr>
          <p:cNvPr id="33" name="TextBox 32">
            <a:extLst>
              <a:ext uri="{FF2B5EF4-FFF2-40B4-BE49-F238E27FC236}">
                <a16:creationId xmlns:a16="http://schemas.microsoft.com/office/drawing/2014/main" id="{143A449B-AAB7-994A-92CE-8F48E2CA7DF6}"/>
              </a:ext>
            </a:extLst>
          </p:cNvPr>
          <p:cNvSpPr txBox="1"/>
          <p:nvPr/>
        </p:nvSpPr>
        <p:spPr>
          <a:xfrm>
            <a:off x="300447" y="253847"/>
            <a:ext cx="695074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" sz="2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MODÈLE DE </a:t>
            </a:r>
            <a:br>
              <a:rPr lang="en-US" sz="2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</a:br>
            <a:r>
              <a:rPr lang="fr" sz="2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LISTE DE VÉRIFICATION POWERPOINT DE LANCEMENT DE PROJET</a:t>
            </a:r>
          </a:p>
        </p:txBody>
      </p:sp>
      <p:sp>
        <p:nvSpPr>
          <p:cNvPr id="34" name="Rectangle 7">
            <a:extLst>
              <a:ext uri="{FF2B5EF4-FFF2-40B4-BE49-F238E27FC236}">
                <a16:creationId xmlns:a16="http://schemas.microsoft.com/office/drawing/2014/main" id="{0671204C-72BF-9849-8945-77D03A477E75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35" name="Parallelogram 34">
            <a:extLst>
              <a:ext uri="{FF2B5EF4-FFF2-40B4-BE49-F238E27FC236}">
                <a16:creationId xmlns:a16="http://schemas.microsoft.com/office/drawing/2014/main" id="{E65CF26C-52F9-344A-ACC9-09D07DE0977D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C7DC0BFC-32CE-0544-BDE7-E4E8CD4C8E4D}"/>
              </a:ext>
            </a:extLst>
          </p:cNvPr>
          <p:cNvSpPr txBox="1"/>
          <p:nvPr/>
        </p:nvSpPr>
        <p:spPr>
          <a:xfrm>
            <a:off x="4800046" y="6477000"/>
            <a:ext cx="69471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" dirty="0">
                <a:solidFill>
                  <a:schemeClr val="bg1"/>
                </a:solidFill>
                <a:latin typeface="Century Gothic" panose="020B0502020202020204" pitchFamily="34" charset="0"/>
              </a:rPr>
              <a:t>MODÈLE DE LISTE DE VÉRIFICATION POWERPOINT DE LANCEMENT DE PROJET</a:t>
            </a:r>
            <a:endParaRPr lang="en-US" dirty="0">
              <a:solidFill>
                <a:schemeClr val="bg1"/>
              </a:solidFill>
              <a:latin typeface="Century Gothic" panose="020B0502020202020204" pitchFamily="34" charset="0"/>
              <a:ea typeface="Arial" charset="0"/>
              <a:cs typeface="Arial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26E6ECB-CF92-3B4C-9578-D6C0F06A41C9}"/>
              </a:ext>
            </a:extLst>
          </p:cNvPr>
          <p:cNvSpPr txBox="1"/>
          <p:nvPr/>
        </p:nvSpPr>
        <p:spPr>
          <a:xfrm>
            <a:off x="340203" y="2196236"/>
            <a:ext cx="384592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PLAN DE LANCEMENT DE PRODUIT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62306B7-C262-9D4B-991E-9A1C8157EF49}"/>
              </a:ext>
            </a:extLst>
          </p:cNvPr>
          <p:cNvSpPr txBox="1"/>
          <p:nvPr/>
        </p:nvSpPr>
        <p:spPr>
          <a:xfrm>
            <a:off x="340203" y="2657901"/>
            <a:ext cx="6272871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" sz="6000" dirty="0">
                <a:latin typeface="Century Gothic" panose="020B0502020202020204" pitchFamily="34" charset="0"/>
              </a:rPr>
              <a:t>NOM DU PRODUIT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F991F2C-F68C-FD42-9DBA-2F225A368536}"/>
              </a:ext>
            </a:extLst>
          </p:cNvPr>
          <p:cNvSpPr txBox="1"/>
          <p:nvPr/>
        </p:nvSpPr>
        <p:spPr>
          <a:xfrm>
            <a:off x="340203" y="4460912"/>
            <a:ext cx="11592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DATE DE DÉBUT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25FCB8A-601C-344D-8AA2-77D53EB2826F}"/>
              </a:ext>
            </a:extLst>
          </p:cNvPr>
          <p:cNvSpPr txBox="1"/>
          <p:nvPr/>
        </p:nvSpPr>
        <p:spPr>
          <a:xfrm>
            <a:off x="340203" y="4722522"/>
            <a:ext cx="181331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" sz="2400" dirty="0">
                <a:latin typeface="Century Gothic" panose="020B0502020202020204" pitchFamily="34" charset="0"/>
              </a:rPr>
              <a:t>00/00/0000</a:t>
            </a:r>
          </a:p>
        </p:txBody>
      </p:sp>
    </p:spTree>
    <p:extLst>
      <p:ext uri="{BB962C8B-B14F-4D97-AF65-F5344CB8AC3E}">
        <p14:creationId xmlns:p14="http://schemas.microsoft.com/office/powerpoint/2010/main" val="15085882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0" name="Picture 69" descr="Forme&#10;&#10;Description générée automatiquement">
            <a:extLst>
              <a:ext uri="{FF2B5EF4-FFF2-40B4-BE49-F238E27FC236}">
                <a16:creationId xmlns:a16="http://schemas.microsoft.com/office/drawing/2014/main" id="{219503DE-DA47-8548-A6B3-EDAA57B7A890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 amt="60000"/>
          </a:blip>
          <a:stretch>
            <a:fillRect/>
          </a:stretch>
        </p:blipFill>
        <p:spPr>
          <a:xfrm>
            <a:off x="7984907" y="606991"/>
            <a:ext cx="4997547" cy="6042008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RAPPORT DE PROJET</a:t>
            </a:r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CF8312F4-008A-8B46-B9CC-E4456F84C996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6" name="Parallelogram 5">
            <a:extLst>
              <a:ext uri="{FF2B5EF4-FFF2-40B4-BE49-F238E27FC236}">
                <a16:creationId xmlns:a16="http://schemas.microsoft.com/office/drawing/2014/main" id="{8A162E46-AFAD-E846-BF5C-F20FF11EA0EF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B9D49A6-86F7-B744-828A-D7C1D9D15D8C}"/>
              </a:ext>
            </a:extLst>
          </p:cNvPr>
          <p:cNvSpPr txBox="1"/>
          <p:nvPr/>
        </p:nvSpPr>
        <p:spPr>
          <a:xfrm>
            <a:off x="367748" y="6477000"/>
            <a:ext cx="113794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" dirty="0">
                <a:solidFill>
                  <a:schemeClr val="bg1"/>
                </a:solidFill>
                <a:latin typeface="Century Gothic" panose="020B0502020202020204" pitchFamily="34" charset="0"/>
              </a:rPr>
              <a:t>MODÈLE DE LISTE DE CONTRÔLE POWERPOINT DE LANCEMENT DE PROJET |   TABLE DES MATIÈRES</a:t>
            </a:r>
            <a:endParaRPr lang="en-US" dirty="0">
              <a:solidFill>
                <a:schemeClr val="bg1"/>
              </a:solidFill>
              <a:latin typeface="Century Gothic" panose="020B0502020202020204" pitchFamily="34" charset="0"/>
              <a:ea typeface="Arial" charset="0"/>
              <a:cs typeface="Arial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CE760FD-6E50-FD4F-B597-7E228EDE51FD}"/>
              </a:ext>
            </a:extLst>
          </p:cNvPr>
          <p:cNvSpPr txBox="1"/>
          <p:nvPr/>
        </p:nvSpPr>
        <p:spPr>
          <a:xfrm>
            <a:off x="367748" y="248400"/>
            <a:ext cx="416171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" sz="32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TABLE DES MATIÈRES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3D228105-4E93-5547-9BEF-E95CD9F56261}"/>
              </a:ext>
            </a:extLst>
          </p:cNvPr>
          <p:cNvSpPr txBox="1"/>
          <p:nvPr/>
        </p:nvSpPr>
        <p:spPr>
          <a:xfrm>
            <a:off x="936088" y="1390757"/>
            <a:ext cx="2137124" cy="369332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fr" dirty="0">
                <a:latin typeface="Century Gothic" panose="020B0502020202020204" pitchFamily="34" charset="0"/>
                <a:ea typeface="Montserrat Bold" charset="0"/>
                <a:cs typeface="Montserrat Bold" charset="0"/>
              </a:rPr>
              <a:t>PHASE DE PLANIFICATION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654ED905-7DF4-7E45-815D-8A6F50BD2A35}"/>
              </a:ext>
            </a:extLst>
          </p:cNvPr>
          <p:cNvSpPr txBox="1"/>
          <p:nvPr/>
        </p:nvSpPr>
        <p:spPr>
          <a:xfrm>
            <a:off x="936088" y="2779833"/>
            <a:ext cx="3070224" cy="369332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r>
              <a:rPr lang="fr" dirty="0">
                <a:latin typeface="Century Gothic" panose="020B0502020202020204" pitchFamily="34" charset="0"/>
                <a:ea typeface="Montserrat Bold" charset="0"/>
                <a:cs typeface="Montserrat Bold" charset="0"/>
              </a:rPr>
              <a:t>OUTILS DE VENTE</a:t>
            </a:r>
          </a:p>
        </p:txBody>
      </p:sp>
      <p:sp>
        <p:nvSpPr>
          <p:cNvPr id="44" name="TextBox 43">
            <a:hlinkClick r:id="rId4" action="ppaction://hlinksldjump"/>
            <a:extLst>
              <a:ext uri="{FF2B5EF4-FFF2-40B4-BE49-F238E27FC236}">
                <a16:creationId xmlns:a16="http://schemas.microsoft.com/office/drawing/2014/main" id="{FD3A13C4-E78F-724D-BF30-9B4138762961}"/>
              </a:ext>
            </a:extLst>
          </p:cNvPr>
          <p:cNvSpPr txBox="1"/>
          <p:nvPr/>
        </p:nvSpPr>
        <p:spPr>
          <a:xfrm>
            <a:off x="304279" y="2327399"/>
            <a:ext cx="526106" cy="1010533"/>
          </a:xfrm>
          <a:prstGeom prst="rect">
            <a:avLst/>
          </a:prstGeom>
          <a:noFill/>
        </p:spPr>
        <p:txBody>
          <a:bodyPr wrap="none" tIns="320040" rtlCol="0">
            <a:spAutoFit/>
          </a:bodyPr>
          <a:lstStyle/>
          <a:p>
            <a:pPr algn="r">
              <a:lnSpc>
                <a:spcPts val="5000"/>
              </a:lnSpc>
            </a:pPr>
            <a:r>
              <a:rPr lang="fr" sz="4800" dirty="0">
                <a:solidFill>
                  <a:srgbClr val="002060"/>
                </a:solidFill>
                <a:latin typeface="Century Gothic" panose="020B0502020202020204" pitchFamily="34" charset="0"/>
                <a:ea typeface="Montserrat Light" charset="0"/>
                <a:cs typeface="Montserrat Light" charset="0"/>
              </a:rPr>
              <a:t>2</a:t>
            </a:r>
          </a:p>
        </p:txBody>
      </p:sp>
      <p:sp>
        <p:nvSpPr>
          <p:cNvPr id="45" name="TextBox 44">
            <a:hlinkClick r:id="rId5" action="ppaction://hlinksldjump"/>
            <a:extLst>
              <a:ext uri="{FF2B5EF4-FFF2-40B4-BE49-F238E27FC236}">
                <a16:creationId xmlns:a16="http://schemas.microsoft.com/office/drawing/2014/main" id="{160EF463-7BA4-C140-B281-29D544D6376D}"/>
              </a:ext>
            </a:extLst>
          </p:cNvPr>
          <p:cNvSpPr txBox="1"/>
          <p:nvPr/>
        </p:nvSpPr>
        <p:spPr>
          <a:xfrm>
            <a:off x="304278" y="3663164"/>
            <a:ext cx="526106" cy="1010533"/>
          </a:xfrm>
          <a:prstGeom prst="rect">
            <a:avLst/>
          </a:prstGeom>
          <a:noFill/>
        </p:spPr>
        <p:txBody>
          <a:bodyPr wrap="none" tIns="320040" rtlCol="0">
            <a:spAutoFit/>
          </a:bodyPr>
          <a:lstStyle/>
          <a:p>
            <a:pPr algn="r">
              <a:lnSpc>
                <a:spcPts val="5000"/>
              </a:lnSpc>
            </a:pPr>
            <a:r>
              <a:rPr lang="fr" sz="4800" dirty="0">
                <a:solidFill>
                  <a:srgbClr val="002060"/>
                </a:solidFill>
                <a:latin typeface="Century Gothic" panose="020B0502020202020204" pitchFamily="34" charset="0"/>
                <a:ea typeface="Montserrat Light" charset="0"/>
                <a:cs typeface="Montserrat Light" charset="0"/>
              </a:rPr>
              <a:t>3</a:t>
            </a:r>
          </a:p>
        </p:txBody>
      </p:sp>
      <p:sp>
        <p:nvSpPr>
          <p:cNvPr id="46" name="TextBox 45">
            <a:hlinkClick r:id="rId6" action="ppaction://hlinksldjump"/>
            <a:extLst>
              <a:ext uri="{FF2B5EF4-FFF2-40B4-BE49-F238E27FC236}">
                <a16:creationId xmlns:a16="http://schemas.microsoft.com/office/drawing/2014/main" id="{92054AB8-EBC5-1047-AD46-31E6D065CA45}"/>
              </a:ext>
            </a:extLst>
          </p:cNvPr>
          <p:cNvSpPr txBox="1"/>
          <p:nvPr/>
        </p:nvSpPr>
        <p:spPr>
          <a:xfrm>
            <a:off x="304278" y="968339"/>
            <a:ext cx="526106" cy="1010533"/>
          </a:xfrm>
          <a:prstGeom prst="rect">
            <a:avLst/>
          </a:prstGeom>
          <a:noFill/>
        </p:spPr>
        <p:txBody>
          <a:bodyPr wrap="none" tIns="320040" rtlCol="0">
            <a:spAutoFit/>
          </a:bodyPr>
          <a:lstStyle/>
          <a:p>
            <a:pPr algn="r">
              <a:lnSpc>
                <a:spcPts val="5000"/>
              </a:lnSpc>
            </a:pPr>
            <a:r>
              <a:rPr lang="fr" sz="4800" dirty="0">
                <a:solidFill>
                  <a:srgbClr val="002060"/>
                </a:solidFill>
                <a:latin typeface="Century Gothic" panose="020B0502020202020204" pitchFamily="34" charset="0"/>
                <a:ea typeface="Montserrat Light" charset="0"/>
                <a:cs typeface="Montserrat Light" charset="0"/>
              </a:rPr>
              <a:t>1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2548BEE3-A974-DC4E-9E9C-1EE7CFD5EF06}"/>
              </a:ext>
            </a:extLst>
          </p:cNvPr>
          <p:cNvSpPr txBox="1"/>
          <p:nvPr/>
        </p:nvSpPr>
        <p:spPr>
          <a:xfrm>
            <a:off x="936088" y="3959012"/>
            <a:ext cx="2502851" cy="646331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r>
              <a:rPr lang="fr" dirty="0">
                <a:latin typeface="Century Gothic" panose="020B0502020202020204" pitchFamily="34" charset="0"/>
                <a:ea typeface="Montserrat Bold" charset="0"/>
                <a:cs typeface="Montserrat Bold" charset="0"/>
              </a:rPr>
              <a:t>MARKETING PRODUIT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96E0CE3B-1B24-344F-9D20-0D3E26721F3A}"/>
              </a:ext>
            </a:extLst>
          </p:cNvPr>
          <p:cNvSpPr txBox="1"/>
          <p:nvPr/>
        </p:nvSpPr>
        <p:spPr>
          <a:xfrm>
            <a:off x="5013485" y="2769442"/>
            <a:ext cx="2741390" cy="369332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r>
              <a:rPr lang="fr" dirty="0">
                <a:latin typeface="Century Gothic" panose="020B0502020202020204" pitchFamily="34" charset="0"/>
                <a:ea typeface="Montserrat Bold" charset="0"/>
                <a:cs typeface="Montserrat Bold" charset="0"/>
              </a:rPr>
              <a:t>LANCEMENT DU PRODUIT</a:t>
            </a:r>
          </a:p>
        </p:txBody>
      </p:sp>
      <p:sp>
        <p:nvSpPr>
          <p:cNvPr id="55" name="TextBox 54">
            <a:hlinkClick r:id="rId4" action="ppaction://hlinksldjump"/>
            <a:extLst>
              <a:ext uri="{FF2B5EF4-FFF2-40B4-BE49-F238E27FC236}">
                <a16:creationId xmlns:a16="http://schemas.microsoft.com/office/drawing/2014/main" id="{86746B7D-B52D-4941-A37D-E63B673D5DEE}"/>
              </a:ext>
            </a:extLst>
          </p:cNvPr>
          <p:cNvSpPr txBox="1"/>
          <p:nvPr/>
        </p:nvSpPr>
        <p:spPr>
          <a:xfrm>
            <a:off x="4381675" y="2346232"/>
            <a:ext cx="526106" cy="1010533"/>
          </a:xfrm>
          <a:prstGeom prst="rect">
            <a:avLst/>
          </a:prstGeom>
          <a:noFill/>
        </p:spPr>
        <p:txBody>
          <a:bodyPr wrap="none" tIns="320040" rtlCol="0">
            <a:spAutoFit/>
          </a:bodyPr>
          <a:lstStyle/>
          <a:p>
            <a:pPr algn="r">
              <a:lnSpc>
                <a:spcPts val="5000"/>
              </a:lnSpc>
            </a:pPr>
            <a:r>
              <a:rPr lang="fr" sz="4800" dirty="0">
                <a:solidFill>
                  <a:srgbClr val="002060"/>
                </a:solidFill>
                <a:latin typeface="Century Gothic" panose="020B0502020202020204" pitchFamily="34" charset="0"/>
                <a:ea typeface="Montserrat Light" charset="0"/>
                <a:cs typeface="Montserrat Light" charset="0"/>
              </a:rPr>
              <a:t>5</a:t>
            </a:r>
          </a:p>
        </p:txBody>
      </p:sp>
      <p:sp>
        <p:nvSpPr>
          <p:cNvPr id="64" name="TextBox 63">
            <a:hlinkClick r:id="rId7" action="ppaction://hlinksldjump"/>
            <a:extLst>
              <a:ext uri="{FF2B5EF4-FFF2-40B4-BE49-F238E27FC236}">
                <a16:creationId xmlns:a16="http://schemas.microsoft.com/office/drawing/2014/main" id="{D29DD01A-13BF-744A-9B64-9D86AC88EDDE}"/>
              </a:ext>
            </a:extLst>
          </p:cNvPr>
          <p:cNvSpPr txBox="1"/>
          <p:nvPr/>
        </p:nvSpPr>
        <p:spPr>
          <a:xfrm>
            <a:off x="4381675" y="922949"/>
            <a:ext cx="526106" cy="1010533"/>
          </a:xfrm>
          <a:prstGeom prst="rect">
            <a:avLst/>
          </a:prstGeom>
          <a:noFill/>
        </p:spPr>
        <p:txBody>
          <a:bodyPr wrap="none" tIns="320040" rtlCol="0">
            <a:spAutoFit/>
          </a:bodyPr>
          <a:lstStyle/>
          <a:p>
            <a:pPr algn="r">
              <a:lnSpc>
                <a:spcPts val="5000"/>
              </a:lnSpc>
            </a:pPr>
            <a:r>
              <a:rPr lang="fr" sz="4800" dirty="0">
                <a:solidFill>
                  <a:srgbClr val="002060"/>
                </a:solidFill>
                <a:latin typeface="Century Gothic" panose="020B0502020202020204" pitchFamily="34" charset="0"/>
                <a:ea typeface="Montserrat Light" charset="0"/>
                <a:cs typeface="Montserrat Light" charset="0"/>
              </a:rPr>
              <a:t>4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DCAE84B5-A598-8941-B4AD-51887AC426D8}"/>
              </a:ext>
            </a:extLst>
          </p:cNvPr>
          <p:cNvSpPr txBox="1"/>
          <p:nvPr/>
        </p:nvSpPr>
        <p:spPr>
          <a:xfrm>
            <a:off x="5013485" y="1405259"/>
            <a:ext cx="2741390" cy="369332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r>
              <a:rPr lang="fr" dirty="0">
                <a:latin typeface="Century Gothic" panose="020B0502020202020204" pitchFamily="34" charset="0"/>
                <a:ea typeface="Montserrat Bold" charset="0"/>
                <a:cs typeface="Montserrat Bold" charset="0"/>
              </a:rPr>
              <a:t>SOCIAL</a:t>
            </a:r>
          </a:p>
        </p:txBody>
      </p:sp>
    </p:spTree>
    <p:extLst>
      <p:ext uri="{BB962C8B-B14F-4D97-AF65-F5344CB8AC3E}">
        <p14:creationId xmlns:p14="http://schemas.microsoft.com/office/powerpoint/2010/main" val="11799240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RAPPORT DE PROJET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A6C4B9E8-80D7-0E4C-98A0-080138C4551C}"/>
              </a:ext>
            </a:extLst>
          </p:cNvPr>
          <p:cNvSpPr txBox="1"/>
          <p:nvPr/>
        </p:nvSpPr>
        <p:spPr>
          <a:xfrm>
            <a:off x="367747" y="209758"/>
            <a:ext cx="31213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1. PHASE DE PLANIFICATION</a:t>
            </a:r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CF8312F4-008A-8B46-B9CC-E4456F84C996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6" name="Parallelogram 5">
            <a:extLst>
              <a:ext uri="{FF2B5EF4-FFF2-40B4-BE49-F238E27FC236}">
                <a16:creationId xmlns:a16="http://schemas.microsoft.com/office/drawing/2014/main" id="{8A162E46-AFAD-E846-BF5C-F20FF11EA0EF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B9D49A6-86F7-B744-828A-D7C1D9D15D8C}"/>
              </a:ext>
            </a:extLst>
          </p:cNvPr>
          <p:cNvSpPr txBox="1"/>
          <p:nvPr/>
        </p:nvSpPr>
        <p:spPr>
          <a:xfrm>
            <a:off x="4800046" y="6477000"/>
            <a:ext cx="69471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PHASE DE PLANIFICATION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F7B7CF76-70E0-4D11-89DB-86A687FB540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7681988"/>
              </p:ext>
            </p:extLst>
          </p:nvPr>
        </p:nvGraphicFramePr>
        <p:xfrm>
          <a:off x="472965" y="748861"/>
          <a:ext cx="10972800" cy="500171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286000">
                  <a:extLst>
                    <a:ext uri="{9D8B030D-6E8A-4147-A177-3AD203B41FA5}">
                      <a16:colId xmlns:a16="http://schemas.microsoft.com/office/drawing/2014/main" val="753917027"/>
                    </a:ext>
                  </a:extLst>
                </a:gridCol>
                <a:gridCol w="7315200">
                  <a:extLst>
                    <a:ext uri="{9D8B030D-6E8A-4147-A177-3AD203B41FA5}">
                      <a16:colId xmlns:a16="http://schemas.microsoft.com/office/drawing/2014/main" val="3513882728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463280040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algn="l" fontAlgn="ctr"/>
                      <a:r>
                        <a:rPr lang="fr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NOM DE LA TÂCHE</a:t>
                      </a:r>
                    </a:p>
                  </a:txBody>
                  <a:tcPr marL="85725" marR="9525" marT="9525" marB="0" anchor="ctr"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DESCRIPTION</a:t>
                      </a:r>
                    </a:p>
                  </a:txBody>
                  <a:tcPr marL="85725" marR="9525" marT="9525" marB="0" anchor="ctr"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STATUT</a:t>
                      </a:r>
                    </a:p>
                  </a:txBody>
                  <a:tcPr marL="85725" marR="9525" marT="9525" marB="0" anchor="ctr">
                    <a:solidFill>
                      <a:schemeClr val="tx2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8175581"/>
                  </a:ext>
                </a:extLst>
              </a:tr>
              <a:tr h="908902">
                <a:tc>
                  <a:txBody>
                    <a:bodyPr/>
                    <a:lstStyle/>
                    <a:p>
                      <a:pPr algn="l" fontAlgn="ctr"/>
                      <a:r>
                        <a:rPr lang="f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Phase de planification</a:t>
                      </a:r>
                    </a:p>
                  </a:txBody>
                  <a:tcPr marL="857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" sz="1100" u="none" strike="noStrike" dirty="0">
                          <a:effectLst/>
                          <a:latin typeface="Century Gothic" panose="020B0502020202020204" pitchFamily="34" charset="0"/>
                        </a:rPr>
                        <a:t>Complet</a:t>
                      </a:r>
                    </a:p>
                  </a:txBody>
                  <a:tcPr marL="85725" marR="9525" marT="9525" marB="0" anchor="ctr"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4627573"/>
                  </a:ext>
                </a:extLst>
              </a:tr>
              <a:tr h="908902">
                <a:tc>
                  <a:txBody>
                    <a:bodyPr/>
                    <a:lstStyle/>
                    <a:p>
                      <a:pPr algn="l" fontAlgn="ctr"/>
                      <a:r>
                        <a:rPr lang="fr" sz="1100" u="none" strike="noStrike" dirty="0">
                          <a:effectLst/>
                          <a:latin typeface="Century Gothic" panose="020B0502020202020204" pitchFamily="34" charset="0"/>
                        </a:rPr>
                        <a:t>Définition des exigences du marché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" sz="1100" u="none" strike="noStrike" dirty="0">
                          <a:effectLst/>
                          <a:latin typeface="Century Gothic" panose="020B0502020202020204" pitchFamily="34" charset="0"/>
                        </a:rPr>
                        <a:t>En cours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3290328"/>
                  </a:ext>
                </a:extLst>
              </a:tr>
              <a:tr h="908902">
                <a:tc>
                  <a:txBody>
                    <a:bodyPr/>
                    <a:lstStyle/>
                    <a:p>
                      <a:pPr algn="l" fontAlgn="ctr"/>
                      <a:r>
                        <a:rPr lang="fr" sz="1100" u="none" strike="noStrike" dirty="0">
                          <a:effectLst/>
                          <a:latin typeface="Century Gothic" panose="020B0502020202020204" pitchFamily="34" charset="0"/>
                        </a:rPr>
                        <a:t>Analyse de rentabilisation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" sz="1100" u="none" strike="noStrike" dirty="0">
                          <a:effectLst/>
                          <a:latin typeface="Century Gothic" panose="020B0502020202020204" pitchFamily="34" charset="0"/>
                        </a:rPr>
                        <a:t>En attente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6483173"/>
                  </a:ext>
                </a:extLst>
              </a:tr>
              <a:tr h="908902">
                <a:tc>
                  <a:txBody>
                    <a:bodyPr/>
                    <a:lstStyle/>
                    <a:p>
                      <a:pPr algn="l" fontAlgn="ctr"/>
                      <a:r>
                        <a:rPr lang="fr" sz="1100" u="none" strike="noStrike" dirty="0">
                          <a:effectLst/>
                          <a:latin typeface="Century Gothic" panose="020B0502020202020204" pitchFamily="34" charset="0"/>
                        </a:rPr>
                        <a:t>Plan de lancement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" sz="1100" u="none" strike="noStrike" dirty="0">
                          <a:effectLst/>
                          <a:latin typeface="Century Gothic" panose="020B0502020202020204" pitchFamily="34" charset="0"/>
                        </a:rPr>
                        <a:t>En retard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9017626"/>
                  </a:ext>
                </a:extLst>
              </a:tr>
              <a:tr h="908902">
                <a:tc>
                  <a:txBody>
                    <a:bodyPr/>
                    <a:lstStyle/>
                    <a:p>
                      <a:pPr algn="l" fontAlgn="ctr"/>
                      <a:r>
                        <a:rPr lang="fr" sz="1100" u="none" strike="noStrike" dirty="0">
                          <a:effectLst/>
                          <a:latin typeface="Century Gothic" panose="020B0502020202020204" pitchFamily="34" charset="0"/>
                        </a:rPr>
                        <a:t>Métriques cibles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" sz="1100" u="none" strike="noStrike" dirty="0">
                          <a:effectLst/>
                          <a:latin typeface="Century Gothic" panose="020B0502020202020204" pitchFamily="34" charset="0"/>
                        </a:rPr>
                        <a:t>Examen des besoins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rgbClr val="9CF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8400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348122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RAPPORT DE PROJET</a:t>
            </a:r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CF8312F4-008A-8B46-B9CC-E4456F84C996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6" name="Parallelogram 5">
            <a:extLst>
              <a:ext uri="{FF2B5EF4-FFF2-40B4-BE49-F238E27FC236}">
                <a16:creationId xmlns:a16="http://schemas.microsoft.com/office/drawing/2014/main" id="{8A162E46-AFAD-E846-BF5C-F20FF11EA0EF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B9D49A6-86F7-B744-828A-D7C1D9D15D8C}"/>
              </a:ext>
            </a:extLst>
          </p:cNvPr>
          <p:cNvSpPr txBox="1"/>
          <p:nvPr/>
        </p:nvSpPr>
        <p:spPr>
          <a:xfrm>
            <a:off x="4800046" y="6477000"/>
            <a:ext cx="69471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" dirty="0">
                <a:solidFill>
                  <a:schemeClr val="bg1"/>
                </a:solidFill>
                <a:latin typeface="Century Gothic" panose="020B0502020202020204" pitchFamily="34" charset="0"/>
              </a:rPr>
              <a:t>OUTILS DE VENTE</a:t>
            </a:r>
            <a:endParaRPr lang="en-US" dirty="0">
              <a:solidFill>
                <a:schemeClr val="bg1"/>
              </a:solidFill>
              <a:latin typeface="Century Gothic" panose="020B0502020202020204" pitchFamily="34" charset="0"/>
              <a:ea typeface="Arial" charset="0"/>
              <a:cs typeface="Arial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F6CC5F3-78BF-4777-8F9A-ACEE9C2C91A7}"/>
              </a:ext>
            </a:extLst>
          </p:cNvPr>
          <p:cNvSpPr txBox="1"/>
          <p:nvPr/>
        </p:nvSpPr>
        <p:spPr>
          <a:xfrm>
            <a:off x="367747" y="209758"/>
            <a:ext cx="24160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2. OUTILS DE VENTE</a:t>
            </a:r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B851A77E-78ED-4EE6-B4E6-9F551F89D8A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4032901"/>
              </p:ext>
            </p:extLst>
          </p:nvPr>
        </p:nvGraphicFramePr>
        <p:xfrm>
          <a:off x="480848" y="748861"/>
          <a:ext cx="10972800" cy="510945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286000">
                  <a:extLst>
                    <a:ext uri="{9D8B030D-6E8A-4147-A177-3AD203B41FA5}">
                      <a16:colId xmlns:a16="http://schemas.microsoft.com/office/drawing/2014/main" val="753917027"/>
                    </a:ext>
                  </a:extLst>
                </a:gridCol>
                <a:gridCol w="7315200">
                  <a:extLst>
                    <a:ext uri="{9D8B030D-6E8A-4147-A177-3AD203B41FA5}">
                      <a16:colId xmlns:a16="http://schemas.microsoft.com/office/drawing/2014/main" val="3513882728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463280040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algn="l" fontAlgn="ctr"/>
                      <a:r>
                        <a:rPr lang="fr" sz="105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NOM DE LA TÂCHE</a:t>
                      </a:r>
                    </a:p>
                  </a:txBody>
                  <a:tcPr marL="85725" marR="9525" marT="9525" marB="0" anchor="ctr"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" sz="105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DESCRIPTION</a:t>
                      </a:r>
                    </a:p>
                  </a:txBody>
                  <a:tcPr marL="85725" marR="9525" marT="9525" marB="0" anchor="ctr"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" sz="105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STATUT</a:t>
                      </a:r>
                    </a:p>
                  </a:txBody>
                  <a:tcPr marL="85725" marR="9525" marT="9525" marB="0" anchor="ctr">
                    <a:solidFill>
                      <a:schemeClr val="tx2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8175581"/>
                  </a:ext>
                </a:extLst>
              </a:tr>
              <a:tr h="930450">
                <a:tc>
                  <a:txBody>
                    <a:bodyPr/>
                    <a:lstStyle/>
                    <a:p>
                      <a:pPr algn="l" fontAlgn="ctr"/>
                      <a:r>
                        <a:rPr lang="fr" sz="1100" u="none" strike="noStrike" dirty="0">
                          <a:effectLst/>
                          <a:latin typeface="Century Gothic" panose="020B0502020202020204" pitchFamily="34" charset="0"/>
                        </a:rPr>
                        <a:t>Outils de vente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" sz="1100" u="none" strike="noStrike" dirty="0">
                          <a:effectLst/>
                          <a:latin typeface="Century Gothic" panose="020B0502020202020204" pitchFamily="34" charset="0"/>
                        </a:rPr>
                        <a:t>Examen des besoins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rgbClr val="9CF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4627573"/>
                  </a:ext>
                </a:extLst>
              </a:tr>
              <a:tr h="930450">
                <a:tc>
                  <a:txBody>
                    <a:bodyPr/>
                    <a:lstStyle/>
                    <a:p>
                      <a:pPr algn="l" fontAlgn="ctr"/>
                      <a:r>
                        <a:rPr lang="f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Présentation prospective</a:t>
                      </a:r>
                    </a:p>
                  </a:txBody>
                  <a:tcPr marL="857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" sz="1100" u="none" strike="noStrike" dirty="0">
                          <a:effectLst/>
                          <a:latin typeface="Century Gothic" panose="020B0502020202020204" pitchFamily="34" charset="0"/>
                        </a:rPr>
                        <a:t>En cours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3290328"/>
                  </a:ext>
                </a:extLst>
              </a:tr>
              <a:tr h="930450">
                <a:tc>
                  <a:txBody>
                    <a:bodyPr/>
                    <a:lstStyle/>
                    <a:p>
                      <a:pPr algn="l" fontAlgn="ctr"/>
                      <a:r>
                        <a:rPr lang="fr" sz="1100" u="none" strike="noStrike" dirty="0">
                          <a:effectLst/>
                          <a:latin typeface="Century Gothic" panose="020B0502020202020204" pitchFamily="34" charset="0"/>
                        </a:rPr>
                        <a:t>Manif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" sz="1100" u="none" strike="noStrike" dirty="0">
                          <a:effectLst/>
                          <a:latin typeface="Century Gothic" panose="020B0502020202020204" pitchFamily="34" charset="0"/>
                        </a:rPr>
                        <a:t>En attente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6483173"/>
                  </a:ext>
                </a:extLst>
              </a:tr>
              <a:tr h="930450">
                <a:tc>
                  <a:txBody>
                    <a:bodyPr/>
                    <a:lstStyle/>
                    <a:p>
                      <a:pPr algn="l" fontAlgn="ctr"/>
                      <a:r>
                        <a:rPr lang="fr" sz="1100" u="none" strike="noStrike" dirty="0">
                          <a:effectLst/>
                          <a:latin typeface="Century Gothic" panose="020B0502020202020204" pitchFamily="34" charset="0"/>
                        </a:rPr>
                        <a:t>Positionnement concurrentiel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" sz="1100" u="none" strike="noStrike" dirty="0">
                          <a:effectLst/>
                          <a:latin typeface="Century Gothic" panose="020B0502020202020204" pitchFamily="34" charset="0"/>
                        </a:rPr>
                        <a:t>En retard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9017626"/>
                  </a:ext>
                </a:extLst>
              </a:tr>
              <a:tr h="930450">
                <a:tc>
                  <a:txBody>
                    <a:bodyPr/>
                    <a:lstStyle/>
                    <a:p>
                      <a:pPr algn="l" fontAlgn="ctr"/>
                      <a:r>
                        <a:rPr lang="fr" sz="1100" u="none" strike="noStrike" dirty="0">
                          <a:effectLst/>
                          <a:latin typeface="Century Gothic" panose="020B0502020202020204" pitchFamily="34" charset="0"/>
                        </a:rPr>
                        <a:t>Faq de la faq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" sz="1100" u="none" strike="noStrike" dirty="0">
                          <a:effectLst/>
                          <a:latin typeface="Century Gothic" panose="020B0502020202020204" pitchFamily="34" charset="0"/>
                        </a:rPr>
                        <a:t>Examen des besoins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rgbClr val="9CF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8400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048774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RAPPORT DE PROJET</a:t>
            </a:r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CF8312F4-008A-8B46-B9CC-E4456F84C996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6" name="Parallelogram 5">
            <a:extLst>
              <a:ext uri="{FF2B5EF4-FFF2-40B4-BE49-F238E27FC236}">
                <a16:creationId xmlns:a16="http://schemas.microsoft.com/office/drawing/2014/main" id="{8A162E46-AFAD-E846-BF5C-F20FF11EA0EF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B9D49A6-86F7-B744-828A-D7C1D9D15D8C}"/>
              </a:ext>
            </a:extLst>
          </p:cNvPr>
          <p:cNvSpPr txBox="1"/>
          <p:nvPr/>
        </p:nvSpPr>
        <p:spPr>
          <a:xfrm>
            <a:off x="4800046" y="6477000"/>
            <a:ext cx="69471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" dirty="0">
                <a:solidFill>
                  <a:schemeClr val="bg1"/>
                </a:solidFill>
                <a:latin typeface="Century Gothic" panose="020B0502020202020204" pitchFamily="34" charset="0"/>
              </a:rPr>
              <a:t>MARKETING PRODUIT</a:t>
            </a:r>
            <a:endParaRPr lang="en-US" dirty="0">
              <a:solidFill>
                <a:schemeClr val="bg1"/>
              </a:solidFill>
              <a:latin typeface="Century Gothic" panose="020B0502020202020204" pitchFamily="34" charset="0"/>
              <a:ea typeface="Arial" charset="0"/>
              <a:cs typeface="Arial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B22ACF7-B14F-4572-9AAE-98FC79878837}"/>
              </a:ext>
            </a:extLst>
          </p:cNvPr>
          <p:cNvSpPr txBox="1"/>
          <p:nvPr/>
        </p:nvSpPr>
        <p:spPr>
          <a:xfrm>
            <a:off x="367747" y="209758"/>
            <a:ext cx="37994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3. MARKETING DES PRODUITS</a:t>
            </a:r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1AD0784A-2394-411D-936E-CB11E1B532E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6364082"/>
              </p:ext>
            </p:extLst>
          </p:nvPr>
        </p:nvGraphicFramePr>
        <p:xfrm>
          <a:off x="480848" y="748861"/>
          <a:ext cx="10972800" cy="548353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286000">
                  <a:extLst>
                    <a:ext uri="{9D8B030D-6E8A-4147-A177-3AD203B41FA5}">
                      <a16:colId xmlns:a16="http://schemas.microsoft.com/office/drawing/2014/main" val="753917027"/>
                    </a:ext>
                  </a:extLst>
                </a:gridCol>
                <a:gridCol w="7315200">
                  <a:extLst>
                    <a:ext uri="{9D8B030D-6E8A-4147-A177-3AD203B41FA5}">
                      <a16:colId xmlns:a16="http://schemas.microsoft.com/office/drawing/2014/main" val="3513882728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463280040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algn="l" fontAlgn="ctr"/>
                      <a:r>
                        <a:rPr lang="fr" sz="105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NOM DE LA TÂCHE</a:t>
                      </a:r>
                    </a:p>
                  </a:txBody>
                  <a:tcPr marL="85725" marR="9525" marT="9525" marB="0" anchor="ctr"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" sz="105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DESCRIPTION</a:t>
                      </a:r>
                    </a:p>
                  </a:txBody>
                  <a:tcPr marL="85725" marR="9525" marT="9525" marB="0" anchor="ctr"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" sz="105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STATUT</a:t>
                      </a:r>
                    </a:p>
                  </a:txBody>
                  <a:tcPr marL="85725" marR="9525" marT="9525" marB="0" anchor="ctr">
                    <a:solidFill>
                      <a:schemeClr val="tx2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8175581"/>
                  </a:ext>
                </a:extLst>
              </a:tr>
              <a:tr h="837723">
                <a:tc>
                  <a:txBody>
                    <a:bodyPr/>
                    <a:lstStyle/>
                    <a:p>
                      <a:pPr algn="l" fontAlgn="ctr"/>
                      <a:r>
                        <a:rPr lang="f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Marketing de produits</a:t>
                      </a:r>
                    </a:p>
                  </a:txBody>
                  <a:tcPr marL="857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" sz="1100" u="none" strike="noStrike" dirty="0">
                          <a:effectLst/>
                          <a:latin typeface="Century Gothic" panose="020B0502020202020204" pitchFamily="34" charset="0"/>
                        </a:rPr>
                        <a:t>Examen des besoins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rgbClr val="9CF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4627573"/>
                  </a:ext>
                </a:extLst>
              </a:tr>
              <a:tr h="837723">
                <a:tc>
                  <a:txBody>
                    <a:bodyPr/>
                    <a:lstStyle/>
                    <a:p>
                      <a:pPr algn="l" fontAlgn="ctr"/>
                      <a:r>
                        <a:rPr lang="f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Stratégie de tarification</a:t>
                      </a:r>
                    </a:p>
                  </a:txBody>
                  <a:tcPr marL="857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" sz="1100" u="none" strike="noStrike" dirty="0">
                          <a:effectLst/>
                          <a:latin typeface="Century Gothic" panose="020B0502020202020204" pitchFamily="34" charset="0"/>
                        </a:rPr>
                        <a:t>En cours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3290328"/>
                  </a:ext>
                </a:extLst>
              </a:tr>
              <a:tr h="837723">
                <a:tc>
                  <a:txBody>
                    <a:bodyPr/>
                    <a:lstStyle/>
                    <a:p>
                      <a:pPr algn="l" fontAlgn="ctr"/>
                      <a:r>
                        <a:rPr lang="fr" sz="1100" u="none" strike="noStrike" dirty="0">
                          <a:effectLst/>
                          <a:latin typeface="Century Gothic" panose="020B0502020202020204" pitchFamily="34" charset="0"/>
                        </a:rPr>
                        <a:t>Positionnement du produit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" sz="1100" u="none" strike="noStrike" dirty="0">
                          <a:effectLst/>
                          <a:latin typeface="Century Gothic" panose="020B0502020202020204" pitchFamily="34" charset="0"/>
                        </a:rPr>
                        <a:t>En attente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6483173"/>
                  </a:ext>
                </a:extLst>
              </a:tr>
              <a:tr h="837723">
                <a:tc>
                  <a:txBody>
                    <a:bodyPr/>
                    <a:lstStyle/>
                    <a:p>
                      <a:pPr algn="l" fontAlgn="ctr"/>
                      <a:r>
                        <a:rPr lang="fr" sz="1100" u="none" strike="noStrike" dirty="0">
                          <a:effectLst/>
                          <a:latin typeface="Century Gothic" panose="020B0502020202020204" pitchFamily="34" charset="0"/>
                        </a:rPr>
                        <a:t>Définir l'audience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" sz="1100" u="none" strike="noStrike" dirty="0">
                          <a:effectLst/>
                          <a:latin typeface="Century Gothic" panose="020B0502020202020204" pitchFamily="34" charset="0"/>
                        </a:rPr>
                        <a:t>En retard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9017626"/>
                  </a:ext>
                </a:extLst>
              </a:tr>
              <a:tr h="837723">
                <a:tc>
                  <a:txBody>
                    <a:bodyPr/>
                    <a:lstStyle/>
                    <a:p>
                      <a:pPr algn="l" fontAlgn="ctr"/>
                      <a:r>
                        <a:rPr lang="fr" sz="1100" u="none" strike="noStrike" dirty="0">
                          <a:effectLst/>
                          <a:latin typeface="Century Gothic" panose="020B0502020202020204" pitchFamily="34" charset="0"/>
                        </a:rPr>
                        <a:t>Messagerie de base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" sz="1100" u="none" strike="noStrike" dirty="0">
                          <a:effectLst/>
                          <a:latin typeface="Century Gothic" panose="020B0502020202020204" pitchFamily="34" charset="0"/>
                        </a:rPr>
                        <a:t>Examen des besoins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rgbClr val="9CF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840080"/>
                  </a:ext>
                </a:extLst>
              </a:tr>
              <a:tr h="837723">
                <a:tc>
                  <a:txBody>
                    <a:bodyPr/>
                    <a:lstStyle/>
                    <a:p>
                      <a:pPr algn="l" fontAlgn="ctr"/>
                      <a:r>
                        <a:rPr lang="f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Approbation de la direction</a:t>
                      </a:r>
                    </a:p>
                  </a:txBody>
                  <a:tcPr marL="857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" sz="1100" u="none" strike="noStrike" dirty="0">
                          <a:effectLst/>
                          <a:latin typeface="Century Gothic" panose="020B0502020202020204" pitchFamily="34" charset="0"/>
                        </a:rPr>
                        <a:t>En retard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20784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626432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RAPPORT DE PROJET</a:t>
            </a:r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CF8312F4-008A-8B46-B9CC-E4456F84C996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6" name="Parallelogram 5">
            <a:extLst>
              <a:ext uri="{FF2B5EF4-FFF2-40B4-BE49-F238E27FC236}">
                <a16:creationId xmlns:a16="http://schemas.microsoft.com/office/drawing/2014/main" id="{8A162E46-AFAD-E846-BF5C-F20FF11EA0EF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B9D49A6-86F7-B744-828A-D7C1D9D15D8C}"/>
              </a:ext>
            </a:extLst>
          </p:cNvPr>
          <p:cNvSpPr txBox="1"/>
          <p:nvPr/>
        </p:nvSpPr>
        <p:spPr>
          <a:xfrm>
            <a:off x="4800046" y="6477000"/>
            <a:ext cx="69471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SOCIAL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D71D7CE-6D3D-48B1-ACB9-8B53CA3F0E1B}"/>
              </a:ext>
            </a:extLst>
          </p:cNvPr>
          <p:cNvSpPr txBox="1"/>
          <p:nvPr/>
        </p:nvSpPr>
        <p:spPr>
          <a:xfrm>
            <a:off x="367747" y="209758"/>
            <a:ext cx="16353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4. SOCIAL</a:t>
            </a:r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C318BF43-F6DC-4591-9742-87DF066E7D9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6499414"/>
              </p:ext>
            </p:extLst>
          </p:nvPr>
        </p:nvGraphicFramePr>
        <p:xfrm>
          <a:off x="480848" y="748861"/>
          <a:ext cx="10972800" cy="23181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286000">
                  <a:extLst>
                    <a:ext uri="{9D8B030D-6E8A-4147-A177-3AD203B41FA5}">
                      <a16:colId xmlns:a16="http://schemas.microsoft.com/office/drawing/2014/main" val="753917027"/>
                    </a:ext>
                  </a:extLst>
                </a:gridCol>
                <a:gridCol w="7315200">
                  <a:extLst>
                    <a:ext uri="{9D8B030D-6E8A-4147-A177-3AD203B41FA5}">
                      <a16:colId xmlns:a16="http://schemas.microsoft.com/office/drawing/2014/main" val="3513882728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463280040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algn="l" fontAlgn="ctr"/>
                      <a:r>
                        <a:rPr lang="fr" sz="105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NOM DE LA TÂCHE</a:t>
                      </a:r>
                    </a:p>
                  </a:txBody>
                  <a:tcPr marL="85725" marR="9525" marT="9525" marB="0" anchor="ctr"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" sz="105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DESCRIPTION</a:t>
                      </a:r>
                    </a:p>
                  </a:txBody>
                  <a:tcPr marL="85725" marR="9525" marT="9525" marB="0" anchor="ctr"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" sz="105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STATUT</a:t>
                      </a:r>
                    </a:p>
                  </a:txBody>
                  <a:tcPr marL="85725" marR="9525" marT="9525" marB="0" anchor="ctr">
                    <a:solidFill>
                      <a:schemeClr val="tx2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8175581"/>
                  </a:ext>
                </a:extLst>
              </a:tr>
              <a:tr h="930450">
                <a:tc>
                  <a:txBody>
                    <a:bodyPr/>
                    <a:lstStyle/>
                    <a:p>
                      <a:pPr algn="l" fontAlgn="ctr"/>
                      <a:r>
                        <a:rPr lang="f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Définir la stratégie de médias sociaux</a:t>
                      </a:r>
                    </a:p>
                  </a:txBody>
                  <a:tcPr marL="857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" sz="1100" u="none" strike="noStrike" dirty="0">
                          <a:effectLst/>
                          <a:latin typeface="Century Gothic" panose="020B0502020202020204" pitchFamily="34" charset="0"/>
                        </a:rPr>
                        <a:t>En attente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4627573"/>
                  </a:ext>
                </a:extLst>
              </a:tr>
              <a:tr h="930450">
                <a:tc>
                  <a:txBody>
                    <a:bodyPr/>
                    <a:lstStyle/>
                    <a:p>
                      <a:pPr algn="l" fontAlgn="ctr"/>
                      <a:r>
                        <a:rPr lang="f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Planifier des publications sur les réseaux sociaux</a:t>
                      </a:r>
                    </a:p>
                  </a:txBody>
                  <a:tcPr marL="857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" sz="1100" u="none" strike="noStrike" dirty="0">
                          <a:effectLst/>
                          <a:latin typeface="Century Gothic" panose="020B0502020202020204" pitchFamily="34" charset="0"/>
                        </a:rPr>
                        <a:t>En cours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32903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614893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Rectangle 7">
            <a:extLst>
              <a:ext uri="{FF2B5EF4-FFF2-40B4-BE49-F238E27FC236}">
                <a16:creationId xmlns:a16="http://schemas.microsoft.com/office/drawing/2014/main" id="{C5C9822A-2673-EF4B-83F8-7225B1732D23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40" name="Parallelogram 39">
            <a:extLst>
              <a:ext uri="{FF2B5EF4-FFF2-40B4-BE49-F238E27FC236}">
                <a16:creationId xmlns:a16="http://schemas.microsoft.com/office/drawing/2014/main" id="{CEEE06DA-2C33-C84F-940E-6D7DB4C078CD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381A0FB2-B8D0-CA42-B368-F7E708F385C5}"/>
              </a:ext>
            </a:extLst>
          </p:cNvPr>
          <p:cNvSpPr txBox="1"/>
          <p:nvPr/>
        </p:nvSpPr>
        <p:spPr>
          <a:xfrm>
            <a:off x="4800046" y="6477000"/>
            <a:ext cx="69471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LANCEMENT DU PRODUIT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2D07810B-0673-4E95-91B2-06B8BC60A615}"/>
              </a:ext>
            </a:extLst>
          </p:cNvPr>
          <p:cNvSpPr txBox="1"/>
          <p:nvPr/>
        </p:nvSpPr>
        <p:spPr>
          <a:xfrm>
            <a:off x="367747" y="209758"/>
            <a:ext cx="326724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5. LIBÉRATION DU PRODUIT</a:t>
            </a:r>
          </a:p>
        </p:txBody>
      </p:sp>
      <p:graphicFrame>
        <p:nvGraphicFramePr>
          <p:cNvPr id="43" name="Table 42">
            <a:extLst>
              <a:ext uri="{FF2B5EF4-FFF2-40B4-BE49-F238E27FC236}">
                <a16:creationId xmlns:a16="http://schemas.microsoft.com/office/drawing/2014/main" id="{E9FC4BA3-2785-4209-8765-A5C23CBD153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4469787"/>
              </p:ext>
            </p:extLst>
          </p:nvPr>
        </p:nvGraphicFramePr>
        <p:xfrm>
          <a:off x="472965" y="748861"/>
          <a:ext cx="10972800" cy="4179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286000">
                  <a:extLst>
                    <a:ext uri="{9D8B030D-6E8A-4147-A177-3AD203B41FA5}">
                      <a16:colId xmlns:a16="http://schemas.microsoft.com/office/drawing/2014/main" val="753917027"/>
                    </a:ext>
                  </a:extLst>
                </a:gridCol>
                <a:gridCol w="7315200">
                  <a:extLst>
                    <a:ext uri="{9D8B030D-6E8A-4147-A177-3AD203B41FA5}">
                      <a16:colId xmlns:a16="http://schemas.microsoft.com/office/drawing/2014/main" val="3513882728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463280040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algn="l" fontAlgn="ctr"/>
                      <a:r>
                        <a:rPr lang="fr" sz="105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NOM DE LA TÂCHE</a:t>
                      </a:r>
                    </a:p>
                  </a:txBody>
                  <a:tcPr marL="85725" marR="9525" marT="9525" marB="0" anchor="ctr"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" sz="105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DESCRIPTION</a:t>
                      </a:r>
                    </a:p>
                  </a:txBody>
                  <a:tcPr marL="85725" marR="9525" marT="9525" marB="0" anchor="ctr"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" sz="105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STATUT</a:t>
                      </a:r>
                    </a:p>
                  </a:txBody>
                  <a:tcPr marL="85725" marR="9525" marT="9525" marB="0" anchor="ctr">
                    <a:solidFill>
                      <a:schemeClr val="tx2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8175581"/>
                  </a:ext>
                </a:extLst>
              </a:tr>
              <a:tr h="930450">
                <a:tc>
                  <a:txBody>
                    <a:bodyPr/>
                    <a:lstStyle/>
                    <a:p>
                      <a:pPr algn="l" fontAlgn="ctr"/>
                      <a:r>
                        <a:rPr lang="f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Version Alpha</a:t>
                      </a:r>
                    </a:p>
                  </a:txBody>
                  <a:tcPr marL="857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" sz="1100" u="none" strike="noStrike" dirty="0">
                          <a:effectLst/>
                          <a:latin typeface="Century Gothic" panose="020B0502020202020204" pitchFamily="34" charset="0"/>
                        </a:rPr>
                        <a:t>En cours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4627573"/>
                  </a:ext>
                </a:extLst>
              </a:tr>
              <a:tr h="930450">
                <a:tc>
                  <a:txBody>
                    <a:bodyPr/>
                    <a:lstStyle/>
                    <a:p>
                      <a:pPr algn="l" fontAlgn="ctr"/>
                      <a:r>
                        <a:rPr lang="fr" sz="1100" u="none" strike="noStrike" dirty="0">
                          <a:effectLst/>
                          <a:latin typeface="Century Gothic" panose="020B0502020202020204" pitchFamily="34" charset="0"/>
                        </a:rPr>
                        <a:t>Version bêta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" sz="1100" u="none" strike="noStrike" dirty="0">
                          <a:effectLst/>
                          <a:latin typeface="Century Gothic" panose="020B0502020202020204" pitchFamily="34" charset="0"/>
                        </a:rPr>
                        <a:t>En cours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3290328"/>
                  </a:ext>
                </a:extLst>
              </a:tr>
              <a:tr h="930450">
                <a:tc>
                  <a:txBody>
                    <a:bodyPr/>
                    <a:lstStyle/>
                    <a:p>
                      <a:pPr algn="l" fontAlgn="ctr"/>
                      <a:r>
                        <a:rPr lang="fr" sz="1100" u="none" strike="noStrike" dirty="0">
                          <a:effectLst/>
                          <a:latin typeface="Century Gothic" panose="020B0502020202020204" pitchFamily="34" charset="0"/>
                        </a:rPr>
                        <a:t>V1 Disponibilité générale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" sz="1100" u="none" strike="noStrike" dirty="0">
                          <a:effectLst/>
                          <a:latin typeface="Century Gothic" panose="020B0502020202020204" pitchFamily="34" charset="0"/>
                        </a:rPr>
                        <a:t>En attente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6483173"/>
                  </a:ext>
                </a:extLst>
              </a:tr>
              <a:tr h="930450">
                <a:tc>
                  <a:txBody>
                    <a:bodyPr/>
                    <a:lstStyle/>
                    <a:p>
                      <a:pPr algn="l" fontAlgn="ctr"/>
                      <a:r>
                        <a:rPr lang="fr" sz="1100" u="none" strike="noStrike" dirty="0">
                          <a:effectLst/>
                          <a:latin typeface="Century Gothic" panose="020B0502020202020204" pitchFamily="34" charset="0"/>
                        </a:rPr>
                        <a:t>Événement de presse R2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" sz="1100" u="none" strike="noStrike" dirty="0">
                          <a:effectLst/>
                          <a:latin typeface="Century Gothic" panose="020B0502020202020204" pitchFamily="34" charset="0"/>
                        </a:rPr>
                        <a:t>En retard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90176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76055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BC736FB-ECB3-6947-8A3E-2AC7672BA4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6466325"/>
              </p:ext>
            </p:extLst>
          </p:nvPr>
        </p:nvGraphicFramePr>
        <p:xfrm>
          <a:off x="787790" y="1050352"/>
          <a:ext cx="10227213" cy="24683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227213">
                  <a:extLst>
                    <a:ext uri="{9D8B030D-6E8A-4147-A177-3AD203B41FA5}">
                      <a16:colId xmlns:a16="http://schemas.microsoft.com/office/drawing/2014/main" val="2161760999"/>
                    </a:ext>
                  </a:extLst>
                </a:gridCol>
              </a:tblGrid>
              <a:tr h="24683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" sz="1600" b="1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DÉMENTI</a:t>
                      </a:r>
                      <a:endParaRPr lang="en-US" sz="1200" b="1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" sz="14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Tous les articles, modèles ou informations fournis par Smartsheet sur le site Web sont fournis à titre de référence uniquement. Bien que nous nous efforcions de maintenir les informations à jour et correctes, nous ne faisons aucune déclaration ou garantie d'aucune sorte, expresse ou implicite, quant à l'exhaustivité, l'exactitude, la fiabilité, la pertinence ou la disponibilité en ce qui concerne le site Web ou les informations, articles, modèles ou graphiques connexes contenus sur le site Web. Toute confiance que vous accordez à ces informations est donc strictement à vos propres risques.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8600" marR="73025" marT="0" marB="0" anchor="ctr">
                    <a:lnL w="762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4880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932368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V_IC-Product-Launch-PowerPoint-Checklist-Template_PowerPoint" id="{674D75A1-9A0C-E044-9F33-E32822C1186B}" vid="{9786E6DE-DAF2-5941-9DB0-AE136493013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IC-Product-Launch-PowerPoint-Checklist-Template_PowerPoint</Template>
  <TotalTime>3</TotalTime>
  <Words>377</Words>
  <Application>Microsoft Macintosh PowerPoint</Application>
  <PresentationFormat>Widescreen</PresentationFormat>
  <Paragraphs>102</Paragraphs>
  <Slides>8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Century Gothic</vt:lpstr>
      <vt:lpstr>Тема Office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Alexandra Ragazhinskaya</dc:creator>
  <cp:lastModifiedBy>Jason Flores</cp:lastModifiedBy>
  <cp:revision>2</cp:revision>
  <dcterms:created xsi:type="dcterms:W3CDTF">2021-10-28T17:12:22Z</dcterms:created>
  <dcterms:modified xsi:type="dcterms:W3CDTF">2022-09-11T04:24:41Z</dcterms:modified>
</cp:coreProperties>
</file>