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342" r:id="rId2"/>
    <p:sldId id="353" r:id="rId3"/>
    <p:sldId id="354" r:id="rId4"/>
    <p:sldId id="379" r:id="rId5"/>
    <p:sldId id="378" r:id="rId6"/>
    <p:sldId id="382" r:id="rId7"/>
    <p:sldId id="370"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F0F0"/>
    <a:srgbClr val="AF4BFA"/>
    <a:srgbClr val="FCF1C3"/>
    <a:srgbClr val="E9CF9C"/>
    <a:srgbClr val="F7F9FB"/>
    <a:srgbClr val="F9F9F9"/>
    <a:srgbClr val="FCF8E4"/>
    <a:srgbClr val="EAEEF3"/>
    <a:srgbClr val="E0EA88"/>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46" autoAdjust="0"/>
    <p:restoredTop sz="86447"/>
  </p:normalViewPr>
  <p:slideViewPr>
    <p:cSldViewPr snapToGrid="0" snapToObjects="1">
      <p:cViewPr varScale="1">
        <p:scale>
          <a:sx n="112" d="100"/>
          <a:sy n="112" d="100"/>
        </p:scale>
        <p:origin x="968"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a&#10;&#10;Descrição gerada automaticamente">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769441"/>
          </a:xfrm>
          <a:prstGeom prst="rect">
            <a:avLst/>
          </a:prstGeom>
          <a:noFill/>
        </p:spPr>
        <p:txBody>
          <a:bodyPr wrap="square" rtlCol="0">
            <a:spAutoFit/>
          </a:bodyPr>
          <a:lstStyle/>
          <a:p>
            <a:r>
              <a:rPr lang="pt" sz="2200" b="1" dirty="0">
                <a:solidFill>
                  <a:schemeClr val="tx1">
                    <a:lumMod val="75000"/>
                    <a:lumOff val="25000"/>
                  </a:schemeClr>
                </a:solidFill>
                <a:latin typeface="Century Gothic" panose="020B0502020202020204" pitchFamily="34" charset="0"/>
              </a:rPr>
              <a:t>MODELO DE LISTA DE VERIFICAÇÃO DO POWERPOINT</a:t>
            </a:r>
            <a:br>
              <a:rPr lang="en-US" sz="2200" b="1" dirty="0">
                <a:solidFill>
                  <a:schemeClr val="tx1">
                    <a:lumMod val="75000"/>
                    <a:lumOff val="25000"/>
                  </a:schemeClr>
                </a:solidFill>
                <a:latin typeface="Century Gothic" panose="020B0502020202020204" pitchFamily="34" charset="0"/>
              </a:rPr>
            </a:br>
            <a:r>
              <a:rPr lang="pt" sz="2200" b="1" dirty="0">
                <a:solidFill>
                  <a:schemeClr val="tx1">
                    <a:lumMod val="75000"/>
                    <a:lumOff val="25000"/>
                  </a:schemeClr>
                </a:solidFill>
                <a:latin typeface="Century Gothic" panose="020B0502020202020204" pitchFamily="34" charset="0"/>
              </a:rPr>
              <a:t> DE LANÇAMENTO DO PROJETO </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MODELO DE LISTA DE VERIFICAÇÃO DO POWERPOINT DE LANÇAMENTO DO PROJETO</a:t>
            </a:r>
            <a:endParaRPr lang="en-US" dirty="0">
              <a:solidFill>
                <a:schemeClr val="bg1"/>
              </a:solidFill>
              <a:latin typeface="Century Gothic" panose="020B0502020202020204" pitchFamily="34" charset="0"/>
              <a:ea typeface="Arial" charset="0"/>
              <a:cs typeface="Arial" charset="0"/>
            </a:endParaRPr>
          </a:p>
        </p:txBody>
      </p:sp>
      <p:sp>
        <p:nvSpPr>
          <p:cNvPr id="13" name="TextBox 12">
            <a:extLst>
              <a:ext uri="{FF2B5EF4-FFF2-40B4-BE49-F238E27FC236}">
                <a16:creationId xmlns:a16="http://schemas.microsoft.com/office/drawing/2014/main" id="{226E6ECB-CF92-3B4C-9578-D6C0F06A41C9}"/>
              </a:ext>
            </a:extLst>
          </p:cNvPr>
          <p:cNvSpPr txBox="1"/>
          <p:nvPr/>
        </p:nvSpPr>
        <p:spPr>
          <a:xfrm>
            <a:off x="340203" y="2196236"/>
            <a:ext cx="3845925"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PLANO DE LANÇAMENTO DE PRODUTOS</a:t>
            </a:r>
          </a:p>
        </p:txBody>
      </p:sp>
      <p:sp>
        <p:nvSpPr>
          <p:cNvPr id="10" name="TextBox 9">
            <a:extLst>
              <a:ext uri="{FF2B5EF4-FFF2-40B4-BE49-F238E27FC236}">
                <a16:creationId xmlns:a16="http://schemas.microsoft.com/office/drawing/2014/main" id="{662306B7-C262-9D4B-991E-9A1C8157EF49}"/>
              </a:ext>
            </a:extLst>
          </p:cNvPr>
          <p:cNvSpPr txBox="1"/>
          <p:nvPr/>
        </p:nvSpPr>
        <p:spPr>
          <a:xfrm>
            <a:off x="340203" y="2657901"/>
            <a:ext cx="6272871" cy="1015663"/>
          </a:xfrm>
          <a:prstGeom prst="rect">
            <a:avLst/>
          </a:prstGeom>
          <a:noFill/>
        </p:spPr>
        <p:txBody>
          <a:bodyPr wrap="none" rtlCol="0">
            <a:spAutoFit/>
          </a:bodyPr>
          <a:lstStyle/>
          <a:p>
            <a:r>
              <a:rPr lang="pt" sz="6000" dirty="0">
                <a:latin typeface="Century Gothic" panose="020B0502020202020204" pitchFamily="34" charset="0"/>
              </a:rPr>
              <a:t>NOME DO PRODUTO</a:t>
            </a:r>
          </a:p>
        </p:txBody>
      </p:sp>
      <p:sp>
        <p:nvSpPr>
          <p:cNvPr id="11" name="TextBox 10">
            <a:extLst>
              <a:ext uri="{FF2B5EF4-FFF2-40B4-BE49-F238E27FC236}">
                <a16:creationId xmlns:a16="http://schemas.microsoft.com/office/drawing/2014/main" id="{6F991F2C-F68C-FD42-9DBA-2F225A368536}"/>
              </a:ext>
            </a:extLst>
          </p:cNvPr>
          <p:cNvSpPr txBox="1"/>
          <p:nvPr/>
        </p:nvSpPr>
        <p:spPr>
          <a:xfrm>
            <a:off x="340203" y="4460912"/>
            <a:ext cx="1159292" cy="307777"/>
          </a:xfrm>
          <a:prstGeom prst="rect">
            <a:avLst/>
          </a:prstGeom>
          <a:noFill/>
        </p:spPr>
        <p:txBody>
          <a:bodyPr wrap="none" rtlCol="0">
            <a:spAutoFit/>
          </a:bodyPr>
          <a:lstStyle/>
          <a:p>
            <a:r>
              <a:rPr lang="pt" sz="1400" dirty="0">
                <a:solidFill>
                  <a:schemeClr val="tx1">
                    <a:lumMod val="65000"/>
                    <a:lumOff val="35000"/>
                  </a:schemeClr>
                </a:solidFill>
                <a:latin typeface="Century Gothic" panose="020B0502020202020204" pitchFamily="34" charset="0"/>
              </a:rPr>
              <a:t>DATA DE INÍCIO</a:t>
            </a:r>
          </a:p>
        </p:txBody>
      </p:sp>
      <p:sp>
        <p:nvSpPr>
          <p:cNvPr id="12" name="TextBox 11">
            <a:extLst>
              <a:ext uri="{FF2B5EF4-FFF2-40B4-BE49-F238E27FC236}">
                <a16:creationId xmlns:a16="http://schemas.microsoft.com/office/drawing/2014/main" id="{825FCB8A-601C-344D-8AA2-77D53EB2826F}"/>
              </a:ext>
            </a:extLst>
          </p:cNvPr>
          <p:cNvSpPr txBox="1"/>
          <p:nvPr/>
        </p:nvSpPr>
        <p:spPr>
          <a:xfrm>
            <a:off x="340203" y="4722522"/>
            <a:ext cx="1813317" cy="461665"/>
          </a:xfrm>
          <a:prstGeom prst="rect">
            <a:avLst/>
          </a:prstGeom>
          <a:noFill/>
        </p:spPr>
        <p:txBody>
          <a:bodyPr wrap="none" rtlCol="0">
            <a:spAutoFit/>
          </a:bodyPr>
          <a:lstStyle/>
          <a:p>
            <a:r>
              <a:rPr lang="pt" sz="2400" dirty="0">
                <a:latin typeface="Century Gothic" panose="020B0502020202020204" pitchFamily="34" charset="0"/>
              </a:rPr>
              <a:t>00/00/0000</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Forma&#10;&#10;Descrição gerada automaticamente">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MODELO DE LISTA DE VERIFICAÇÃO DO POWERPOINT DE LANÇAMENTO DO PROJETO |   TABELA DE CONTEÚDOS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pt" sz="3200" dirty="0">
                <a:solidFill>
                  <a:schemeClr val="tx1">
                    <a:lumMod val="65000"/>
                    <a:lumOff val="35000"/>
                  </a:schemeClr>
                </a:solidFill>
                <a:latin typeface="Century Gothic" panose="020B0502020202020204" pitchFamily="34" charset="0"/>
              </a:rPr>
              <a:t>TABELA DE CONTEÚDOS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137124" cy="369332"/>
          </a:xfrm>
          <a:prstGeom prst="rect">
            <a:avLst/>
          </a:prstGeom>
          <a:noFill/>
        </p:spPr>
        <p:txBody>
          <a:bodyPr wrap="none" rtlCol="0" anchor="ctr" anchorCtr="0">
            <a:spAutoFit/>
          </a:bodyPr>
          <a:lstStyle/>
          <a:p>
            <a:r>
              <a:rPr lang="pt" dirty="0">
                <a:latin typeface="Century Gothic" panose="020B0502020202020204" pitchFamily="34" charset="0"/>
                <a:ea typeface="Montserrat Bold" charset="0"/>
                <a:cs typeface="Montserrat Bold" charset="0"/>
              </a:rPr>
              <a:t>FASE DE PLANEJAMENTO</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FERRAMENTAS DE VENDAS</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MARKETING DE PRODUTOS</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769442"/>
            <a:ext cx="2741390" cy="369332"/>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LIBERAÇÃO DO PRODUTO</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SOCIAL</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121367"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1. FASE DE PLANEJAMENTO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ea typeface="Arial" charset="0"/>
                <a:cs typeface="Arial" charset="0"/>
              </a:rPr>
              <a:t>FASE DE PLANEJAMENTO</a:t>
            </a:r>
          </a:p>
        </p:txBody>
      </p:sp>
      <p:graphicFrame>
        <p:nvGraphicFramePr>
          <p:cNvPr id="2" name="Table 1">
            <a:extLst>
              <a:ext uri="{FF2B5EF4-FFF2-40B4-BE49-F238E27FC236}">
                <a16:creationId xmlns:a16="http://schemas.microsoft.com/office/drawing/2014/main" id="{F7B7CF76-70E0-4D11-89DB-86A687FB5409}"/>
              </a:ext>
            </a:extLst>
          </p:cNvPr>
          <p:cNvGraphicFramePr>
            <a:graphicFrameLocks noGrp="1"/>
          </p:cNvGraphicFramePr>
          <p:nvPr>
            <p:extLst>
              <p:ext uri="{D42A27DB-BD31-4B8C-83A1-F6EECF244321}">
                <p14:modId xmlns:p14="http://schemas.microsoft.com/office/powerpoint/2010/main" val="3947681988"/>
              </p:ext>
            </p:extLst>
          </p:nvPr>
        </p:nvGraphicFramePr>
        <p:xfrm>
          <a:off x="472965" y="748861"/>
          <a:ext cx="10972800" cy="500171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pt" sz="1100" b="1" i="0" u="none" strike="noStrike" dirty="0">
                          <a:solidFill>
                            <a:schemeClr val="bg1"/>
                          </a:solidFill>
                          <a:effectLst/>
                          <a:latin typeface="Century Gothic" panose="020B0502020202020204" pitchFamily="34" charset="0"/>
                        </a:rPr>
                        <a:t>NOME DA TAREFA</a:t>
                      </a:r>
                    </a:p>
                  </a:txBody>
                  <a:tcPr marL="85725" marR="9525" marT="9525" marB="0" anchor="ctr">
                    <a:solidFill>
                      <a:schemeClr val="tx2">
                        <a:lumMod val="50000"/>
                      </a:schemeClr>
                    </a:solidFill>
                  </a:tcPr>
                </a:tc>
                <a:tc>
                  <a:txBody>
                    <a:bodyPr/>
                    <a:lstStyle/>
                    <a:p>
                      <a:pPr algn="l" fontAlgn="ctr"/>
                      <a:r>
                        <a:rPr lang="pt" sz="1100" b="1" i="0" u="none" strike="noStrike" dirty="0">
                          <a:solidFill>
                            <a:schemeClr val="bg1"/>
                          </a:solidFill>
                          <a:effectLst/>
                          <a:latin typeface="Century Gothic" panose="020B0502020202020204" pitchFamily="34" charset="0"/>
                        </a:rPr>
                        <a:t>DESCRIÇÃO</a:t>
                      </a:r>
                    </a:p>
                  </a:txBody>
                  <a:tcPr marL="85725" marR="9525" marT="9525" marB="0" anchor="ctr">
                    <a:solidFill>
                      <a:schemeClr val="tx2">
                        <a:lumMod val="50000"/>
                      </a:schemeClr>
                    </a:solidFill>
                  </a:tcPr>
                </a:tc>
                <a:tc>
                  <a:txBody>
                    <a:bodyPr/>
                    <a:lstStyle/>
                    <a:p>
                      <a:pPr algn="l" fontAlgn="ctr"/>
                      <a:r>
                        <a:rPr lang="pt" sz="1100" b="1" i="0" u="none" strike="noStrike" dirty="0">
                          <a:solidFill>
                            <a:schemeClr val="bg1"/>
                          </a:solidFill>
                          <a:effectLst/>
                          <a:latin typeface="Century Gothic" panose="020B0502020202020204" pitchFamily="34" charset="0"/>
                        </a:rPr>
                        <a:t>ESTADO</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08902">
                <a:tc>
                  <a:txBody>
                    <a:bodyPr/>
                    <a:lstStyle/>
                    <a:p>
                      <a:pPr algn="l" fontAlgn="ctr"/>
                      <a:r>
                        <a:rPr lang="pt" sz="1100" b="0" i="0" u="none" strike="noStrike" dirty="0">
                          <a:solidFill>
                            <a:srgbClr val="000000"/>
                          </a:solidFill>
                          <a:effectLst/>
                          <a:latin typeface="Century Gothic" panose="020B0502020202020204" pitchFamily="34" charset="0"/>
                        </a:rPr>
                        <a:t>Fase de Planejamento</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Completar</a:t>
                      </a:r>
                    </a:p>
                  </a:txBody>
                  <a:tcPr marL="85725" marR="9525" marT="9525" marB="0" anchor="ctr">
                    <a:solidFill>
                      <a:srgbClr val="00B050"/>
                    </a:solidFill>
                  </a:tcPr>
                </a:tc>
                <a:extLst>
                  <a:ext uri="{0D108BD9-81ED-4DB2-BD59-A6C34878D82A}">
                    <a16:rowId xmlns:a16="http://schemas.microsoft.com/office/drawing/2014/main" val="3164627573"/>
                  </a:ext>
                </a:extLst>
              </a:tr>
              <a:tr h="908902">
                <a:tc>
                  <a:txBody>
                    <a:bodyPr/>
                    <a:lstStyle/>
                    <a:p>
                      <a:pPr algn="l" fontAlgn="ctr"/>
                      <a:r>
                        <a:rPr lang="pt" sz="1100" u="none" strike="noStrike" dirty="0">
                          <a:effectLst/>
                          <a:latin typeface="Century Gothic" panose="020B0502020202020204" pitchFamily="34" charset="0"/>
                        </a:rPr>
                        <a:t>Definição de requisitos de mercado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andamento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08902">
                <a:tc>
                  <a:txBody>
                    <a:bodyPr/>
                    <a:lstStyle/>
                    <a:p>
                      <a:pPr algn="l" fontAlgn="ctr"/>
                      <a:r>
                        <a:rPr lang="pt" sz="1100" u="none" strike="noStrike" dirty="0">
                          <a:effectLst/>
                          <a:latin typeface="Century Gothic" panose="020B0502020202020204" pitchFamily="34" charset="0"/>
                        </a:rPr>
                        <a:t>Caso de Negócios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espera</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08902">
                <a:tc>
                  <a:txBody>
                    <a:bodyPr/>
                    <a:lstStyle/>
                    <a:p>
                      <a:pPr algn="l" fontAlgn="ctr"/>
                      <a:r>
                        <a:rPr lang="pt" sz="1100" u="none" strike="noStrike" dirty="0">
                          <a:effectLst/>
                          <a:latin typeface="Century Gothic" panose="020B0502020202020204" pitchFamily="34" charset="0"/>
                        </a:rPr>
                        <a:t>Plano de Lançamento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Atrasado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908902">
                <a:tc>
                  <a:txBody>
                    <a:bodyPr/>
                    <a:lstStyle/>
                    <a:p>
                      <a:pPr algn="l" fontAlgn="ctr"/>
                      <a:r>
                        <a:rPr lang="pt" sz="1100" u="none" strike="noStrike" dirty="0">
                          <a:effectLst/>
                          <a:latin typeface="Century Gothic" panose="020B0502020202020204" pitchFamily="34" charset="0"/>
                        </a:rPr>
                        <a:t>Métricas de destino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Revisão de necessidades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FERRAMENTAS DE VENDAS</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4F6CC5F3-78BF-4777-8F9A-ACEE9C2C91A7}"/>
              </a:ext>
            </a:extLst>
          </p:cNvPr>
          <p:cNvSpPr txBox="1"/>
          <p:nvPr/>
        </p:nvSpPr>
        <p:spPr>
          <a:xfrm>
            <a:off x="367747" y="209758"/>
            <a:ext cx="2416046"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2. FERRAMENTAS DE VENDAS</a:t>
            </a:r>
          </a:p>
        </p:txBody>
      </p:sp>
      <p:graphicFrame>
        <p:nvGraphicFramePr>
          <p:cNvPr id="10" name="Table 9">
            <a:extLst>
              <a:ext uri="{FF2B5EF4-FFF2-40B4-BE49-F238E27FC236}">
                <a16:creationId xmlns:a16="http://schemas.microsoft.com/office/drawing/2014/main" id="{B851A77E-78ED-4EE6-B4E6-9F551F89D8AA}"/>
              </a:ext>
            </a:extLst>
          </p:cNvPr>
          <p:cNvGraphicFramePr>
            <a:graphicFrameLocks noGrp="1"/>
          </p:cNvGraphicFramePr>
          <p:nvPr>
            <p:extLst>
              <p:ext uri="{D42A27DB-BD31-4B8C-83A1-F6EECF244321}">
                <p14:modId xmlns:p14="http://schemas.microsoft.com/office/powerpoint/2010/main" val="2684032901"/>
              </p:ext>
            </p:extLst>
          </p:nvPr>
        </p:nvGraphicFramePr>
        <p:xfrm>
          <a:off x="480848" y="748861"/>
          <a:ext cx="10972800" cy="510945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pt" sz="1050" b="1" i="0" u="none" strike="noStrike" dirty="0">
                          <a:solidFill>
                            <a:schemeClr val="bg1"/>
                          </a:solidFill>
                          <a:effectLst/>
                          <a:latin typeface="Century Gothic" panose="020B0502020202020204" pitchFamily="34" charset="0"/>
                        </a:rPr>
                        <a:t>NOME DA TAREFA</a:t>
                      </a:r>
                    </a:p>
                  </a:txBody>
                  <a:tcPr marL="85725" marR="9525" marT="9525" marB="0" anchor="ctr">
                    <a:solidFill>
                      <a:schemeClr val="tx2">
                        <a:lumMod val="50000"/>
                      </a:schemeClr>
                    </a:solidFill>
                  </a:tcPr>
                </a:tc>
                <a:tc>
                  <a:txBody>
                    <a:bodyPr/>
                    <a:lstStyle/>
                    <a:p>
                      <a:pPr algn="l" fontAlgn="ctr"/>
                      <a:r>
                        <a:rPr lang="pt" sz="1050" b="1" i="0" u="none" strike="noStrike" dirty="0">
                          <a:solidFill>
                            <a:schemeClr val="bg1"/>
                          </a:solidFill>
                          <a:effectLst/>
                          <a:latin typeface="Century Gothic" panose="020B0502020202020204" pitchFamily="34" charset="0"/>
                        </a:rPr>
                        <a:t>DESCRIÇÃO</a:t>
                      </a:r>
                    </a:p>
                  </a:txBody>
                  <a:tcPr marL="85725" marR="9525" marT="9525" marB="0" anchor="ctr">
                    <a:solidFill>
                      <a:schemeClr val="tx2">
                        <a:lumMod val="50000"/>
                      </a:schemeClr>
                    </a:solidFill>
                  </a:tcPr>
                </a:tc>
                <a:tc>
                  <a:txBody>
                    <a:bodyPr/>
                    <a:lstStyle/>
                    <a:p>
                      <a:pPr algn="l" fontAlgn="ctr"/>
                      <a:r>
                        <a:rPr lang="pt" sz="1050" b="1" i="0" u="none" strike="noStrike" dirty="0">
                          <a:solidFill>
                            <a:schemeClr val="bg1"/>
                          </a:solidFill>
                          <a:effectLst/>
                          <a:latin typeface="Century Gothic" panose="020B0502020202020204" pitchFamily="34" charset="0"/>
                        </a:rPr>
                        <a:t>ESTADO</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pt" sz="1100" u="none" strike="noStrike" dirty="0">
                          <a:effectLst/>
                          <a:latin typeface="Century Gothic" panose="020B0502020202020204" pitchFamily="34" charset="0"/>
                        </a:rPr>
                        <a:t>Ferramentas de vendas</a:t>
                      </a:r>
                      <a:endParaRPr lang="en-US" sz="1100" b="1"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Revisão de necessidades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3164627573"/>
                  </a:ext>
                </a:extLst>
              </a:tr>
              <a:tr h="930450">
                <a:tc>
                  <a:txBody>
                    <a:bodyPr/>
                    <a:lstStyle/>
                    <a:p>
                      <a:pPr algn="l" fontAlgn="ctr"/>
                      <a:r>
                        <a:rPr lang="pt" sz="1100" b="0" i="0" u="none" strike="noStrike" dirty="0">
                          <a:solidFill>
                            <a:srgbClr val="000000"/>
                          </a:solidFill>
                          <a:effectLst/>
                          <a:latin typeface="Century Gothic" panose="020B0502020202020204" pitchFamily="34" charset="0"/>
                        </a:rPr>
                        <a:t>Apresentação prospectiva</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andamento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30450">
                <a:tc>
                  <a:txBody>
                    <a:bodyPr/>
                    <a:lstStyle/>
                    <a:p>
                      <a:pPr algn="l" fontAlgn="ctr"/>
                      <a:r>
                        <a:rPr lang="pt" sz="1100" u="none" strike="noStrike" dirty="0">
                          <a:effectLst/>
                          <a:latin typeface="Century Gothic" panose="020B0502020202020204" pitchFamily="34" charset="0"/>
                        </a:rPr>
                        <a:t>Demo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espera</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30450">
                <a:tc>
                  <a:txBody>
                    <a:bodyPr/>
                    <a:lstStyle/>
                    <a:p>
                      <a:pPr algn="l" fontAlgn="ctr"/>
                      <a:r>
                        <a:rPr lang="pt" sz="1100" u="none" strike="noStrike" dirty="0">
                          <a:effectLst/>
                          <a:latin typeface="Century Gothic" panose="020B0502020202020204" pitchFamily="34" charset="0"/>
                        </a:rPr>
                        <a:t>Posicionamento Competitivo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Atrasado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930450">
                <a:tc>
                  <a:txBody>
                    <a:bodyPr/>
                    <a:lstStyle/>
                    <a:p>
                      <a:pPr algn="l" fontAlgn="ctr"/>
                      <a:r>
                        <a:rPr lang="pt" sz="1100" u="none" strike="noStrike" dirty="0">
                          <a:effectLst/>
                          <a:latin typeface="Century Gothic" panose="020B0502020202020204" pitchFamily="34" charset="0"/>
                        </a:rPr>
                        <a:t>Folha de perguntas frequentes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Revisão de necessidades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MARKETING DE PRODUTOS</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EB22ACF7-B14F-4572-9AAE-98FC79878837}"/>
              </a:ext>
            </a:extLst>
          </p:cNvPr>
          <p:cNvSpPr txBox="1"/>
          <p:nvPr/>
        </p:nvSpPr>
        <p:spPr>
          <a:xfrm>
            <a:off x="367747" y="209758"/>
            <a:ext cx="3799438"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3. MARKETING DE PRODUTO</a:t>
            </a:r>
          </a:p>
        </p:txBody>
      </p:sp>
      <p:graphicFrame>
        <p:nvGraphicFramePr>
          <p:cNvPr id="11" name="Table 10">
            <a:extLst>
              <a:ext uri="{FF2B5EF4-FFF2-40B4-BE49-F238E27FC236}">
                <a16:creationId xmlns:a16="http://schemas.microsoft.com/office/drawing/2014/main" id="{1AD0784A-2394-411D-936E-CB11E1B532E5}"/>
              </a:ext>
            </a:extLst>
          </p:cNvPr>
          <p:cNvGraphicFramePr>
            <a:graphicFrameLocks noGrp="1"/>
          </p:cNvGraphicFramePr>
          <p:nvPr>
            <p:extLst>
              <p:ext uri="{D42A27DB-BD31-4B8C-83A1-F6EECF244321}">
                <p14:modId xmlns:p14="http://schemas.microsoft.com/office/powerpoint/2010/main" val="476364082"/>
              </p:ext>
            </p:extLst>
          </p:nvPr>
        </p:nvGraphicFramePr>
        <p:xfrm>
          <a:off x="480848" y="748861"/>
          <a:ext cx="10972800" cy="5483538"/>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pt" sz="1050" b="1" i="0" u="none" strike="noStrike" dirty="0">
                          <a:solidFill>
                            <a:schemeClr val="bg1"/>
                          </a:solidFill>
                          <a:effectLst/>
                          <a:latin typeface="Century Gothic" panose="020B0502020202020204" pitchFamily="34" charset="0"/>
                        </a:rPr>
                        <a:t>NOME DA TAREFA</a:t>
                      </a:r>
                    </a:p>
                  </a:txBody>
                  <a:tcPr marL="85725" marR="9525" marT="9525" marB="0" anchor="ctr">
                    <a:solidFill>
                      <a:schemeClr val="tx2">
                        <a:lumMod val="50000"/>
                      </a:schemeClr>
                    </a:solidFill>
                  </a:tcPr>
                </a:tc>
                <a:tc>
                  <a:txBody>
                    <a:bodyPr/>
                    <a:lstStyle/>
                    <a:p>
                      <a:pPr algn="l" fontAlgn="ctr"/>
                      <a:r>
                        <a:rPr lang="pt" sz="1050" b="1" i="0" u="none" strike="noStrike" dirty="0">
                          <a:solidFill>
                            <a:schemeClr val="bg1"/>
                          </a:solidFill>
                          <a:effectLst/>
                          <a:latin typeface="Century Gothic" panose="020B0502020202020204" pitchFamily="34" charset="0"/>
                        </a:rPr>
                        <a:t>DESCRIÇÃO</a:t>
                      </a:r>
                    </a:p>
                  </a:txBody>
                  <a:tcPr marL="85725" marR="9525" marT="9525" marB="0" anchor="ctr">
                    <a:solidFill>
                      <a:schemeClr val="tx2">
                        <a:lumMod val="50000"/>
                      </a:schemeClr>
                    </a:solidFill>
                  </a:tcPr>
                </a:tc>
                <a:tc>
                  <a:txBody>
                    <a:bodyPr/>
                    <a:lstStyle/>
                    <a:p>
                      <a:pPr algn="l" fontAlgn="ctr"/>
                      <a:r>
                        <a:rPr lang="pt" sz="1050" b="1" i="0" u="none" strike="noStrike" dirty="0">
                          <a:solidFill>
                            <a:schemeClr val="bg1"/>
                          </a:solidFill>
                          <a:effectLst/>
                          <a:latin typeface="Century Gothic" panose="020B0502020202020204" pitchFamily="34" charset="0"/>
                        </a:rPr>
                        <a:t>ESTADO</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837723">
                <a:tc>
                  <a:txBody>
                    <a:bodyPr/>
                    <a:lstStyle/>
                    <a:p>
                      <a:pPr algn="l" fontAlgn="ctr"/>
                      <a:r>
                        <a:rPr lang="pt" sz="1100" b="0" i="0" u="none" strike="noStrike" dirty="0">
                          <a:solidFill>
                            <a:srgbClr val="000000"/>
                          </a:solidFill>
                          <a:effectLst/>
                          <a:latin typeface="Century Gothic" panose="020B0502020202020204" pitchFamily="34" charset="0"/>
                        </a:rPr>
                        <a:t>Marketing de Produtos</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Revisão de necessidades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3164627573"/>
                  </a:ext>
                </a:extLst>
              </a:tr>
              <a:tr h="837723">
                <a:tc>
                  <a:txBody>
                    <a:bodyPr/>
                    <a:lstStyle/>
                    <a:p>
                      <a:pPr algn="l" fontAlgn="ctr"/>
                      <a:r>
                        <a:rPr lang="pt" sz="1100" b="0" i="0" u="none" strike="noStrike" dirty="0">
                          <a:solidFill>
                            <a:srgbClr val="000000"/>
                          </a:solidFill>
                          <a:effectLst/>
                          <a:latin typeface="Century Gothic" panose="020B0502020202020204" pitchFamily="34" charset="0"/>
                        </a:rPr>
                        <a:t>Estratégia de Preços</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andamento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837723">
                <a:tc>
                  <a:txBody>
                    <a:bodyPr/>
                    <a:lstStyle/>
                    <a:p>
                      <a:pPr algn="l" fontAlgn="ctr"/>
                      <a:r>
                        <a:rPr lang="pt" sz="1100" u="none" strike="noStrike" dirty="0">
                          <a:effectLst/>
                          <a:latin typeface="Century Gothic" panose="020B0502020202020204" pitchFamily="34" charset="0"/>
                        </a:rPr>
                        <a:t>Posicionamento do produto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espera</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837723">
                <a:tc>
                  <a:txBody>
                    <a:bodyPr/>
                    <a:lstStyle/>
                    <a:p>
                      <a:pPr algn="l" fontAlgn="ctr"/>
                      <a:r>
                        <a:rPr lang="pt" sz="1100" u="none" strike="noStrike" dirty="0">
                          <a:effectLst/>
                          <a:latin typeface="Century Gothic" panose="020B0502020202020204" pitchFamily="34" charset="0"/>
                        </a:rPr>
                        <a:t>Definir audiência</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Atrasado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837723">
                <a:tc>
                  <a:txBody>
                    <a:bodyPr/>
                    <a:lstStyle/>
                    <a:p>
                      <a:pPr algn="l" fontAlgn="ctr"/>
                      <a:r>
                        <a:rPr lang="pt" sz="1100" u="none" strike="noStrike" dirty="0">
                          <a:effectLst/>
                          <a:latin typeface="Century Gothic" panose="020B0502020202020204" pitchFamily="34" charset="0"/>
                        </a:rPr>
                        <a:t>Mensagens principais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Revisão de necessidades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r h="837723">
                <a:tc>
                  <a:txBody>
                    <a:bodyPr/>
                    <a:lstStyle/>
                    <a:p>
                      <a:pPr algn="l" fontAlgn="ctr"/>
                      <a:r>
                        <a:rPr lang="pt" sz="1100" b="0" i="0" u="none" strike="noStrike" dirty="0">
                          <a:solidFill>
                            <a:srgbClr val="000000"/>
                          </a:solidFill>
                          <a:effectLst/>
                          <a:latin typeface="Century Gothic" panose="020B0502020202020204" pitchFamily="34" charset="0"/>
                        </a:rPr>
                        <a:t>Aprovação executiva</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Atrasado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1692078419"/>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ea typeface="Arial" charset="0"/>
                <a:cs typeface="Arial" charset="0"/>
              </a:rPr>
              <a:t>SOCIAL</a:t>
            </a:r>
          </a:p>
        </p:txBody>
      </p:sp>
      <p:sp>
        <p:nvSpPr>
          <p:cNvPr id="10" name="TextBox 9">
            <a:extLst>
              <a:ext uri="{FF2B5EF4-FFF2-40B4-BE49-F238E27FC236}">
                <a16:creationId xmlns:a16="http://schemas.microsoft.com/office/drawing/2014/main" id="{9D71D7CE-6D3D-48B1-ACB9-8B53CA3F0E1B}"/>
              </a:ext>
            </a:extLst>
          </p:cNvPr>
          <p:cNvSpPr txBox="1"/>
          <p:nvPr/>
        </p:nvSpPr>
        <p:spPr>
          <a:xfrm>
            <a:off x="367747" y="209758"/>
            <a:ext cx="1635384"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4. SOCIAL</a:t>
            </a:r>
          </a:p>
        </p:txBody>
      </p:sp>
      <p:graphicFrame>
        <p:nvGraphicFramePr>
          <p:cNvPr id="11" name="Table 10">
            <a:extLst>
              <a:ext uri="{FF2B5EF4-FFF2-40B4-BE49-F238E27FC236}">
                <a16:creationId xmlns:a16="http://schemas.microsoft.com/office/drawing/2014/main" id="{C318BF43-F6DC-4591-9742-87DF066E7D9D}"/>
              </a:ext>
            </a:extLst>
          </p:cNvPr>
          <p:cNvGraphicFramePr>
            <a:graphicFrameLocks noGrp="1"/>
          </p:cNvGraphicFramePr>
          <p:nvPr>
            <p:extLst>
              <p:ext uri="{D42A27DB-BD31-4B8C-83A1-F6EECF244321}">
                <p14:modId xmlns:p14="http://schemas.microsoft.com/office/powerpoint/2010/main" val="3766499414"/>
              </p:ext>
            </p:extLst>
          </p:nvPr>
        </p:nvGraphicFramePr>
        <p:xfrm>
          <a:off x="480848" y="748861"/>
          <a:ext cx="10972800" cy="231810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pt" sz="1050" b="1" i="0" u="none" strike="noStrike" dirty="0">
                          <a:solidFill>
                            <a:schemeClr val="bg1"/>
                          </a:solidFill>
                          <a:effectLst/>
                          <a:latin typeface="Century Gothic" panose="020B0502020202020204" pitchFamily="34" charset="0"/>
                        </a:rPr>
                        <a:t>NOME DA TAREFA</a:t>
                      </a:r>
                    </a:p>
                  </a:txBody>
                  <a:tcPr marL="85725" marR="9525" marT="9525" marB="0" anchor="ctr">
                    <a:solidFill>
                      <a:schemeClr val="tx2">
                        <a:lumMod val="50000"/>
                      </a:schemeClr>
                    </a:solidFill>
                  </a:tcPr>
                </a:tc>
                <a:tc>
                  <a:txBody>
                    <a:bodyPr/>
                    <a:lstStyle/>
                    <a:p>
                      <a:pPr algn="l" fontAlgn="ctr"/>
                      <a:r>
                        <a:rPr lang="pt" sz="1050" b="1" i="0" u="none" strike="noStrike" dirty="0">
                          <a:solidFill>
                            <a:schemeClr val="bg1"/>
                          </a:solidFill>
                          <a:effectLst/>
                          <a:latin typeface="Century Gothic" panose="020B0502020202020204" pitchFamily="34" charset="0"/>
                        </a:rPr>
                        <a:t>DESCRIÇÃO</a:t>
                      </a:r>
                    </a:p>
                  </a:txBody>
                  <a:tcPr marL="85725" marR="9525" marT="9525" marB="0" anchor="ctr">
                    <a:solidFill>
                      <a:schemeClr val="tx2">
                        <a:lumMod val="50000"/>
                      </a:schemeClr>
                    </a:solidFill>
                  </a:tcPr>
                </a:tc>
                <a:tc>
                  <a:txBody>
                    <a:bodyPr/>
                    <a:lstStyle/>
                    <a:p>
                      <a:pPr algn="l" fontAlgn="ctr"/>
                      <a:r>
                        <a:rPr lang="pt" sz="1050" b="1" i="0" u="none" strike="noStrike" dirty="0">
                          <a:solidFill>
                            <a:schemeClr val="bg1"/>
                          </a:solidFill>
                          <a:effectLst/>
                          <a:latin typeface="Century Gothic" panose="020B0502020202020204" pitchFamily="34" charset="0"/>
                        </a:rPr>
                        <a:t>ESTADO</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pt" sz="1100" b="0" i="0" u="none" strike="noStrike" dirty="0">
                          <a:solidFill>
                            <a:srgbClr val="000000"/>
                          </a:solidFill>
                          <a:effectLst/>
                          <a:latin typeface="Century Gothic" panose="020B0502020202020204" pitchFamily="34" charset="0"/>
                        </a:rPr>
                        <a:t>Definir estratégia de mídia social</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espera</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3164627573"/>
                  </a:ext>
                </a:extLst>
              </a:tr>
              <a:tr h="930450">
                <a:tc>
                  <a:txBody>
                    <a:bodyPr/>
                    <a:lstStyle/>
                    <a:p>
                      <a:pPr algn="l" fontAlgn="ctr"/>
                      <a:r>
                        <a:rPr lang="pt" sz="1100" b="0" i="0" u="none" strike="noStrike" dirty="0">
                          <a:solidFill>
                            <a:srgbClr val="000000"/>
                          </a:solidFill>
                          <a:effectLst/>
                          <a:latin typeface="Century Gothic" panose="020B0502020202020204" pitchFamily="34" charset="0"/>
                        </a:rPr>
                        <a:t>Agende posts em redes sociais</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andamento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ea typeface="Arial" charset="0"/>
                <a:cs typeface="Arial" charset="0"/>
              </a:rPr>
              <a:t>LIBERAÇÃO DO PRODUTO</a:t>
            </a:r>
          </a:p>
        </p:txBody>
      </p:sp>
      <p:sp>
        <p:nvSpPr>
          <p:cNvPr id="42" name="TextBox 41">
            <a:extLst>
              <a:ext uri="{FF2B5EF4-FFF2-40B4-BE49-F238E27FC236}">
                <a16:creationId xmlns:a16="http://schemas.microsoft.com/office/drawing/2014/main" id="{2D07810B-0673-4E95-91B2-06B8BC60A615}"/>
              </a:ext>
            </a:extLst>
          </p:cNvPr>
          <p:cNvSpPr txBox="1"/>
          <p:nvPr/>
        </p:nvSpPr>
        <p:spPr>
          <a:xfrm>
            <a:off x="367747" y="209758"/>
            <a:ext cx="3267241"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5. LIBERAÇÃO DO PRODUTO</a:t>
            </a:r>
          </a:p>
        </p:txBody>
      </p:sp>
      <p:graphicFrame>
        <p:nvGraphicFramePr>
          <p:cNvPr id="43" name="Table 42">
            <a:extLst>
              <a:ext uri="{FF2B5EF4-FFF2-40B4-BE49-F238E27FC236}">
                <a16:creationId xmlns:a16="http://schemas.microsoft.com/office/drawing/2014/main" id="{E9FC4BA3-2785-4209-8765-A5C23CBD1532}"/>
              </a:ext>
            </a:extLst>
          </p:cNvPr>
          <p:cNvGraphicFramePr>
            <a:graphicFrameLocks noGrp="1"/>
          </p:cNvGraphicFramePr>
          <p:nvPr>
            <p:extLst>
              <p:ext uri="{D42A27DB-BD31-4B8C-83A1-F6EECF244321}">
                <p14:modId xmlns:p14="http://schemas.microsoft.com/office/powerpoint/2010/main" val="2294469787"/>
              </p:ext>
            </p:extLst>
          </p:nvPr>
        </p:nvGraphicFramePr>
        <p:xfrm>
          <a:off x="472965" y="748861"/>
          <a:ext cx="10972800" cy="417900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pt" sz="1050" b="1" i="0" u="none" strike="noStrike" dirty="0">
                          <a:solidFill>
                            <a:schemeClr val="bg1"/>
                          </a:solidFill>
                          <a:effectLst/>
                          <a:latin typeface="Century Gothic" panose="020B0502020202020204" pitchFamily="34" charset="0"/>
                        </a:rPr>
                        <a:t>NOME DA TAREFA</a:t>
                      </a:r>
                    </a:p>
                  </a:txBody>
                  <a:tcPr marL="85725" marR="9525" marT="9525" marB="0" anchor="ctr">
                    <a:solidFill>
                      <a:schemeClr val="tx2">
                        <a:lumMod val="50000"/>
                      </a:schemeClr>
                    </a:solidFill>
                  </a:tcPr>
                </a:tc>
                <a:tc>
                  <a:txBody>
                    <a:bodyPr/>
                    <a:lstStyle/>
                    <a:p>
                      <a:pPr algn="l" fontAlgn="ctr"/>
                      <a:r>
                        <a:rPr lang="pt" sz="1050" b="1" i="0" u="none" strike="noStrike" dirty="0">
                          <a:solidFill>
                            <a:schemeClr val="bg1"/>
                          </a:solidFill>
                          <a:effectLst/>
                          <a:latin typeface="Century Gothic" panose="020B0502020202020204" pitchFamily="34" charset="0"/>
                        </a:rPr>
                        <a:t>DESCRIÇÃO</a:t>
                      </a:r>
                    </a:p>
                  </a:txBody>
                  <a:tcPr marL="85725" marR="9525" marT="9525" marB="0" anchor="ctr">
                    <a:solidFill>
                      <a:schemeClr val="tx2">
                        <a:lumMod val="50000"/>
                      </a:schemeClr>
                    </a:solidFill>
                  </a:tcPr>
                </a:tc>
                <a:tc>
                  <a:txBody>
                    <a:bodyPr/>
                    <a:lstStyle/>
                    <a:p>
                      <a:pPr algn="l" fontAlgn="ctr"/>
                      <a:r>
                        <a:rPr lang="pt" sz="1050" b="1" i="0" u="none" strike="noStrike" dirty="0">
                          <a:solidFill>
                            <a:schemeClr val="bg1"/>
                          </a:solidFill>
                          <a:effectLst/>
                          <a:latin typeface="Century Gothic" panose="020B0502020202020204" pitchFamily="34" charset="0"/>
                        </a:rPr>
                        <a:t>ESTADO</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pt" sz="1100" b="0" i="0" u="none" strike="noStrike" dirty="0">
                          <a:solidFill>
                            <a:srgbClr val="000000"/>
                          </a:solidFill>
                          <a:effectLst/>
                          <a:latin typeface="Century Gothic" panose="020B0502020202020204" pitchFamily="34" charset="0"/>
                        </a:rPr>
                        <a:t>Liberação Alfa</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andamento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164627573"/>
                  </a:ext>
                </a:extLst>
              </a:tr>
              <a:tr h="930450">
                <a:tc>
                  <a:txBody>
                    <a:bodyPr/>
                    <a:lstStyle/>
                    <a:p>
                      <a:pPr algn="l" fontAlgn="ctr"/>
                      <a:r>
                        <a:rPr lang="pt" sz="1100" u="none" strike="noStrike" dirty="0">
                          <a:effectLst/>
                          <a:latin typeface="Century Gothic" panose="020B0502020202020204" pitchFamily="34" charset="0"/>
                        </a:rPr>
                        <a:t>Versão Beta</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andamento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30450">
                <a:tc>
                  <a:txBody>
                    <a:bodyPr/>
                    <a:lstStyle/>
                    <a:p>
                      <a:pPr algn="l" fontAlgn="ctr"/>
                      <a:r>
                        <a:rPr lang="pt" sz="1100" u="none" strike="noStrike" dirty="0">
                          <a:effectLst/>
                          <a:latin typeface="Century Gothic" panose="020B0502020202020204" pitchFamily="34" charset="0"/>
                        </a:rPr>
                        <a:t>Disponibilidade Geral V1</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Em espera</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30450">
                <a:tc>
                  <a:txBody>
                    <a:bodyPr/>
                    <a:lstStyle/>
                    <a:p>
                      <a:pPr algn="l" fontAlgn="ctr"/>
                      <a:r>
                        <a:rPr lang="pt" sz="1100" u="none" strike="noStrike" dirty="0">
                          <a:effectLst/>
                          <a:latin typeface="Century Gothic" panose="020B0502020202020204" pitchFamily="34" charset="0"/>
                        </a:rPr>
                        <a:t>Evento de imprensa R2</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pt" sz="1100" u="none" strike="noStrike" dirty="0">
                          <a:effectLst/>
                          <a:latin typeface="Century Gothic" panose="020B0502020202020204" pitchFamily="34" charset="0"/>
                        </a:rPr>
                        <a:t>Atrasado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bl>
          </a:graphicData>
        </a:graphic>
      </p:graphicFrame>
    </p:spTree>
    <p:extLst>
      <p:ext uri="{BB962C8B-B14F-4D97-AF65-F5344CB8AC3E}">
        <p14:creationId xmlns:p14="http://schemas.microsoft.com/office/powerpoint/2010/main" val="57605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Quaisquer artigos, modelos ou informações fornecidas pelo Smartsheet no site são apenas para referência. Embora nos esforcemos para manter as informações atualizadas e corretas, não fazemos representações ou garantias de qualquer tipo, expressas ou implícitas, sobre a completude, precisão, confiabilidade, adequação ou disponibilidade em relação ao site ou às informações, artigos, modelos ou gráficos relacionados contidos no site. Qualquer dependência que você colocar em tais informações é, portanto, estritamente por sua conta e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duct-Launch-PowerPoint-Checklist-Template_PowerPoint" id="{674D75A1-9A0C-E044-9F33-E32822C1186B}" vid="{9786E6DE-DAF2-5941-9DB0-AE13649301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IC-Product-Launch-PowerPoint-Checklist-Template_PowerPoint</Template>
  <TotalTime>2</TotalTime>
  <Words>353</Words>
  <Application>Microsoft Macintosh PowerPoint</Application>
  <PresentationFormat>Widescreen</PresentationFormat>
  <Paragraphs>102</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Alexandra Ragazhinskaya</dc:creator>
  <cp:lastModifiedBy>Jason Flores</cp:lastModifiedBy>
  <cp:revision>2</cp:revision>
  <dcterms:created xsi:type="dcterms:W3CDTF">2021-10-28T17:12:22Z</dcterms:created>
  <dcterms:modified xsi:type="dcterms:W3CDTF">2022-09-11T04:40:21Z</dcterms:modified>
</cp:coreProperties>
</file>