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sldIdLst>
    <p:sldId id="342" r:id="rId2"/>
    <p:sldId id="353" r:id="rId3"/>
    <p:sldId id="354" r:id="rId4"/>
    <p:sldId id="379" r:id="rId5"/>
    <p:sldId id="378" r:id="rId6"/>
    <p:sldId id="382" r:id="rId7"/>
    <p:sldId id="370" r:id="rId8"/>
    <p:sldId id="29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F0F0"/>
    <a:srgbClr val="AF4BFA"/>
    <a:srgbClr val="FCF1C3"/>
    <a:srgbClr val="E9CF9C"/>
    <a:srgbClr val="F7F9FB"/>
    <a:srgbClr val="F9F9F9"/>
    <a:srgbClr val="FCF8E4"/>
    <a:srgbClr val="EAEEF3"/>
    <a:srgbClr val="E0EA88"/>
    <a:srgbClr val="D3EE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746" autoAdjust="0"/>
    <p:restoredTop sz="86447"/>
  </p:normalViewPr>
  <p:slideViewPr>
    <p:cSldViewPr snapToGrid="0" snapToObjects="1">
      <p:cViewPr varScale="1">
        <p:scale>
          <a:sx n="112" d="100"/>
          <a:sy n="112" d="100"/>
        </p:scale>
        <p:origin x="968" y="184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4.xml"/><Relationship Id="rId7" Type="http://schemas.openxmlformats.org/officeDocument/2006/relationships/slide" Target="slides/slide8.xml"/><Relationship Id="rId2" Type="http://schemas.openxmlformats.org/officeDocument/2006/relationships/slide" Target="slides/slide3.xml"/><Relationship Id="rId1" Type="http://schemas.openxmlformats.org/officeDocument/2006/relationships/slide" Target="slides/slide2.xml"/><Relationship Id="rId6" Type="http://schemas.openxmlformats.org/officeDocument/2006/relationships/slide" Target="slides/slide7.xml"/><Relationship Id="rId5" Type="http://schemas.openxmlformats.org/officeDocument/2006/relationships/slide" Target="slides/slide6.xml"/><Relationship Id="rId4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4231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9088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25060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4135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4737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5894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slide" Target="slide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slide" Target="slide3.xml"/><Relationship Id="rId5" Type="http://schemas.openxmlformats.org/officeDocument/2006/relationships/slide" Target="slide4.xml"/><Relationship Id="rId4" Type="http://schemas.openxmlformats.org/officeDocument/2006/relationships/slide" Target="slide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形&#10;&#10;自動的に生成された説明">
            <a:extLst>
              <a:ext uri="{FF2B5EF4-FFF2-40B4-BE49-F238E27FC236}">
                <a16:creationId xmlns:a16="http://schemas.microsoft.com/office/drawing/2014/main" id="{1AE65A14-F267-A448-B5E0-4329D1561F45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7107105" y="255512"/>
            <a:ext cx="4997547" cy="6042008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300447" y="253847"/>
            <a:ext cx="695074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" sz="2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プロジェクトの起動 </a:t>
            </a:r>
            <a:br>
              <a:rPr lang="en-US" sz="2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</a:br>
            <a:r>
              <a:rPr lang="ja" sz="2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POWERPOINT チェックリスト テンプレート</a:t>
            </a:r>
          </a:p>
        </p:txBody>
      </p:sp>
      <p:sp>
        <p:nvSpPr>
          <p:cNvPr id="34" name="Rectangle 7">
            <a:extLst>
              <a:ext uri="{FF2B5EF4-FFF2-40B4-BE49-F238E27FC236}">
                <a16:creationId xmlns:a16="http://schemas.microsoft.com/office/drawing/2014/main" id="{0671204C-72BF-9849-8945-77D03A477E75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E65CF26C-52F9-344A-ACC9-09D07DE0977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7DC0BFC-32CE-0544-BDE7-E4E8CD4C8E4D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dirty="0">
                <a:solidFill>
                  <a:schemeClr val="bg1"/>
                </a:solidFill>
                <a:latin typeface="Century Gothic" panose="020B0502020202020204" pitchFamily="34" charset="0"/>
              </a:rPr>
              <a:t>プロジェクトの起動 POWERPOINT チェックリスト テンプレート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26E6ECB-CF92-3B4C-9578-D6C0F06A41C9}"/>
              </a:ext>
            </a:extLst>
          </p:cNvPr>
          <p:cNvSpPr txBox="1"/>
          <p:nvPr/>
        </p:nvSpPr>
        <p:spPr>
          <a:xfrm>
            <a:off x="340203" y="2196236"/>
            <a:ext cx="38459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製品発売計画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62306B7-C262-9D4B-991E-9A1C8157EF49}"/>
              </a:ext>
            </a:extLst>
          </p:cNvPr>
          <p:cNvSpPr txBox="1"/>
          <p:nvPr/>
        </p:nvSpPr>
        <p:spPr>
          <a:xfrm>
            <a:off x="340203" y="2657901"/>
            <a:ext cx="627287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" sz="6000" dirty="0">
                <a:latin typeface="Century Gothic" panose="020B0502020202020204" pitchFamily="34" charset="0"/>
              </a:rPr>
              <a:t>製品名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F991F2C-F68C-FD42-9DBA-2F225A368536}"/>
              </a:ext>
            </a:extLst>
          </p:cNvPr>
          <p:cNvSpPr txBox="1"/>
          <p:nvPr/>
        </p:nvSpPr>
        <p:spPr>
          <a:xfrm>
            <a:off x="340203" y="4460912"/>
            <a:ext cx="1159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開始日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25FCB8A-601C-344D-8AA2-77D53EB2826F}"/>
              </a:ext>
            </a:extLst>
          </p:cNvPr>
          <p:cNvSpPr txBox="1"/>
          <p:nvPr/>
        </p:nvSpPr>
        <p:spPr>
          <a:xfrm>
            <a:off x="340203" y="4722522"/>
            <a:ext cx="18133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" sz="2400" dirty="0">
                <a:latin typeface="Century Gothic" panose="020B0502020202020204" pitchFamily="34" charset="0"/>
              </a:rPr>
              <a:t>00/00/0000</a:t>
            </a:r>
          </a:p>
        </p:txBody>
      </p:sp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Picture 69" descr="形&#10;&#10;自動的に生成された説明">
            <a:extLst>
              <a:ext uri="{FF2B5EF4-FFF2-40B4-BE49-F238E27FC236}">
                <a16:creationId xmlns:a16="http://schemas.microsoft.com/office/drawing/2014/main" id="{219503DE-DA47-8548-A6B3-EDAA57B7A890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60000"/>
          </a:blip>
          <a:stretch>
            <a:fillRect/>
          </a:stretch>
        </p:blipFill>
        <p:spPr>
          <a:xfrm>
            <a:off x="7984907" y="606991"/>
            <a:ext cx="4997547" cy="604200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プロジェクトレポート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367748" y="6477000"/>
            <a:ext cx="113794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dirty="0">
                <a:solidFill>
                  <a:schemeClr val="bg1"/>
                </a:solidFill>
                <a:latin typeface="Century Gothic" panose="020B0502020202020204" pitchFamily="34" charset="0"/>
              </a:rPr>
              <a:t>プロジェクト起動 POWERPOINT チェックリスト テンプレート |  目次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CE760FD-6E50-FD4F-B597-7E228EDE51FD}"/>
              </a:ext>
            </a:extLst>
          </p:cNvPr>
          <p:cNvSpPr txBox="1"/>
          <p:nvPr/>
        </p:nvSpPr>
        <p:spPr>
          <a:xfrm>
            <a:off x="367748" y="248400"/>
            <a:ext cx="41617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目次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3D228105-4E93-5547-9BEF-E95CD9F56261}"/>
              </a:ext>
            </a:extLst>
          </p:cNvPr>
          <p:cNvSpPr txBox="1"/>
          <p:nvPr/>
        </p:nvSpPr>
        <p:spPr>
          <a:xfrm>
            <a:off x="936088" y="1390757"/>
            <a:ext cx="2137124" cy="369332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ja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計画段階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654ED905-7DF4-7E45-815D-8A6F50BD2A35}"/>
              </a:ext>
            </a:extLst>
          </p:cNvPr>
          <p:cNvSpPr txBox="1"/>
          <p:nvPr/>
        </p:nvSpPr>
        <p:spPr>
          <a:xfrm>
            <a:off x="936088" y="2779833"/>
            <a:ext cx="3070224" cy="369332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ja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セールスツール</a:t>
            </a:r>
          </a:p>
        </p:txBody>
      </p:sp>
      <p:sp>
        <p:nvSpPr>
          <p:cNvPr id="44" name="TextBox 43">
            <a:hlinkClick r:id="rId4" action="ppaction://hlinksldjump"/>
            <a:extLst>
              <a:ext uri="{FF2B5EF4-FFF2-40B4-BE49-F238E27FC236}">
                <a16:creationId xmlns:a16="http://schemas.microsoft.com/office/drawing/2014/main" id="{FD3A13C4-E78F-724D-BF30-9B4138762961}"/>
              </a:ext>
            </a:extLst>
          </p:cNvPr>
          <p:cNvSpPr txBox="1"/>
          <p:nvPr/>
        </p:nvSpPr>
        <p:spPr>
          <a:xfrm>
            <a:off x="304279" y="2327399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ja" sz="4800" dirty="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2</a:t>
            </a:r>
          </a:p>
        </p:txBody>
      </p:sp>
      <p:sp>
        <p:nvSpPr>
          <p:cNvPr id="45" name="TextBox 44">
            <a:hlinkClick r:id="rId5" action="ppaction://hlinksldjump"/>
            <a:extLst>
              <a:ext uri="{FF2B5EF4-FFF2-40B4-BE49-F238E27FC236}">
                <a16:creationId xmlns:a16="http://schemas.microsoft.com/office/drawing/2014/main" id="{160EF463-7BA4-C140-B281-29D544D6376D}"/>
              </a:ext>
            </a:extLst>
          </p:cNvPr>
          <p:cNvSpPr txBox="1"/>
          <p:nvPr/>
        </p:nvSpPr>
        <p:spPr>
          <a:xfrm>
            <a:off x="304278" y="3663164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ja" sz="4800" dirty="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3</a:t>
            </a:r>
          </a:p>
        </p:txBody>
      </p:sp>
      <p:sp>
        <p:nvSpPr>
          <p:cNvPr id="46" name="TextBox 45">
            <a:hlinkClick r:id="rId6" action="ppaction://hlinksldjump"/>
            <a:extLst>
              <a:ext uri="{FF2B5EF4-FFF2-40B4-BE49-F238E27FC236}">
                <a16:creationId xmlns:a16="http://schemas.microsoft.com/office/drawing/2014/main" id="{92054AB8-EBC5-1047-AD46-31E6D065CA45}"/>
              </a:ext>
            </a:extLst>
          </p:cNvPr>
          <p:cNvSpPr txBox="1"/>
          <p:nvPr/>
        </p:nvSpPr>
        <p:spPr>
          <a:xfrm>
            <a:off x="304278" y="968339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ja" sz="4800" dirty="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1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2548BEE3-A974-DC4E-9E9C-1EE7CFD5EF06}"/>
              </a:ext>
            </a:extLst>
          </p:cNvPr>
          <p:cNvSpPr txBox="1"/>
          <p:nvPr/>
        </p:nvSpPr>
        <p:spPr>
          <a:xfrm>
            <a:off x="936088" y="3959012"/>
            <a:ext cx="2502851" cy="64633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ja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製品マーケティング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6E0CE3B-1B24-344F-9D20-0D3E26721F3A}"/>
              </a:ext>
            </a:extLst>
          </p:cNvPr>
          <p:cNvSpPr txBox="1"/>
          <p:nvPr/>
        </p:nvSpPr>
        <p:spPr>
          <a:xfrm>
            <a:off x="5013485" y="2769442"/>
            <a:ext cx="2741390" cy="369332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ja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製品リリース</a:t>
            </a:r>
          </a:p>
        </p:txBody>
      </p:sp>
      <p:sp>
        <p:nvSpPr>
          <p:cNvPr id="55" name="TextBox 54">
            <a:hlinkClick r:id="rId4" action="ppaction://hlinksldjump"/>
            <a:extLst>
              <a:ext uri="{FF2B5EF4-FFF2-40B4-BE49-F238E27FC236}">
                <a16:creationId xmlns:a16="http://schemas.microsoft.com/office/drawing/2014/main" id="{86746B7D-B52D-4941-A37D-E63B673D5DEE}"/>
              </a:ext>
            </a:extLst>
          </p:cNvPr>
          <p:cNvSpPr txBox="1"/>
          <p:nvPr/>
        </p:nvSpPr>
        <p:spPr>
          <a:xfrm>
            <a:off x="4381675" y="2346232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ja" sz="4800" dirty="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5</a:t>
            </a:r>
          </a:p>
        </p:txBody>
      </p:sp>
      <p:sp>
        <p:nvSpPr>
          <p:cNvPr id="64" name="TextBox 63">
            <a:hlinkClick r:id="rId7" action="ppaction://hlinksldjump"/>
            <a:extLst>
              <a:ext uri="{FF2B5EF4-FFF2-40B4-BE49-F238E27FC236}">
                <a16:creationId xmlns:a16="http://schemas.microsoft.com/office/drawing/2014/main" id="{D29DD01A-13BF-744A-9B64-9D86AC88EDDE}"/>
              </a:ext>
            </a:extLst>
          </p:cNvPr>
          <p:cNvSpPr txBox="1"/>
          <p:nvPr/>
        </p:nvSpPr>
        <p:spPr>
          <a:xfrm>
            <a:off x="4381675" y="922949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ja" sz="4800" dirty="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4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DCAE84B5-A598-8941-B4AD-51887AC426D8}"/>
              </a:ext>
            </a:extLst>
          </p:cNvPr>
          <p:cNvSpPr txBox="1"/>
          <p:nvPr/>
        </p:nvSpPr>
        <p:spPr>
          <a:xfrm>
            <a:off x="5013485" y="1405259"/>
            <a:ext cx="2741390" cy="369332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ja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社会的</a:t>
            </a:r>
          </a:p>
        </p:txBody>
      </p:sp>
    </p:spTree>
    <p:extLst>
      <p:ext uri="{BB962C8B-B14F-4D97-AF65-F5344CB8AC3E}">
        <p14:creationId xmlns:p14="http://schemas.microsoft.com/office/powerpoint/2010/main" val="1179924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プロジェクトレポート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6C4B9E8-80D7-0E4C-98A0-080138C4551C}"/>
              </a:ext>
            </a:extLst>
          </p:cNvPr>
          <p:cNvSpPr txBox="1"/>
          <p:nvPr/>
        </p:nvSpPr>
        <p:spPr>
          <a:xfrm>
            <a:off x="367747" y="209758"/>
            <a:ext cx="31213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1. 計画段階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計画段階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7B7CF76-70E0-4D11-89DB-86A687FB54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7681988"/>
              </p:ext>
            </p:extLst>
          </p:nvPr>
        </p:nvGraphicFramePr>
        <p:xfrm>
          <a:off x="472965" y="748861"/>
          <a:ext cx="10972800" cy="50017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753917027"/>
                    </a:ext>
                  </a:extLst>
                </a:gridCol>
                <a:gridCol w="7315200">
                  <a:extLst>
                    <a:ext uri="{9D8B030D-6E8A-4147-A177-3AD203B41FA5}">
                      <a16:colId xmlns:a16="http://schemas.microsoft.com/office/drawing/2014/main" val="3513882728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463280040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タスク名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形容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地位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8175581"/>
                  </a:ext>
                </a:extLst>
              </a:tr>
              <a:tr h="908902"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計画段階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u="none" strike="noStrike" dirty="0">
                          <a:effectLst/>
                          <a:latin typeface="Century Gothic" panose="020B0502020202020204" pitchFamily="34" charset="0"/>
                        </a:rPr>
                        <a:t>完成</a:t>
                      </a:r>
                    </a:p>
                  </a:txBody>
                  <a:tcPr marL="85725" marR="9525" marT="9525" marB="0" anchor="ctr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4627573"/>
                  </a:ext>
                </a:extLst>
              </a:tr>
              <a:tr h="908902"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u="none" strike="noStrike" dirty="0">
                          <a:effectLst/>
                          <a:latin typeface="Century Gothic" panose="020B0502020202020204" pitchFamily="34" charset="0"/>
                        </a:rPr>
                        <a:t>市場要件の定義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u="none" strike="noStrike" dirty="0">
                          <a:effectLst/>
                          <a:latin typeface="Century Gothic" panose="020B0502020202020204" pitchFamily="34" charset="0"/>
                        </a:rPr>
                        <a:t>進行中で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3290328"/>
                  </a:ext>
                </a:extLst>
              </a:tr>
              <a:tr h="908902"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u="none" strike="noStrike" dirty="0">
                          <a:effectLst/>
                          <a:latin typeface="Century Gothic" panose="020B0502020202020204" pitchFamily="34" charset="0"/>
                        </a:rPr>
                        <a:t>ビジネスケース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u="none" strike="noStrike" dirty="0">
                          <a:effectLst/>
                          <a:latin typeface="Century Gothic" panose="020B0502020202020204" pitchFamily="34" charset="0"/>
                        </a:rPr>
                        <a:t>保留中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6483173"/>
                  </a:ext>
                </a:extLst>
              </a:tr>
              <a:tr h="908902"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u="none" strike="noStrike" dirty="0">
                          <a:effectLst/>
                          <a:latin typeface="Century Gothic" panose="020B0502020202020204" pitchFamily="34" charset="0"/>
                        </a:rPr>
                        <a:t>発売計画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u="none" strike="noStrike" dirty="0">
                          <a:effectLst/>
                          <a:latin typeface="Century Gothic" panose="020B0502020202020204" pitchFamily="34" charset="0"/>
                        </a:rPr>
                        <a:t>遅れた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9017626"/>
                  </a:ext>
                </a:extLst>
              </a:tr>
              <a:tr h="908902"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u="none" strike="noStrike" dirty="0">
                          <a:effectLst/>
                          <a:latin typeface="Century Gothic" panose="020B0502020202020204" pitchFamily="34" charset="0"/>
                        </a:rPr>
                        <a:t>ターゲット指標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u="none" strike="noStrike" dirty="0">
                          <a:effectLst/>
                          <a:latin typeface="Century Gothic" panose="020B0502020202020204" pitchFamily="34" charset="0"/>
                        </a:rPr>
                        <a:t>レビューが必要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9CF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8400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4812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プロジェクトレポート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dirty="0">
                <a:solidFill>
                  <a:schemeClr val="bg1"/>
                </a:solidFill>
                <a:latin typeface="Century Gothic" panose="020B0502020202020204" pitchFamily="34" charset="0"/>
              </a:rPr>
              <a:t>セールスツール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F6CC5F3-78BF-4777-8F9A-ACEE9C2C91A7}"/>
              </a:ext>
            </a:extLst>
          </p:cNvPr>
          <p:cNvSpPr txBox="1"/>
          <p:nvPr/>
        </p:nvSpPr>
        <p:spPr>
          <a:xfrm>
            <a:off x="367747" y="209758"/>
            <a:ext cx="24160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2. 販売ツール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B851A77E-78ED-4EE6-B4E6-9F551F89D8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4032901"/>
              </p:ext>
            </p:extLst>
          </p:nvPr>
        </p:nvGraphicFramePr>
        <p:xfrm>
          <a:off x="480848" y="748861"/>
          <a:ext cx="10972800" cy="51094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753917027"/>
                    </a:ext>
                  </a:extLst>
                </a:gridCol>
                <a:gridCol w="7315200">
                  <a:extLst>
                    <a:ext uri="{9D8B030D-6E8A-4147-A177-3AD203B41FA5}">
                      <a16:colId xmlns:a16="http://schemas.microsoft.com/office/drawing/2014/main" val="3513882728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463280040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l" fontAlgn="ctr"/>
                      <a:r>
                        <a:rPr lang="ja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タスク名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形容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地位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8175581"/>
                  </a:ext>
                </a:extLst>
              </a:tr>
              <a:tr h="930450"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u="none" strike="noStrike" dirty="0">
                          <a:effectLst/>
                          <a:latin typeface="Century Gothic" panose="020B0502020202020204" pitchFamily="34" charset="0"/>
                        </a:rPr>
                        <a:t>セールスツール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u="none" strike="noStrike" dirty="0">
                          <a:effectLst/>
                          <a:latin typeface="Century Gothic" panose="020B0502020202020204" pitchFamily="34" charset="0"/>
                        </a:rPr>
                        <a:t>レビューが必要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9CF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4627573"/>
                  </a:ext>
                </a:extLst>
              </a:tr>
              <a:tr h="930450"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発表予定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u="none" strike="noStrike" dirty="0">
                          <a:effectLst/>
                          <a:latin typeface="Century Gothic" panose="020B0502020202020204" pitchFamily="34" charset="0"/>
                        </a:rPr>
                        <a:t>進行中で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3290328"/>
                  </a:ext>
                </a:extLst>
              </a:tr>
              <a:tr h="930450"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u="none" strike="noStrike" dirty="0">
                          <a:effectLst/>
                          <a:latin typeface="Century Gothic" panose="020B0502020202020204" pitchFamily="34" charset="0"/>
                        </a:rPr>
                        <a:t>デモ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u="none" strike="noStrike" dirty="0">
                          <a:effectLst/>
                          <a:latin typeface="Century Gothic" panose="020B0502020202020204" pitchFamily="34" charset="0"/>
                        </a:rPr>
                        <a:t>保留中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6483173"/>
                  </a:ext>
                </a:extLst>
              </a:tr>
              <a:tr h="930450"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u="none" strike="noStrike" dirty="0">
                          <a:effectLst/>
                          <a:latin typeface="Century Gothic" panose="020B0502020202020204" pitchFamily="34" charset="0"/>
                        </a:rPr>
                        <a:t>競争上の位置づけ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u="none" strike="noStrike" dirty="0">
                          <a:effectLst/>
                          <a:latin typeface="Century Gothic" panose="020B0502020202020204" pitchFamily="34" charset="0"/>
                        </a:rPr>
                        <a:t>遅れた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9017626"/>
                  </a:ext>
                </a:extLst>
              </a:tr>
              <a:tr h="930450"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u="none" strike="noStrike" dirty="0">
                          <a:effectLst/>
                          <a:latin typeface="Century Gothic" panose="020B0502020202020204" pitchFamily="34" charset="0"/>
                        </a:rPr>
                        <a:t>よくある質問シート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u="none" strike="noStrike" dirty="0">
                          <a:effectLst/>
                          <a:latin typeface="Century Gothic" panose="020B0502020202020204" pitchFamily="34" charset="0"/>
                        </a:rPr>
                        <a:t>レビューが必要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9CF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8400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48774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プロジェクトレポート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dirty="0">
                <a:solidFill>
                  <a:schemeClr val="bg1"/>
                </a:solidFill>
                <a:latin typeface="Century Gothic" panose="020B0502020202020204" pitchFamily="34" charset="0"/>
              </a:rPr>
              <a:t>製品マーケティング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B22ACF7-B14F-4572-9AAE-98FC79878837}"/>
              </a:ext>
            </a:extLst>
          </p:cNvPr>
          <p:cNvSpPr txBox="1"/>
          <p:nvPr/>
        </p:nvSpPr>
        <p:spPr>
          <a:xfrm>
            <a:off x="367747" y="209758"/>
            <a:ext cx="37994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3. 製品マーケティング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1AD0784A-2394-411D-936E-CB11E1B532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6364082"/>
              </p:ext>
            </p:extLst>
          </p:nvPr>
        </p:nvGraphicFramePr>
        <p:xfrm>
          <a:off x="480848" y="748861"/>
          <a:ext cx="10972800" cy="54835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753917027"/>
                    </a:ext>
                  </a:extLst>
                </a:gridCol>
                <a:gridCol w="7315200">
                  <a:extLst>
                    <a:ext uri="{9D8B030D-6E8A-4147-A177-3AD203B41FA5}">
                      <a16:colId xmlns:a16="http://schemas.microsoft.com/office/drawing/2014/main" val="3513882728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463280040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l" fontAlgn="ctr"/>
                      <a:r>
                        <a:rPr lang="ja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タスク名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形容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地位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8175581"/>
                  </a:ext>
                </a:extLst>
              </a:tr>
              <a:tr h="837723"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製品マーケティング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u="none" strike="noStrike" dirty="0">
                          <a:effectLst/>
                          <a:latin typeface="Century Gothic" panose="020B0502020202020204" pitchFamily="34" charset="0"/>
                        </a:rPr>
                        <a:t>レビューが必要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9CF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4627573"/>
                  </a:ext>
                </a:extLst>
              </a:tr>
              <a:tr h="837723"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価格戦略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u="none" strike="noStrike" dirty="0">
                          <a:effectLst/>
                          <a:latin typeface="Century Gothic" panose="020B0502020202020204" pitchFamily="34" charset="0"/>
                        </a:rPr>
                        <a:t>進行中で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3290328"/>
                  </a:ext>
                </a:extLst>
              </a:tr>
              <a:tr h="837723"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u="none" strike="noStrike" dirty="0">
                          <a:effectLst/>
                          <a:latin typeface="Century Gothic" panose="020B0502020202020204" pitchFamily="34" charset="0"/>
                        </a:rPr>
                        <a:t>製品ポジショニング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u="none" strike="noStrike" dirty="0">
                          <a:effectLst/>
                          <a:latin typeface="Century Gothic" panose="020B0502020202020204" pitchFamily="34" charset="0"/>
                        </a:rPr>
                        <a:t>保留中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6483173"/>
                  </a:ext>
                </a:extLst>
              </a:tr>
              <a:tr h="837723"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u="none" strike="noStrike" dirty="0">
                          <a:effectLst/>
                          <a:latin typeface="Century Gothic" panose="020B0502020202020204" pitchFamily="34" charset="0"/>
                        </a:rPr>
                        <a:t>オーディエンスの定義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u="none" strike="noStrike" dirty="0">
                          <a:effectLst/>
                          <a:latin typeface="Century Gothic" panose="020B0502020202020204" pitchFamily="34" charset="0"/>
                        </a:rPr>
                        <a:t>遅れた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9017626"/>
                  </a:ext>
                </a:extLst>
              </a:tr>
              <a:tr h="837723"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u="none" strike="noStrike" dirty="0">
                          <a:effectLst/>
                          <a:latin typeface="Century Gothic" panose="020B0502020202020204" pitchFamily="34" charset="0"/>
                        </a:rPr>
                        <a:t>コアメッセージング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u="none" strike="noStrike" dirty="0">
                          <a:effectLst/>
                          <a:latin typeface="Century Gothic" panose="020B0502020202020204" pitchFamily="34" charset="0"/>
                        </a:rPr>
                        <a:t>レビューが必要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9CF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840080"/>
                  </a:ext>
                </a:extLst>
              </a:tr>
              <a:tr h="837723"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エグゼクティブの承認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u="none" strike="noStrike" dirty="0">
                          <a:effectLst/>
                          <a:latin typeface="Century Gothic" panose="020B0502020202020204" pitchFamily="34" charset="0"/>
                        </a:rPr>
                        <a:t>遅れた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20784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26432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プロジェクトレポート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社会的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D71D7CE-6D3D-48B1-ACB9-8B53CA3F0E1B}"/>
              </a:ext>
            </a:extLst>
          </p:cNvPr>
          <p:cNvSpPr txBox="1"/>
          <p:nvPr/>
        </p:nvSpPr>
        <p:spPr>
          <a:xfrm>
            <a:off x="367747" y="209758"/>
            <a:ext cx="16353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4. ソーシャル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C318BF43-F6DC-4591-9742-87DF066E7D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6499414"/>
              </p:ext>
            </p:extLst>
          </p:nvPr>
        </p:nvGraphicFramePr>
        <p:xfrm>
          <a:off x="480848" y="748861"/>
          <a:ext cx="10972800" cy="23181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753917027"/>
                    </a:ext>
                  </a:extLst>
                </a:gridCol>
                <a:gridCol w="7315200">
                  <a:extLst>
                    <a:ext uri="{9D8B030D-6E8A-4147-A177-3AD203B41FA5}">
                      <a16:colId xmlns:a16="http://schemas.microsoft.com/office/drawing/2014/main" val="3513882728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463280040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l" fontAlgn="ctr"/>
                      <a:r>
                        <a:rPr lang="ja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タスク名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形容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地位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8175581"/>
                  </a:ext>
                </a:extLst>
              </a:tr>
              <a:tr h="930450"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ソーシャルメディア戦略の定義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u="none" strike="noStrike" dirty="0">
                          <a:effectLst/>
                          <a:latin typeface="Century Gothic" panose="020B0502020202020204" pitchFamily="34" charset="0"/>
                        </a:rPr>
                        <a:t>保留中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4627573"/>
                  </a:ext>
                </a:extLst>
              </a:tr>
              <a:tr h="930450"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ソーシャルメディア投稿をスケジュールする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u="none" strike="noStrike" dirty="0">
                          <a:effectLst/>
                          <a:latin typeface="Century Gothic" panose="020B0502020202020204" pitchFamily="34" charset="0"/>
                        </a:rPr>
                        <a:t>進行中で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32903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14893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7">
            <a:extLst>
              <a:ext uri="{FF2B5EF4-FFF2-40B4-BE49-F238E27FC236}">
                <a16:creationId xmlns:a16="http://schemas.microsoft.com/office/drawing/2014/main" id="{C5C9822A-2673-EF4B-83F8-7225B1732D23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40" name="Parallelogram 39">
            <a:extLst>
              <a:ext uri="{FF2B5EF4-FFF2-40B4-BE49-F238E27FC236}">
                <a16:creationId xmlns:a16="http://schemas.microsoft.com/office/drawing/2014/main" id="{CEEE06DA-2C33-C84F-940E-6D7DB4C078C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381A0FB2-B8D0-CA42-B368-F7E708F385C5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製品リリース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2D07810B-0673-4E95-91B2-06B8BC60A615}"/>
              </a:ext>
            </a:extLst>
          </p:cNvPr>
          <p:cNvSpPr txBox="1"/>
          <p:nvPr/>
        </p:nvSpPr>
        <p:spPr>
          <a:xfrm>
            <a:off x="367747" y="209758"/>
            <a:ext cx="32672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5. 製品のリリース</a:t>
            </a:r>
          </a:p>
        </p:txBody>
      </p:sp>
      <p:graphicFrame>
        <p:nvGraphicFramePr>
          <p:cNvPr id="43" name="Table 42">
            <a:extLst>
              <a:ext uri="{FF2B5EF4-FFF2-40B4-BE49-F238E27FC236}">
                <a16:creationId xmlns:a16="http://schemas.microsoft.com/office/drawing/2014/main" id="{E9FC4BA3-2785-4209-8765-A5C23CBD15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4469787"/>
              </p:ext>
            </p:extLst>
          </p:nvPr>
        </p:nvGraphicFramePr>
        <p:xfrm>
          <a:off x="472965" y="748861"/>
          <a:ext cx="10972800" cy="4179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753917027"/>
                    </a:ext>
                  </a:extLst>
                </a:gridCol>
                <a:gridCol w="7315200">
                  <a:extLst>
                    <a:ext uri="{9D8B030D-6E8A-4147-A177-3AD203B41FA5}">
                      <a16:colId xmlns:a16="http://schemas.microsoft.com/office/drawing/2014/main" val="3513882728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463280040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l" fontAlgn="ctr"/>
                      <a:r>
                        <a:rPr lang="ja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タスク名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形容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地位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8175581"/>
                  </a:ext>
                </a:extLst>
              </a:tr>
              <a:tr h="930450"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アルファ版リリース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u="none" strike="noStrike" dirty="0">
                          <a:effectLst/>
                          <a:latin typeface="Century Gothic" panose="020B0502020202020204" pitchFamily="34" charset="0"/>
                        </a:rPr>
                        <a:t>進行中で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4627573"/>
                  </a:ext>
                </a:extLst>
              </a:tr>
              <a:tr h="930450"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u="none" strike="noStrike" dirty="0">
                          <a:effectLst/>
                          <a:latin typeface="Century Gothic" panose="020B0502020202020204" pitchFamily="34" charset="0"/>
                        </a:rPr>
                        <a:t>ベータリリース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u="none" strike="noStrike" dirty="0">
                          <a:effectLst/>
                          <a:latin typeface="Century Gothic" panose="020B0502020202020204" pitchFamily="34" charset="0"/>
                        </a:rPr>
                        <a:t>進行中で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3290328"/>
                  </a:ext>
                </a:extLst>
              </a:tr>
              <a:tr h="930450"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u="none" strike="noStrike" dirty="0">
                          <a:effectLst/>
                          <a:latin typeface="Century Gothic" panose="020B0502020202020204" pitchFamily="34" charset="0"/>
                        </a:rPr>
                        <a:t>V1 の一般提供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u="none" strike="noStrike" dirty="0">
                          <a:effectLst/>
                          <a:latin typeface="Century Gothic" panose="020B0502020202020204" pitchFamily="34" charset="0"/>
                        </a:rPr>
                        <a:t>保留中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6483173"/>
                  </a:ext>
                </a:extLst>
              </a:tr>
              <a:tr h="930450"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u="none" strike="noStrike" dirty="0">
                          <a:effectLst/>
                          <a:latin typeface="Century Gothic" panose="020B0502020202020204" pitchFamily="34" charset="0"/>
                        </a:rPr>
                        <a:t>R2プレスイベント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u="none" strike="noStrike" dirty="0">
                          <a:effectLst/>
                          <a:latin typeface="Century Gothic" panose="020B0502020202020204" pitchFamily="34" charset="0"/>
                        </a:rPr>
                        <a:t>遅れた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90176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6055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免責事項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Web サイトで Smartsheet が提供する記事、テンプレート、または情報は、参照のみを目的としています。当社は、情報を最新かつ正確に保つよう努めていますが、本ウェブサイトまたは本ウェブサイトに含まれる情報、記事、テンプレート、または関連グラフィックに関する完全性、正確性、信頼性、適合性、または可用性について、明示的または黙示的を問わず、いかなる種類の表明または保証も行いません。したがって、お客様がそのような情報に依拠する行為は、お客様ご自身の責任において厳格に行われるものとします。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V_IC-Product-Launch-PowerPoint-Checklist-Template_PowerPoint" id="{674D75A1-9A0C-E044-9F33-E32822C1186B}" vid="{9786E6DE-DAF2-5941-9DB0-AE136493013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IC-Product-Launch-PowerPoint-Checklist-Template_PowerPoint</Template>
  <TotalTime>2</TotalTime>
  <Words>839</Words>
  <Application>Microsoft Macintosh PowerPoint</Application>
  <PresentationFormat>Widescreen</PresentationFormat>
  <Paragraphs>102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PowerPointプレゼンテーション</dc:title>
  <dc:creator>Alexandra Ragazhinskaya</dc:creator>
  <cp:lastModifiedBy>Jason Flores</cp:lastModifiedBy>
  <cp:revision>2</cp:revision>
  <dcterms:created xsi:type="dcterms:W3CDTF">2021-10-28T17:12:22Z</dcterms:created>
  <dcterms:modified xsi:type="dcterms:W3CDTF">2022-09-11T04:34:44Z</dcterms:modified>
</cp:coreProperties>
</file>