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342" r:id="rId2"/>
    <p:sldId id="353" r:id="rId3"/>
    <p:sldId id="354" r:id="rId4"/>
    <p:sldId id="379" r:id="rId5"/>
    <p:sldId id="378" r:id="rId6"/>
    <p:sldId id="382" r:id="rId7"/>
    <p:sldId id="383" r:id="rId8"/>
    <p:sldId id="370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CHARTE DE PROJET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MODÈLE DE CHARTE DE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02889"/>
              </p:ext>
            </p:extLst>
          </p:nvPr>
        </p:nvGraphicFramePr>
        <p:xfrm>
          <a:off x="168967" y="1908313"/>
          <a:ext cx="11678478" cy="4194314"/>
        </p:xfrm>
        <a:graphic>
          <a:graphicData uri="http://schemas.openxmlformats.org/drawingml/2006/table">
            <a:tbl>
              <a:tblPr/>
              <a:tblGrid>
                <a:gridCol w="290244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1781912408"/>
                    </a:ext>
                  </a:extLst>
                </a:gridCol>
                <a:gridCol w="1638349">
                  <a:extLst>
                    <a:ext uri="{9D8B030D-6E8A-4147-A177-3AD203B41FA5}">
                      <a16:colId xmlns:a16="http://schemas.microsoft.com/office/drawing/2014/main" val="2801501734"/>
                    </a:ext>
                  </a:extLst>
                </a:gridCol>
                <a:gridCol w="254345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2463249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 DU PROJET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CHEF DE PROJET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PROMOTEUR DU PROJET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79689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MESSAGERIE ÉLECTRONIQUE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TÉLÉPHONE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UNITÉ ORGANISATIONNELLE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CEINTURES VERTES ATTRIBUÉES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DÉBUT PRÉVUE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D'ACHÈVEMENT PRÉVUE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CEINTURES NOIRES ATTRIBUÉES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ÉCONOMIES ATTENDUES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COÛTS ESTIMATIFS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INFORMATIONS GÉNÉRALES SUR LE PROJET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Forme&#10;&#10;Description générée automatiquement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| DE LA CHARTE DU PROJET   TABLE DES MATIÈRES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APERÇU DU PROJET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ET PORTÉE DU PROJET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CALENDRIER PROVISOIRE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RESSOURCES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ET COÛTS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RISQUE, CONTRAINTES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ET HYPOTHÈSES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89026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PRÉPARÉ PAR...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fr" sz="4800" dirty="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AVANTAGES &amp; CLIENTS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APERÇU DU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APERÇU DU PROJET ET PORTÉE DU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9AB062-8C1C-4C70-BE52-A5053D1050EF}"/>
              </a:ext>
            </a:extLst>
          </p:cNvPr>
          <p:cNvSpPr txBox="1"/>
          <p:nvPr/>
        </p:nvSpPr>
        <p:spPr>
          <a:xfrm>
            <a:off x="367748" y="4471690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PORTÉE DU PROJET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312052"/>
              </p:ext>
            </p:extLst>
          </p:nvPr>
        </p:nvGraphicFramePr>
        <p:xfrm>
          <a:off x="488196" y="697704"/>
          <a:ext cx="9448800" cy="34893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PROBLÈME OU PROBLÈME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OBJET DU PROJET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ANALYSE DE RENTABILISATION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/ MÉTRIQUES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LIVRABLES ATTENDUS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A29ACB9-DD4A-4609-90CB-18909D54A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89895"/>
              </p:ext>
            </p:extLst>
          </p:nvPr>
        </p:nvGraphicFramePr>
        <p:xfrm>
          <a:off x="488196" y="4959636"/>
          <a:ext cx="9448800" cy="139573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DANS LE CHAMP D'APPLICATION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 DEHORS DU CHAMP D'APPLICATION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CALENDRIER PROVISOIRE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CALENDRIER PROVISOIRE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BD8C64-143C-4A5E-8B6A-75D3668D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911121"/>
              </p:ext>
            </p:extLst>
          </p:nvPr>
        </p:nvGraphicFramePr>
        <p:xfrm>
          <a:off x="447932" y="710065"/>
          <a:ext cx="10276896" cy="5559004"/>
        </p:xfrm>
        <a:graphic>
          <a:graphicData uri="http://schemas.openxmlformats.org/drawingml/2006/table">
            <a:tbl>
              <a:tblPr/>
              <a:tblGrid>
                <a:gridCol w="5758784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2295242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2222870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368924">
                <a:tc>
                  <a:txBody>
                    <a:bodyPr/>
                    <a:lstStyle/>
                    <a:p>
                      <a:pPr algn="l" fontAlgn="ctr"/>
                      <a:r>
                        <a:rPr lang="f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ÉTAPE CLÉ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COMMENCER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FINIR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Formulaire Équipe de projet / Examen préliminaire / Portée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Finaliser le plan de projet / charte / coup d'envoi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Définir la phase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de mesure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d'analyse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d'amélioration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Phase de contrôle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Rapport sommaire du projet et clôture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RESSOURCES ET COÛTS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RESSOURCES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917102-5A33-4403-8779-9E0F7BC0D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96153"/>
              </p:ext>
            </p:extLst>
          </p:nvPr>
        </p:nvGraphicFramePr>
        <p:xfrm>
          <a:off x="444760" y="723151"/>
          <a:ext cx="9448800" cy="209359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409490833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207127760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ÉQUIPE DE PROJET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6647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RESSOURCES DE SOUTIEN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20344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BESOINS SPÉCIAUX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0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E21270-3FBA-4420-BFD2-4643CF6BC93D}"/>
              </a:ext>
            </a:extLst>
          </p:cNvPr>
          <p:cNvSpPr txBox="1"/>
          <p:nvPr/>
        </p:nvSpPr>
        <p:spPr>
          <a:xfrm>
            <a:off x="367748" y="2829832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DÉPENS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3C68B-FEC8-436F-9C75-91A96EC32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169240"/>
              </p:ext>
            </p:extLst>
          </p:nvPr>
        </p:nvGraphicFramePr>
        <p:xfrm>
          <a:off x="444760" y="3262810"/>
          <a:ext cx="9448800" cy="299148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532633734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4170409706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162117222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3686796820"/>
                    </a:ext>
                  </a:extLst>
                </a:gridCol>
                <a:gridCol w="750961">
                  <a:extLst>
                    <a:ext uri="{9D8B030D-6E8A-4147-A177-3AD203B41FA5}">
                      <a16:colId xmlns:a16="http://schemas.microsoft.com/office/drawing/2014/main" val="502520764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1459874708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TYPE DE COÛT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NOMS DES FOURNISSEURS / DE LA MAIN-D'ŒUVRE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TAUX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Qté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QUANTITÉ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0131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Travail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5142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Travail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13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Travail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837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Ravitaillement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06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Divers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237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fr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COÛTS TOTAUX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4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AVANTAGES &amp; CLIENTS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AVANTAGES ET CLIENTS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31078"/>
              </p:ext>
            </p:extLst>
          </p:nvPr>
        </p:nvGraphicFramePr>
        <p:xfrm>
          <a:off x="472698" y="719663"/>
          <a:ext cx="9448800" cy="1698073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481456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PROPRIÉTAIRE DU PROCESSUS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395206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PRINCIPALES PARTIES PRENANTES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CLIENT FINAL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AVANTAGES ATTENDUS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97594C-07DD-4DB1-9368-BAAF8E32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48757"/>
              </p:ext>
            </p:extLst>
          </p:nvPr>
        </p:nvGraphicFramePr>
        <p:xfrm>
          <a:off x="472698" y="2498752"/>
          <a:ext cx="9448800" cy="38830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82474641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1810954435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742326689"/>
                    </a:ext>
                  </a:extLst>
                </a:gridCol>
                <a:gridCol w="2110295">
                  <a:extLst>
                    <a:ext uri="{9D8B030D-6E8A-4147-A177-3AD203B41FA5}">
                      <a16:colId xmlns:a16="http://schemas.microsoft.com/office/drawing/2014/main" val="3672165900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3932209737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TYPE DE PRESTATION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BASE DE L'ESTIMATION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MONTANT ESTIMATIF DES PRESTATIONS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2403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Économies de coûts spécifiques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25 000,00 $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551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Revenus améliorés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92 500,00 $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09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Productivité accrue (Soft)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17 500,00 $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7061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Amélioration de la conformité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12 000,00 $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2819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Meilleure prise de décision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18 500,00 $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798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Moins d'entretien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26 000,00 $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2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Autres coûts évités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46 250,00 $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5492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PRESTATION TOTALE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237 750,00 $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RISQUES, CONTRAINTES ET HYPOTHÈSES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RISQUES, CONTRAINTES ET HYPOTHÈSES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3E2D6-08E7-4F28-9E2A-A9EAF1B0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374431"/>
              </p:ext>
            </p:extLst>
          </p:nvPr>
        </p:nvGraphicFramePr>
        <p:xfrm>
          <a:off x="472698" y="710065"/>
          <a:ext cx="9448800" cy="419481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88159648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619396767"/>
                    </a:ext>
                  </a:extLst>
                </a:gridCol>
              </a:tblGrid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RISQUES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812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rtl="0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CONTRAINTES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7988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fr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HYPOTHÈSES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PRÉPARÉ PAR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01347"/>
              </p:ext>
            </p:extLst>
          </p:nvPr>
        </p:nvGraphicFramePr>
        <p:xfrm>
          <a:off x="408789" y="785168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PRÉPARÉ PAR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TITRE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pic>
        <p:nvPicPr>
          <p:cNvPr id="8194" name="Picture 2">
            <a:extLst>
              <a:ext uri="{FF2B5EF4-FFF2-40B4-BE49-F238E27FC236}">
                <a16:creationId xmlns:a16="http://schemas.microsoft.com/office/drawing/2014/main" id="{E794B7D3-EADC-5642-9AF0-B65D68BD1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782" y="4990075"/>
            <a:ext cx="1304208" cy="129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PRÉPARÉ PAR</a:t>
            </a:r>
          </a:p>
        </p:txBody>
      </p:sp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4</TotalTime>
  <Words>513</Words>
  <Application>Microsoft Macintosh PowerPoint</Application>
  <PresentationFormat>Widescreen</PresentationFormat>
  <Paragraphs>180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Blosel</dc:creator>
  <cp:lastModifiedBy>Jason Flores</cp:lastModifiedBy>
  <cp:revision>5</cp:revision>
  <dcterms:created xsi:type="dcterms:W3CDTF">2022-04-23T12:55:33Z</dcterms:created>
  <dcterms:modified xsi:type="dcterms:W3CDTF">2022-09-11T04:24:35Z</dcterms:modified>
</cp:coreProperties>
</file>