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50" autoAdjust="0"/>
    <p:restoredTop sz="86447"/>
  </p:normalViewPr>
  <p:slideViewPr>
    <p:cSldViewPr snapToGrid="0" snapToObjects="1">
      <p:cViewPr varScale="1">
        <p:scale>
          <a:sx n="112" d="100"/>
          <a:sy n="112" d="100"/>
        </p:scale>
        <p:origin x="83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PROJEKT-CHARTER-VORLAGE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PROJEKT-CHARTER-VORLAGE</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749302889"/>
              </p:ext>
            </p:extLst>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de" sz="1000" b="0" i="0" u="none" strike="noStrike" dirty="0">
                          <a:solidFill>
                            <a:srgbClr val="000000"/>
                          </a:solidFill>
                          <a:effectLst/>
                          <a:latin typeface="Century Gothic" panose="020B0502020202020204" pitchFamily="34" charset="0"/>
                        </a:rPr>
                        <a:t>PROJEKTNAME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de" sz="1000" b="0" i="0" u="none" strike="noStrike" dirty="0">
                          <a:solidFill>
                            <a:srgbClr val="000000"/>
                          </a:solidFill>
                          <a:effectLst/>
                          <a:latin typeface="Century Gothic" panose="020B0502020202020204" pitchFamily="34" charset="0"/>
                        </a:rPr>
                        <a:t>PROJEKTLEITER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dirty="0">
                          <a:solidFill>
                            <a:srgbClr val="000000"/>
                          </a:solidFill>
                          <a:effectLst/>
                          <a:latin typeface="Century Gothic" panose="020B0502020202020204" pitchFamily="34" charset="0"/>
                        </a:rPr>
                        <a:t>PROJEKTTRÄGER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de"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de" sz="1000" b="0" i="0" u="none" strike="noStrike">
                          <a:solidFill>
                            <a:srgbClr val="000000"/>
                          </a:solidFill>
                          <a:effectLst/>
                          <a:latin typeface="Century Gothic" panose="020B0502020202020204" pitchFamily="34" charset="0"/>
                        </a:rPr>
                        <a:t>TELEFON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de" sz="1000" b="0" i="0" u="none" strike="noStrike" dirty="0">
                          <a:solidFill>
                            <a:srgbClr val="000000"/>
                          </a:solidFill>
                          <a:effectLst/>
                          <a:latin typeface="Century Gothic" panose="020B0502020202020204" pitchFamily="34" charset="0"/>
                        </a:rPr>
                        <a:t>ORGANISATIONSEINHEIT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de" sz="1000" b="0" i="0" u="none" strike="noStrike">
                          <a:solidFill>
                            <a:srgbClr val="000000"/>
                          </a:solidFill>
                          <a:effectLst/>
                          <a:latin typeface="Century Gothic" panose="020B0502020202020204" pitchFamily="34" charset="0"/>
                        </a:rPr>
                        <a:t>GRÜNGURTE VERGEBEN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a:solidFill>
                            <a:srgbClr val="000000"/>
                          </a:solidFill>
                          <a:effectLst/>
                          <a:latin typeface="Century Gothic" panose="020B0502020202020204" pitchFamily="34" charset="0"/>
                        </a:rPr>
                        <a:t>VORAUSSICHTLICHER STARTTERMIN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dirty="0">
                          <a:solidFill>
                            <a:srgbClr val="000000"/>
                          </a:solidFill>
                          <a:effectLst/>
                          <a:latin typeface="Century Gothic" panose="020B0502020202020204" pitchFamily="34" charset="0"/>
                        </a:rPr>
                        <a:t>VORAUSSICHTLICHER FERTIGSTELLUNGSTERMIN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de" sz="1000" b="0" i="0" u="none" strike="noStrike">
                          <a:solidFill>
                            <a:srgbClr val="000000"/>
                          </a:solidFill>
                          <a:effectLst/>
                          <a:latin typeface="Century Gothic" panose="020B0502020202020204" pitchFamily="34" charset="0"/>
                        </a:rPr>
                        <a:t>SCHWARZGURTE ZUGEWIESEN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a:solidFill>
                            <a:srgbClr val="000000"/>
                          </a:solidFill>
                          <a:effectLst/>
                          <a:latin typeface="Century Gothic" panose="020B0502020202020204" pitchFamily="34" charset="0"/>
                        </a:rPr>
                        <a:t>ERWARTETE EINSPARUNGEN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dirty="0">
                          <a:solidFill>
                            <a:srgbClr val="000000"/>
                          </a:solidFill>
                          <a:effectLst/>
                          <a:latin typeface="Century Gothic" panose="020B0502020202020204" pitchFamily="34" charset="0"/>
                        </a:rPr>
                        <a:t>GESCHÄTZTE KOSTEN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ALLGEMEINE PROJEKTINFORMATIONEN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10;&#10;Beschreibung automatisch generier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PROJEKTCHARTER |   INHALTSVERZEICHNIS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de" sz="3200" dirty="0">
                <a:solidFill>
                  <a:schemeClr val="tx1">
                    <a:lumMod val="65000"/>
                    <a:lumOff val="35000"/>
                  </a:schemeClr>
                </a:solidFill>
                <a:latin typeface="Century Gothic" panose="020B0502020202020204" pitchFamily="34" charset="0"/>
              </a:rPr>
              <a:t>INHALTSVERZEICHNIS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PROJEKTÜBERSICHT</a:t>
            </a:r>
            <a:br>
              <a:rPr lang="en-US" dirty="0">
                <a:latin typeface="Century Gothic" panose="020B0502020202020204" pitchFamily="34" charset="0"/>
                <a:ea typeface="Montserrat Bold" charset="0"/>
                <a:cs typeface="Montserrat Bold" charset="0"/>
              </a:rPr>
            </a:br>
            <a:r>
              <a:rPr lang="de" dirty="0">
                <a:latin typeface="Century Gothic" panose="020B0502020202020204" pitchFamily="34" charset="0"/>
                <a:ea typeface="Montserrat Bold" charset="0"/>
                <a:cs typeface="Montserrat Bold" charset="0"/>
              </a:rPr>
              <a:t>&amp; PROJEKTUMFANG</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VORLÄUFIGER ZEITPLAN</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RESSOURCEN </a:t>
            </a:r>
            <a:br>
              <a:rPr lang="en-US" dirty="0">
                <a:latin typeface="Century Gothic" panose="020B0502020202020204" pitchFamily="34" charset="0"/>
                <a:ea typeface="Montserrat Bold" charset="0"/>
                <a:cs typeface="Montserrat Bold" charset="0"/>
              </a:rPr>
            </a:br>
            <a:r>
              <a:rPr lang="de" dirty="0">
                <a:latin typeface="Century Gothic" panose="020B0502020202020204" pitchFamily="34" charset="0"/>
                <a:ea typeface="Montserrat Bold" charset="0"/>
                <a:cs typeface="Montserrat Bold" charset="0"/>
              </a:rPr>
              <a:t>&amp; KOSTEN</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RISIKEN, EINSCHRÄNKUNGEN </a:t>
            </a:r>
            <a:br>
              <a:rPr lang="en-US" dirty="0">
                <a:latin typeface="Century Gothic" panose="020B0502020202020204" pitchFamily="34" charset="0"/>
                <a:ea typeface="Montserrat Bold" charset="0"/>
                <a:cs typeface="Montserrat Bold" charset="0"/>
              </a:rPr>
            </a:br>
            <a:r>
              <a:rPr lang="de" dirty="0">
                <a:latin typeface="Century Gothic" panose="020B0502020202020204" pitchFamily="34" charset="0"/>
                <a:ea typeface="Montserrat Bold" charset="0"/>
                <a:cs typeface="Montserrat Bold" charset="0"/>
              </a:rPr>
              <a:t>UND ANNAHMEN</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de" dirty="0">
                <a:latin typeface="Century Gothic" panose="020B0502020202020204" pitchFamily="34" charset="0"/>
                <a:ea typeface="Montserrat Bold" charset="0"/>
                <a:cs typeface="Montserrat Bold" charset="0"/>
              </a:rPr>
              <a:t>VORBEREITET VON...</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de" dirty="0">
                <a:latin typeface="Century Gothic" panose="020B0502020202020204" pitchFamily="34" charset="0"/>
                <a:ea typeface="Montserrat Bold" charset="0"/>
                <a:cs typeface="Montserrat Bold" charset="0"/>
              </a:rPr>
              <a:t>VORTEILE &amp; KUNDEN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1. PROJEKTÜBERSICHT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PROJEKTÜBERSICHT &amp; PROJEKTUMFANG</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PROJEKTUMFANG</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3919312052"/>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de" sz="1200" b="0" i="0" u="none" strike="noStrike" dirty="0">
                          <a:solidFill>
                            <a:srgbClr val="000000"/>
                          </a:solidFill>
                          <a:effectLst/>
                          <a:latin typeface="Century Gothic" panose="020B0502020202020204" pitchFamily="34" charset="0"/>
                        </a:rPr>
                        <a:t>PROBLEM ODER PROBLEM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de" sz="1200" b="0" i="0" u="none" strike="noStrike">
                          <a:solidFill>
                            <a:srgbClr val="000000"/>
                          </a:solidFill>
                          <a:effectLst/>
                          <a:latin typeface="Century Gothic" panose="020B0502020202020204" pitchFamily="34" charset="0"/>
                        </a:rPr>
                        <a:t>ZWECK DES PROJEKTS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de" sz="1200" b="0" i="0" u="none" strike="noStrike">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de" sz="1200" b="0" i="0" u="none" strike="noStrike">
                          <a:solidFill>
                            <a:srgbClr val="000000"/>
                          </a:solidFill>
                          <a:effectLst/>
                          <a:latin typeface="Century Gothic" panose="020B0502020202020204" pitchFamily="34" charset="0"/>
                        </a:rPr>
                        <a:t>ZIELE / METRIKEN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de" sz="1200" b="0" i="0" u="none" strike="noStrike">
                          <a:solidFill>
                            <a:srgbClr val="000000"/>
                          </a:solidFill>
                          <a:effectLst/>
                          <a:latin typeface="Century Gothic" panose="020B0502020202020204" pitchFamily="34" charset="0"/>
                        </a:rPr>
                        <a:t>ERWARTETE ERGEBNISSE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865789895"/>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de" sz="1200" b="0" i="0" u="none" strike="noStrike">
                          <a:solidFill>
                            <a:srgbClr val="000000"/>
                          </a:solidFill>
                          <a:effectLst/>
                          <a:latin typeface="Century Gothic" panose="020B0502020202020204" pitchFamily="34" charset="0"/>
                        </a:rPr>
                        <a:t>IM GELTUNGSBEREICH</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de" sz="1200" b="0" i="0" u="none" strike="noStrike">
                          <a:solidFill>
                            <a:srgbClr val="000000"/>
                          </a:solidFill>
                          <a:effectLst/>
                          <a:latin typeface="Century Gothic" panose="020B0502020202020204" pitchFamily="34" charset="0"/>
                        </a:rPr>
                        <a:t>AUSSERHALB VON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2. VORLÄUFIGER ZEITPLAN</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VORLÄUFIGER ZEITPLAN</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236911121"/>
              </p:ext>
            </p:extLst>
          </p:nvPr>
        </p:nvGraphicFramePr>
        <p:xfrm>
          <a:off x="447932" y="710065"/>
          <a:ext cx="10276896" cy="5559004"/>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de" sz="900" b="1" i="0" u="none" strike="noStrike">
                          <a:solidFill>
                            <a:srgbClr val="000000"/>
                          </a:solidFill>
                          <a:effectLst/>
                          <a:latin typeface="Century Gothic" panose="020B0502020202020204" pitchFamily="34" charset="0"/>
                        </a:rPr>
                        <a:t>WICHTIGER MEILENSTEIN</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de" sz="900" b="1" i="0" u="none" strike="noStrike">
                          <a:solidFill>
                            <a:srgbClr val="000000"/>
                          </a:solidFill>
                          <a:effectLst/>
                          <a:latin typeface="Century Gothic" panose="020B0502020202020204" pitchFamily="34" charset="0"/>
                        </a:rPr>
                        <a:t>ANFANGEN</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de" sz="900" b="1" i="0" u="none" strike="noStrike">
                          <a:solidFill>
                            <a:srgbClr val="000000"/>
                          </a:solidFill>
                          <a:effectLst/>
                          <a:latin typeface="Century Gothic" panose="020B0502020202020204" pitchFamily="34" charset="0"/>
                        </a:rPr>
                        <a:t>BEENDEN</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de" sz="1000" b="0" i="0" u="none" strike="noStrike">
                          <a:solidFill>
                            <a:srgbClr val="000000"/>
                          </a:solidFill>
                          <a:effectLst/>
                          <a:latin typeface="Century Gothic" panose="020B0502020202020204" pitchFamily="34" charset="0"/>
                        </a:rPr>
                        <a:t>Formular Projektteam / Vorprüfung / Umfang</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de" sz="1000" b="0" i="0" u="none" strike="noStrike">
                          <a:solidFill>
                            <a:srgbClr val="000000"/>
                          </a:solidFill>
                          <a:effectLst/>
                          <a:latin typeface="Century Gothic" panose="020B0502020202020204" pitchFamily="34" charset="0"/>
                        </a:rPr>
                        <a:t>Projektplan / Charta / Kick Off abschließen</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de" sz="1000" b="0" i="0" u="none" strike="noStrike">
                          <a:solidFill>
                            <a:srgbClr val="000000"/>
                          </a:solidFill>
                          <a:effectLst/>
                          <a:latin typeface="Century Gothic" panose="020B0502020202020204" pitchFamily="34" charset="0"/>
                        </a:rPr>
                        <a:t>Phase definieren</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de" sz="1000" b="0" i="0" u="none" strike="noStrike">
                          <a:solidFill>
                            <a:srgbClr val="000000"/>
                          </a:solidFill>
                          <a:effectLst/>
                          <a:latin typeface="Century Gothic" panose="020B0502020202020204" pitchFamily="34" charset="0"/>
                        </a:rPr>
                        <a:t>Messphase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de" sz="1000" b="0" i="0" u="none" strike="noStrike">
                          <a:solidFill>
                            <a:srgbClr val="000000"/>
                          </a:solidFill>
                          <a:effectLst/>
                          <a:latin typeface="Century Gothic" panose="020B0502020202020204" pitchFamily="34" charset="0"/>
                        </a:rPr>
                        <a:t>Analysephase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de" sz="1000" b="0" i="0" u="none" strike="noStrike">
                          <a:solidFill>
                            <a:srgbClr val="000000"/>
                          </a:solidFill>
                          <a:effectLst/>
                          <a:latin typeface="Century Gothic" panose="020B0502020202020204" pitchFamily="34" charset="0"/>
                        </a:rPr>
                        <a:t>Verbesserungsphase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de" sz="1000" b="0" i="0" u="none" strike="noStrike">
                          <a:solidFill>
                            <a:srgbClr val="000000"/>
                          </a:solidFill>
                          <a:effectLst/>
                          <a:latin typeface="Century Gothic" panose="020B0502020202020204" pitchFamily="34" charset="0"/>
                        </a:rPr>
                        <a:t>Kontrollphase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de" sz="1000" b="0" i="0" u="none" strike="noStrike">
                          <a:solidFill>
                            <a:srgbClr val="000000"/>
                          </a:solidFill>
                          <a:effectLst/>
                          <a:latin typeface="Century Gothic" panose="020B0502020202020204" pitchFamily="34" charset="0"/>
                        </a:rPr>
                        <a:t>Projektzusammenfassungsbericht und Abschluss</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RESSOURCEN &amp; KOSTEN</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3. RESSOURCEN</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de" sz="1200" b="0" i="0" u="none" strike="noStrike">
                          <a:solidFill>
                            <a:srgbClr val="000000"/>
                          </a:solidFill>
                          <a:effectLst/>
                          <a:latin typeface="Century Gothic" panose="020B0502020202020204" pitchFamily="34" charset="0"/>
                        </a:rPr>
                        <a:t>PROJEKTTEAM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de" sz="1200" b="0" i="0" u="none" strike="noStrike">
                          <a:solidFill>
                            <a:srgbClr val="000000"/>
                          </a:solidFill>
                          <a:effectLst/>
                          <a:latin typeface="Century Gothic" panose="020B0502020202020204" pitchFamily="34" charset="0"/>
                        </a:rPr>
                        <a:t>SUPPORT-RESSOURCEN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de" sz="1200" b="0" i="0" u="none" strike="noStrike">
                          <a:solidFill>
                            <a:srgbClr val="000000"/>
                          </a:solidFill>
                          <a:effectLst/>
                          <a:latin typeface="Century Gothic" panose="020B0502020202020204" pitchFamily="34" charset="0"/>
                        </a:rPr>
                        <a:t>BESONDERE BEDÜRFNISSE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KOSTEN</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20169240"/>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de" sz="1000" b="1" i="0" u="none" strike="noStrike">
                          <a:solidFill>
                            <a:srgbClr val="000000"/>
                          </a:solidFill>
                          <a:effectLst/>
                          <a:latin typeface="Century Gothic" panose="020B0502020202020204" pitchFamily="34" charset="0"/>
                        </a:rPr>
                        <a:t>KOSTENART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de" sz="1000" b="1" i="0" u="none" strike="noStrike">
                          <a:solidFill>
                            <a:srgbClr val="000000"/>
                          </a:solidFill>
                          <a:effectLst/>
                          <a:latin typeface="Century Gothic" panose="020B0502020202020204" pitchFamily="34" charset="0"/>
                        </a:rPr>
                        <a:t>NAMEN VON LIEFERANTEN / MITARBEITERN</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de" sz="1000" b="1" i="0" u="none" strike="noStrike">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de"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de" sz="1000" b="1" i="0" u="none" strike="noStrike">
                          <a:solidFill>
                            <a:srgbClr val="000000"/>
                          </a:solidFill>
                          <a:effectLst/>
                          <a:latin typeface="Century Gothic" panose="020B0502020202020204" pitchFamily="34" charset="0"/>
                        </a:rPr>
                        <a:t>MENGE</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45770">
                <a:tc>
                  <a:txBody>
                    <a:bodyPr/>
                    <a:lstStyle/>
                    <a:p>
                      <a:pPr algn="l" rtl="0" fontAlgn="ctr"/>
                      <a:r>
                        <a:rPr lang="de" sz="1100" b="1" i="0" u="none" strike="noStrike">
                          <a:solidFill>
                            <a:srgbClr val="000000"/>
                          </a:solidFill>
                          <a:effectLst/>
                          <a:latin typeface="Century Gothic" panose="020B0502020202020204" pitchFamily="34" charset="0"/>
                        </a:rPr>
                        <a:t>Arbeit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45770">
                <a:tc>
                  <a:txBody>
                    <a:bodyPr/>
                    <a:lstStyle/>
                    <a:p>
                      <a:pPr algn="l" fontAlgn="ctr"/>
                      <a:r>
                        <a:rPr lang="de" sz="1100" b="1" i="0" u="none" strike="noStrike">
                          <a:solidFill>
                            <a:srgbClr val="000000"/>
                          </a:solidFill>
                          <a:effectLst/>
                          <a:latin typeface="Century Gothic" panose="020B0502020202020204" pitchFamily="34" charset="0"/>
                        </a:rPr>
                        <a:t>Arbeit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45770">
                <a:tc>
                  <a:txBody>
                    <a:bodyPr/>
                    <a:lstStyle/>
                    <a:p>
                      <a:pPr algn="l" rtl="0" fontAlgn="ctr"/>
                      <a:r>
                        <a:rPr lang="de" sz="1100" b="1" i="0" u="none" strike="noStrike">
                          <a:solidFill>
                            <a:srgbClr val="000000"/>
                          </a:solidFill>
                          <a:effectLst/>
                          <a:latin typeface="Century Gothic" panose="020B0502020202020204" pitchFamily="34" charset="0"/>
                        </a:rPr>
                        <a:t>Arbeit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45770">
                <a:tc>
                  <a:txBody>
                    <a:bodyPr/>
                    <a:lstStyle/>
                    <a:p>
                      <a:pPr algn="l" rtl="0" fontAlgn="ctr"/>
                      <a:r>
                        <a:rPr lang="de" sz="1100" b="1" i="0" u="none" strike="noStrike">
                          <a:solidFill>
                            <a:srgbClr val="000000"/>
                          </a:solidFill>
                          <a:effectLst/>
                          <a:latin typeface="Century Gothic" panose="020B0502020202020204" pitchFamily="34" charset="0"/>
                        </a:rPr>
                        <a:t>Vorräte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45770">
                <a:tc>
                  <a:txBody>
                    <a:bodyPr/>
                    <a:lstStyle/>
                    <a:p>
                      <a:pPr algn="l" rtl="0" fontAlgn="ctr"/>
                      <a:r>
                        <a:rPr lang="de" sz="1100" b="1" i="0" u="none" strike="noStrike">
                          <a:solidFill>
                            <a:srgbClr val="000000"/>
                          </a:solidFill>
                          <a:effectLst/>
                          <a:latin typeface="Century Gothic" panose="020B0502020202020204" pitchFamily="34" charset="0"/>
                        </a:rPr>
                        <a:t>Verschiedenes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gridSpan="2">
                  <a:txBody>
                    <a:bodyPr/>
                    <a:lstStyle/>
                    <a:p>
                      <a:pPr algn="r" fontAlgn="ctr"/>
                      <a:r>
                        <a:rPr lang="de" sz="1000" b="0" i="0" u="none" strike="noStrike">
                          <a:solidFill>
                            <a:srgbClr val="000000"/>
                          </a:solidFill>
                          <a:effectLst/>
                          <a:latin typeface="Century Gothic" panose="020B0502020202020204" pitchFamily="34" charset="0"/>
                        </a:rPr>
                        <a:t>GESAMTKOSTEN</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ea typeface="Arial" charset="0"/>
                <a:cs typeface="Arial" charset="0"/>
              </a:rPr>
              <a:t>VORTEILE &amp; KUNDEN</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4. NUTZEN &amp; KUNDEN</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496231078"/>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de" sz="1200" b="0" i="0" u="none" strike="noStrike">
                          <a:solidFill>
                            <a:srgbClr val="000000"/>
                          </a:solidFill>
                          <a:effectLst/>
                          <a:latin typeface="Century Gothic" panose="020B0502020202020204" pitchFamily="34" charset="0"/>
                        </a:rPr>
                        <a:t>PROZESSVERANTWORTLICHER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de" sz="1200" b="0" i="0" u="none" strike="noStrike">
                          <a:solidFill>
                            <a:srgbClr val="000000"/>
                          </a:solidFill>
                          <a:effectLst/>
                          <a:latin typeface="Century Gothic" panose="020B0502020202020204" pitchFamily="34" charset="0"/>
                        </a:rPr>
                        <a:t>WICHTIGE STAKEHOLDER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de" sz="1200" b="0" i="0" u="none" strike="noStrike">
                          <a:solidFill>
                            <a:srgbClr val="000000"/>
                          </a:solidFill>
                          <a:effectLst/>
                          <a:latin typeface="Century Gothic" panose="020B0502020202020204" pitchFamily="34" charset="0"/>
                        </a:rPr>
                        <a:t>ENDKUNDE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de" sz="1200" b="0" i="0" u="none" strike="noStrike">
                          <a:solidFill>
                            <a:srgbClr val="000000"/>
                          </a:solidFill>
                          <a:effectLst/>
                          <a:latin typeface="Century Gothic" panose="020B0502020202020204" pitchFamily="34" charset="0"/>
                        </a:rPr>
                        <a:t>ERWARTETER NUTZEN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959848757"/>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de" sz="1000" b="1" i="0" u="none" strike="noStrike">
                          <a:solidFill>
                            <a:srgbClr val="000000"/>
                          </a:solidFill>
                          <a:effectLst/>
                          <a:latin typeface="Century Gothic" panose="020B0502020202020204" pitchFamily="34" charset="0"/>
                        </a:rPr>
                        <a:t>ART DER LEISTUNG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de" sz="1000" b="1" i="0" u="none" strike="noStrike" dirty="0">
                          <a:solidFill>
                            <a:srgbClr val="000000"/>
                          </a:solidFill>
                          <a:effectLst/>
                          <a:latin typeface="Century Gothic" panose="020B0502020202020204" pitchFamily="34" charset="0"/>
                        </a:rPr>
                        <a:t>GRUNDLAGE DER SCHÄTZUNG</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de" sz="1000" b="1" i="0" u="none" strike="noStrike">
                          <a:solidFill>
                            <a:srgbClr val="000000"/>
                          </a:solidFill>
                          <a:effectLst/>
                          <a:latin typeface="Century Gothic" panose="020B0502020202020204" pitchFamily="34" charset="0"/>
                        </a:rPr>
                        <a:t>GESCHÄTZTE LEISTUNGSHÖHE</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de" sz="1100" b="1" i="0" u="none" strike="noStrike">
                          <a:solidFill>
                            <a:srgbClr val="000000"/>
                          </a:solidFill>
                          <a:effectLst/>
                          <a:latin typeface="Century Gothic" panose="020B0502020202020204" pitchFamily="34" charset="0"/>
                        </a:rPr>
                        <a:t>Spezifische Kosteneinsparungen</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de" sz="1100" b="0" i="0" u="none" strike="noStrike">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de" sz="1100" b="1" i="0" u="none" strike="noStrike">
                          <a:solidFill>
                            <a:srgbClr val="000000"/>
                          </a:solidFill>
                          <a:effectLst/>
                          <a:latin typeface="Century Gothic" panose="020B0502020202020204" pitchFamily="34" charset="0"/>
                        </a:rPr>
                        <a:t>Umsatzsteigerung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de" sz="1100" b="0" i="0" u="none" strike="noStrike">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de" sz="1100" b="1" i="0" u="none" strike="noStrike">
                          <a:solidFill>
                            <a:srgbClr val="000000"/>
                          </a:solidFill>
                          <a:effectLst/>
                          <a:latin typeface="Century Gothic" panose="020B0502020202020204" pitchFamily="34" charset="0"/>
                        </a:rPr>
                        <a:t>Höhere Produktivität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de" sz="1100" b="0" i="0" u="none" strike="noStrike">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de" sz="1100" b="1" i="0" u="none" strike="noStrike">
                          <a:solidFill>
                            <a:srgbClr val="000000"/>
                          </a:solidFill>
                          <a:effectLst/>
                          <a:latin typeface="Century Gothic" panose="020B0502020202020204" pitchFamily="34" charset="0"/>
                        </a:rPr>
                        <a:t>Verbesserte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de" sz="1100" b="0" i="0" u="none" strike="noStrike">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de" sz="1100" b="1" i="0" u="none" strike="noStrike">
                          <a:solidFill>
                            <a:srgbClr val="000000"/>
                          </a:solidFill>
                          <a:effectLst/>
                          <a:latin typeface="Century Gothic" panose="020B0502020202020204" pitchFamily="34" charset="0"/>
                        </a:rPr>
                        <a:t>Bessere Entscheidungsfindung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de" sz="1100" b="0" i="0" u="none" strike="noStrike">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de" sz="1100" b="1" i="0" u="none" strike="noStrike">
                          <a:solidFill>
                            <a:srgbClr val="000000"/>
                          </a:solidFill>
                          <a:effectLst/>
                          <a:latin typeface="Century Gothic" panose="020B0502020202020204" pitchFamily="34" charset="0"/>
                        </a:rPr>
                        <a:t>Weniger Wartung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de" sz="1100" b="0" i="0" u="none" strike="noStrike">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de" sz="1100" b="1" i="0" u="none" strike="noStrike">
                          <a:solidFill>
                            <a:srgbClr val="000000"/>
                          </a:solidFill>
                          <a:effectLst/>
                          <a:latin typeface="Century Gothic" panose="020B0502020202020204" pitchFamily="34" charset="0"/>
                        </a:rPr>
                        <a:t>Sonstige Kosten vermieden</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de" sz="1100" b="0" i="0" u="none" strike="noStrike">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de" sz="1000" b="0" i="0" u="none" strike="noStrike" dirty="0">
                          <a:solidFill>
                            <a:srgbClr val="000000"/>
                          </a:solidFill>
                          <a:effectLst/>
                          <a:latin typeface="Century Gothic" panose="020B0502020202020204" pitchFamily="34" charset="0"/>
                        </a:rPr>
                        <a:t>GESAMTER NUTZEN</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de"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RISIKEN, EINSCHRÄNKUNGEN UND ANNAHMEN</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5. RISIKEN, EINSCHRÄNKUNGEN UND ANNAHMEN</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3069374431"/>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de" sz="1200" b="0" i="0" u="none" strike="noStrike">
                          <a:solidFill>
                            <a:srgbClr val="000000"/>
                          </a:solidFill>
                          <a:effectLst/>
                          <a:latin typeface="Century Gothic" panose="020B0502020202020204" pitchFamily="34" charset="0"/>
                        </a:rPr>
                        <a:t>RISIKEN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de" sz="1200" b="0" i="0" u="none" strike="noStrike">
                          <a:solidFill>
                            <a:srgbClr val="000000"/>
                          </a:solidFill>
                          <a:effectLst/>
                          <a:latin typeface="Century Gothic" panose="020B0502020202020204" pitchFamily="34" charset="0"/>
                        </a:rPr>
                        <a:t>ZWÄNGE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de" sz="1200" b="0" i="0" u="none" strike="noStrike">
                          <a:solidFill>
                            <a:srgbClr val="000000"/>
                          </a:solidFill>
                          <a:effectLst/>
                          <a:latin typeface="Century Gothic" panose="020B0502020202020204" pitchFamily="34" charset="0"/>
                        </a:rPr>
                        <a:t>ANNAHMEN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VORBEREITET VON</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4111401347"/>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VORBEREITET VON</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TITEL</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de" sz="900" b="0" dirty="0">
                          <a:solidFill>
                            <a:schemeClr val="tx1"/>
                          </a:solidFill>
                          <a:effectLst/>
                          <a:latin typeface="Century Gothic" panose="020B0502020202020204" pitchFamily="34" charset="0"/>
                        </a:rPr>
                        <a:t>DATUM</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6. VORBEREITET VON</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TotalTime>
  <Words>402</Words>
  <Application>Microsoft Macintosh PowerPoint</Application>
  <PresentationFormat>Widescreen</PresentationFormat>
  <Paragraphs>180</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Thomas Blosel</dc:creator>
  <cp:lastModifiedBy>Jason Flores</cp:lastModifiedBy>
  <cp:revision>5</cp:revision>
  <dcterms:created xsi:type="dcterms:W3CDTF">2022-04-23T12:55:33Z</dcterms:created>
  <dcterms:modified xsi:type="dcterms:W3CDTF">2022-09-11T04:15:21Z</dcterms:modified>
</cp:coreProperties>
</file>