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50" autoAdjust="0"/>
    <p:restoredTop sz="86447"/>
  </p:normalViewPr>
  <p:slideViewPr>
    <p:cSldViewPr snapToGrid="0" snapToObjects="1">
      <p:cViewPr varScale="1">
        <p:scale>
          <a:sx n="112" d="100"/>
          <a:sy n="112" d="100"/>
        </p:scale>
        <p:origin x="832"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ção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pt" sz="2200" b="1" dirty="0">
                <a:solidFill>
                  <a:schemeClr val="tx1">
                    <a:lumMod val="75000"/>
                    <a:lumOff val="25000"/>
                  </a:schemeClr>
                </a:solidFill>
                <a:latin typeface="Century Gothic" panose="020B0502020202020204" pitchFamily="34" charset="0"/>
              </a:rPr>
              <a:t>MODELO DE CARTA DO PROJETO</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MODELO DE CARTA DO PROJETO</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749302889"/>
              </p:ext>
            </p:extLst>
          </p:nvPr>
        </p:nvGraphicFramePr>
        <p:xfrm>
          <a:off x="168967" y="1908313"/>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pt" sz="1000" b="0" i="0" u="none" strike="noStrike" dirty="0">
                          <a:solidFill>
                            <a:srgbClr val="000000"/>
                          </a:solidFill>
                          <a:effectLst/>
                          <a:latin typeface="Century Gothic" panose="020B0502020202020204" pitchFamily="34" charset="0"/>
                        </a:rPr>
                        <a:t>NOME DO PROJETO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pt" sz="1000" b="0" i="0" u="none" strike="noStrike" dirty="0">
                          <a:solidFill>
                            <a:srgbClr val="000000"/>
                          </a:solidFill>
                          <a:effectLst/>
                          <a:latin typeface="Century Gothic" panose="020B0502020202020204" pitchFamily="34" charset="0"/>
                        </a:rPr>
                        <a:t>GERENTE DE PROJETOS</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PATROCINADOR DO PROJETO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pt"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pt" sz="1000" b="0" i="0" u="none" strike="noStrike">
                          <a:solidFill>
                            <a:srgbClr val="000000"/>
                          </a:solidFill>
                          <a:effectLst/>
                          <a:latin typeface="Century Gothic" panose="020B0502020202020204" pitchFamily="34" charset="0"/>
                        </a:rPr>
                        <a:t>TELEFONE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pt" sz="1000" b="0" i="0" u="none" strike="noStrike" dirty="0">
                          <a:solidFill>
                            <a:srgbClr val="000000"/>
                          </a:solidFill>
                          <a:effectLst/>
                          <a:latin typeface="Century Gothic" panose="020B0502020202020204" pitchFamily="34" charset="0"/>
                        </a:rPr>
                        <a:t>UNIDADE ORGANIZACIONAL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pt" sz="1000" b="0" i="0" u="none" strike="noStrike">
                          <a:solidFill>
                            <a:srgbClr val="000000"/>
                          </a:solidFill>
                          <a:effectLst/>
                          <a:latin typeface="Century Gothic" panose="020B0502020202020204" pitchFamily="34" charset="0"/>
                        </a:rPr>
                        <a:t>CINTURÕES VERDES ATRIBUÍDOS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a:solidFill>
                            <a:srgbClr val="000000"/>
                          </a:solidFill>
                          <a:effectLst/>
                          <a:latin typeface="Century Gothic" panose="020B0502020202020204" pitchFamily="34" charset="0"/>
                        </a:rPr>
                        <a:t>DATA DE INÍCIO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DATA DE CONCLUSÃO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pt" sz="1000" b="0" i="0" u="none" strike="noStrike">
                          <a:solidFill>
                            <a:srgbClr val="000000"/>
                          </a:solidFill>
                          <a:effectLst/>
                          <a:latin typeface="Century Gothic" panose="020B0502020202020204" pitchFamily="34" charset="0"/>
                        </a:rPr>
                        <a:t>FAIXAS PRETAS ATRIBUÍDAS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a:solidFill>
                            <a:srgbClr val="000000"/>
                          </a:solidFill>
                          <a:effectLst/>
                          <a:latin typeface="Century Gothic" panose="020B0502020202020204" pitchFamily="34" charset="0"/>
                        </a:rPr>
                        <a:t>ECONOMIA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CUSTOS ESTIMADOS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INFORMAÇÕES GERAIS DO PROJETO</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a&#10;&#10;Descrição gerada automaticamente">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 DE CARTA DO PROJETO   TABELA DE CONTEÚDOS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pt" sz="3200" dirty="0">
                <a:solidFill>
                  <a:schemeClr val="tx1">
                    <a:lumMod val="65000"/>
                    <a:lumOff val="35000"/>
                  </a:schemeClr>
                </a:solidFill>
                <a:latin typeface="Century Gothic" panose="020B0502020202020204" pitchFamily="34" charset="0"/>
              </a:rPr>
              <a:t>TABELA DE CONTEÚDOS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pt" dirty="0">
                <a:latin typeface="Century Gothic" panose="020B0502020202020204" pitchFamily="34" charset="0"/>
                <a:ea typeface="Montserrat Bold" charset="0"/>
                <a:cs typeface="Montserrat Bold" charset="0"/>
              </a:rPr>
              <a:t>VISÃO GERAL DO PROJETO</a:t>
            </a:r>
            <a:br>
              <a:rPr lang="en-US" dirty="0">
                <a:latin typeface="Century Gothic" panose="020B0502020202020204" pitchFamily="34" charset="0"/>
                <a:ea typeface="Montserrat Bold" charset="0"/>
                <a:cs typeface="Montserrat Bold" charset="0"/>
              </a:rPr>
            </a:br>
            <a:r>
              <a:rPr lang="pt" dirty="0">
                <a:latin typeface="Century Gothic" panose="020B0502020202020204" pitchFamily="34" charset="0"/>
                <a:ea typeface="Montserrat Bold" charset="0"/>
                <a:cs typeface="Montserrat Bold" charset="0"/>
              </a:rPr>
              <a:t> E ESCOPO DO PROJETO</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CRONOGRAMA PROVISÓRIO</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RECURSOS</a:t>
            </a:r>
            <a:br>
              <a:rPr lang="en-US" dirty="0">
                <a:latin typeface="Century Gothic" panose="020B0502020202020204" pitchFamily="34" charset="0"/>
                <a:ea typeface="Montserrat Bold" charset="0"/>
                <a:cs typeface="Montserrat Bold" charset="0"/>
              </a:rPr>
            </a:br>
            <a:r>
              <a:rPr lang="pt" dirty="0">
                <a:latin typeface="Century Gothic" panose="020B0502020202020204" pitchFamily="34" charset="0"/>
                <a:ea typeface="Montserrat Bold" charset="0"/>
                <a:cs typeface="Montserrat Bold" charset="0"/>
              </a:rPr>
              <a:t> E CUSTOS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RISCO, RESTRIÇÕES </a:t>
            </a:r>
            <a:br>
              <a:rPr lang="en-US" dirty="0">
                <a:latin typeface="Century Gothic" panose="020B0502020202020204" pitchFamily="34" charset="0"/>
                <a:ea typeface="Montserrat Bold" charset="0"/>
                <a:cs typeface="Montserrat Bold" charset="0"/>
              </a:rPr>
            </a:br>
            <a:r>
              <a:rPr lang="pt" dirty="0">
                <a:latin typeface="Century Gothic" panose="020B0502020202020204" pitchFamily="34" charset="0"/>
                <a:ea typeface="Montserrat Bold" charset="0"/>
                <a:cs typeface="Montserrat Bold" charset="0"/>
              </a:rPr>
              <a:t>E SUPOSIÇÕES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pt" dirty="0">
                <a:latin typeface="Century Gothic" panose="020B0502020202020204" pitchFamily="34" charset="0"/>
                <a:ea typeface="Montserrat Bold" charset="0"/>
                <a:cs typeface="Montserrat Bold" charset="0"/>
              </a:rPr>
              <a:t>PREPARADO POR...</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BENEFÍCIOS E CLIENTES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1. VISÃO GERAL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VISÃO GERAL DO PROJETO &amp; ESCOPO DO PROJETO</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471690"/>
            <a:ext cx="262283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ESCOPO DO PROJETO</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3919312052"/>
              </p:ext>
            </p:extLst>
          </p:nvPr>
        </p:nvGraphicFramePr>
        <p:xfrm>
          <a:off x="488196" y="697704"/>
          <a:ext cx="9448800" cy="3489325"/>
        </p:xfrm>
        <a:graphic>
          <a:graphicData uri="http://schemas.openxmlformats.org/drawingml/2006/table">
            <a:tbl>
              <a:tblPr/>
              <a:tblGrid>
                <a:gridCol w="1967708">
                  <a:extLst>
                    <a:ext uri="{9D8B030D-6E8A-4147-A177-3AD203B41FA5}">
                      <a16:colId xmlns:a16="http://schemas.microsoft.com/office/drawing/2014/main" val="1996367546"/>
                    </a:ext>
                  </a:extLst>
                </a:gridCol>
                <a:gridCol w="7481092">
                  <a:extLst>
                    <a:ext uri="{9D8B030D-6E8A-4147-A177-3AD203B41FA5}">
                      <a16:colId xmlns:a16="http://schemas.microsoft.com/office/drawing/2014/main" val="886809287"/>
                    </a:ext>
                  </a:extLst>
                </a:gridCol>
              </a:tblGrid>
              <a:tr h="697865">
                <a:tc>
                  <a:txBody>
                    <a:bodyPr/>
                    <a:lstStyle/>
                    <a:p>
                      <a:pPr algn="l" fontAlgn="ctr"/>
                      <a:r>
                        <a:rPr lang="pt" sz="1200" b="0" i="0" u="none" strike="noStrike" dirty="0">
                          <a:solidFill>
                            <a:srgbClr val="000000"/>
                          </a:solidFill>
                          <a:effectLst/>
                          <a:latin typeface="Century Gothic" panose="020B0502020202020204" pitchFamily="34" charset="0"/>
                        </a:rPr>
                        <a:t>PROBLEMA OU PROBLEMA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865">
                <a:tc>
                  <a:txBody>
                    <a:bodyPr/>
                    <a:lstStyle/>
                    <a:p>
                      <a:pPr algn="l" rtl="0" fontAlgn="ctr"/>
                      <a:r>
                        <a:rPr lang="pt" sz="1200" b="0" i="0" u="none" strike="noStrike">
                          <a:solidFill>
                            <a:srgbClr val="000000"/>
                          </a:solidFill>
                          <a:effectLst/>
                          <a:latin typeface="Century Gothic" panose="020B0502020202020204" pitchFamily="34" charset="0"/>
                        </a:rPr>
                        <a:t>PROPÓSITO DO PROJETO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697865">
                <a:tc>
                  <a:txBody>
                    <a:bodyPr/>
                    <a:lstStyle/>
                    <a:p>
                      <a:pPr algn="l" fontAlgn="ctr"/>
                      <a:r>
                        <a:rPr lang="pt" sz="1200" b="0" i="0" u="none" strike="noStrike">
                          <a:solidFill>
                            <a:srgbClr val="000000"/>
                          </a:solidFill>
                          <a:effectLst/>
                          <a:latin typeface="Century Gothic" panose="020B0502020202020204" pitchFamily="34" charset="0"/>
                        </a:rPr>
                        <a:t>CASO DE NEGÓCIOS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865">
                <a:tc>
                  <a:txBody>
                    <a:bodyPr/>
                    <a:lstStyle/>
                    <a:p>
                      <a:pPr algn="l" rtl="0" fontAlgn="ctr"/>
                      <a:r>
                        <a:rPr lang="pt" sz="1200" b="0" i="0" u="none" strike="noStrike">
                          <a:solidFill>
                            <a:srgbClr val="000000"/>
                          </a:solidFill>
                          <a:effectLst/>
                          <a:latin typeface="Century Gothic" panose="020B0502020202020204" pitchFamily="34" charset="0"/>
                        </a:rPr>
                        <a:t>GOLS / MÉTRICAS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697865">
                <a:tc>
                  <a:txBody>
                    <a:bodyPr/>
                    <a:lstStyle/>
                    <a:p>
                      <a:pPr algn="l" fontAlgn="ctr"/>
                      <a:r>
                        <a:rPr lang="pt" sz="1200" b="0" i="0" u="none" strike="noStrike">
                          <a:solidFill>
                            <a:srgbClr val="000000"/>
                          </a:solidFill>
                          <a:effectLst/>
                          <a:latin typeface="Century Gothic" panose="020B0502020202020204" pitchFamily="34" charset="0"/>
                        </a:rPr>
                        <a:t>ENTREGAS ESPERADAS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2865789895"/>
              </p:ext>
            </p:extLst>
          </p:nvPr>
        </p:nvGraphicFramePr>
        <p:xfrm>
          <a:off x="488196" y="4959636"/>
          <a:ext cx="9448800" cy="1395730"/>
        </p:xfrm>
        <a:graphic>
          <a:graphicData uri="http://schemas.openxmlformats.org/drawingml/2006/table">
            <a:tbl>
              <a:tblPr/>
              <a:tblGrid>
                <a:gridCol w="1967708">
                  <a:extLst>
                    <a:ext uri="{9D8B030D-6E8A-4147-A177-3AD203B41FA5}">
                      <a16:colId xmlns:a16="http://schemas.microsoft.com/office/drawing/2014/main" val="3734826"/>
                    </a:ext>
                  </a:extLst>
                </a:gridCol>
                <a:gridCol w="7481092">
                  <a:extLst>
                    <a:ext uri="{9D8B030D-6E8A-4147-A177-3AD203B41FA5}">
                      <a16:colId xmlns:a16="http://schemas.microsoft.com/office/drawing/2014/main" val="1467896747"/>
                    </a:ext>
                  </a:extLst>
                </a:gridCol>
              </a:tblGrid>
              <a:tr h="697865">
                <a:tc>
                  <a:txBody>
                    <a:bodyPr/>
                    <a:lstStyle/>
                    <a:p>
                      <a:pPr algn="l" fontAlgn="ctr"/>
                      <a:r>
                        <a:rPr lang="pt" sz="1200" b="0" i="0" u="none" strike="noStrike">
                          <a:solidFill>
                            <a:srgbClr val="000000"/>
                          </a:solidFill>
                          <a:effectLst/>
                          <a:latin typeface="Century Gothic" panose="020B0502020202020204" pitchFamily="34" charset="0"/>
                        </a:rPr>
                        <a:t>DENTRO DO ESCOPO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697865">
                <a:tc>
                  <a:txBody>
                    <a:bodyPr/>
                    <a:lstStyle/>
                    <a:p>
                      <a:pPr algn="l" rtl="0" fontAlgn="ctr"/>
                      <a:r>
                        <a:rPr lang="pt" sz="1200" b="0" i="0" u="none" strike="noStrike">
                          <a:solidFill>
                            <a:srgbClr val="000000"/>
                          </a:solidFill>
                          <a:effectLst/>
                          <a:latin typeface="Century Gothic" panose="020B0502020202020204" pitchFamily="34" charset="0"/>
                        </a:rPr>
                        <a:t>FORA DO ESCOPO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2. CRONOGRAMA PROVISÓRIO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CRONOGRAMA PROVISÓRIO</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236911121"/>
              </p:ext>
            </p:extLst>
          </p:nvPr>
        </p:nvGraphicFramePr>
        <p:xfrm>
          <a:off x="447932" y="710065"/>
          <a:ext cx="10276896" cy="5559004"/>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pt" sz="900" b="1" i="0" u="none" strike="noStrike">
                          <a:solidFill>
                            <a:srgbClr val="000000"/>
                          </a:solidFill>
                          <a:effectLst/>
                          <a:latin typeface="Century Gothic" panose="020B0502020202020204" pitchFamily="34" charset="0"/>
                        </a:rPr>
                        <a:t>MARCO-CHAVE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pt" sz="900" b="1" i="0" u="none" strike="noStrike">
                          <a:solidFill>
                            <a:srgbClr val="000000"/>
                          </a:solidFill>
                          <a:effectLst/>
                          <a:latin typeface="Century Gothic" panose="020B0502020202020204" pitchFamily="34" charset="0"/>
                        </a:rPr>
                        <a:t>COMEÇAR</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pt" sz="900" b="1" i="0" u="none" strike="noStrike">
                          <a:solidFill>
                            <a:srgbClr val="000000"/>
                          </a:solidFill>
                          <a:effectLst/>
                          <a:latin typeface="Century Gothic" panose="020B0502020202020204" pitchFamily="34" charset="0"/>
                        </a:rPr>
                        <a:t>ACABAR</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pt" sz="1000" b="0" i="0" u="none" strike="noStrike">
                          <a:solidFill>
                            <a:srgbClr val="000000"/>
                          </a:solidFill>
                          <a:effectLst/>
                          <a:latin typeface="Century Gothic" panose="020B0502020202020204" pitchFamily="34" charset="0"/>
                        </a:rPr>
                        <a:t>Equipe de Projeto de Formulário / Revisão Preliminar / Escopo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pt" sz="1000" b="0" i="0" u="none" strike="noStrike">
                          <a:solidFill>
                            <a:srgbClr val="000000"/>
                          </a:solidFill>
                          <a:effectLst/>
                          <a:latin typeface="Century Gothic" panose="020B0502020202020204" pitchFamily="34" charset="0"/>
                        </a:rPr>
                        <a:t>Finalizar plano de projeto / carta / pontapé inicial</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pt" sz="1000" b="0" i="0" u="none" strike="noStrike">
                          <a:solidFill>
                            <a:srgbClr val="000000"/>
                          </a:solidFill>
                          <a:effectLst/>
                          <a:latin typeface="Century Gothic" panose="020B0502020202020204" pitchFamily="34" charset="0"/>
                        </a:rPr>
                        <a:t>Definir fase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pt" sz="1000" b="0" i="0" u="none" strike="noStrike">
                          <a:solidFill>
                            <a:srgbClr val="000000"/>
                          </a:solidFill>
                          <a:effectLst/>
                          <a:latin typeface="Century Gothic" panose="020B0502020202020204" pitchFamily="34" charset="0"/>
                        </a:rPr>
                        <a:t>Fase de medição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pt" sz="1000" b="0" i="0" u="none" strike="noStrike">
                          <a:solidFill>
                            <a:srgbClr val="000000"/>
                          </a:solidFill>
                          <a:effectLst/>
                          <a:latin typeface="Century Gothic" panose="020B0502020202020204" pitchFamily="34" charset="0"/>
                        </a:rPr>
                        <a:t>Fase de Análise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pt" sz="1000" b="0" i="0" u="none" strike="noStrike">
                          <a:solidFill>
                            <a:srgbClr val="000000"/>
                          </a:solidFill>
                          <a:effectLst/>
                          <a:latin typeface="Century Gothic" panose="020B0502020202020204" pitchFamily="34" charset="0"/>
                        </a:rPr>
                        <a:t>Fase de melhoria</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pt" sz="1000" b="0" i="0" u="none" strike="noStrike">
                          <a:solidFill>
                            <a:srgbClr val="000000"/>
                          </a:solidFill>
                          <a:effectLst/>
                          <a:latin typeface="Century Gothic" panose="020B0502020202020204" pitchFamily="34" charset="0"/>
                        </a:rPr>
                        <a:t>Fase de controle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pt" sz="1000" b="0" i="0" u="none" strike="noStrike">
                          <a:solidFill>
                            <a:srgbClr val="000000"/>
                          </a:solidFill>
                          <a:effectLst/>
                          <a:latin typeface="Century Gothic" panose="020B0502020202020204" pitchFamily="34" charset="0"/>
                        </a:rPr>
                        <a:t>Relatório de resumo do projeto e encerramento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017853147"/>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RECURSOS E CUSTOS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3. RECURSOS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3991896153"/>
              </p:ext>
            </p:extLst>
          </p:nvPr>
        </p:nvGraphicFramePr>
        <p:xfrm>
          <a:off x="444760" y="723151"/>
          <a:ext cx="9448800" cy="2093595"/>
        </p:xfrm>
        <a:graphic>
          <a:graphicData uri="http://schemas.openxmlformats.org/drawingml/2006/table">
            <a:tbl>
              <a:tblPr/>
              <a:tblGrid>
                <a:gridCol w="1967708">
                  <a:extLst>
                    <a:ext uri="{9D8B030D-6E8A-4147-A177-3AD203B41FA5}">
                      <a16:colId xmlns:a16="http://schemas.microsoft.com/office/drawing/2014/main" val="4094908337"/>
                    </a:ext>
                  </a:extLst>
                </a:gridCol>
                <a:gridCol w="7481092">
                  <a:extLst>
                    <a:ext uri="{9D8B030D-6E8A-4147-A177-3AD203B41FA5}">
                      <a16:colId xmlns:a16="http://schemas.microsoft.com/office/drawing/2014/main" val="4207127760"/>
                    </a:ext>
                  </a:extLst>
                </a:gridCol>
              </a:tblGrid>
              <a:tr h="697865">
                <a:tc>
                  <a:txBody>
                    <a:bodyPr/>
                    <a:lstStyle/>
                    <a:p>
                      <a:pPr algn="l" fontAlgn="ctr"/>
                      <a:r>
                        <a:rPr lang="pt" sz="1200" b="0" i="0" u="none" strike="noStrike">
                          <a:solidFill>
                            <a:srgbClr val="000000"/>
                          </a:solidFill>
                          <a:effectLst/>
                          <a:latin typeface="Century Gothic" panose="020B0502020202020204" pitchFamily="34" charset="0"/>
                        </a:rPr>
                        <a:t>EQUIPE DO PROJETO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697865">
                <a:tc>
                  <a:txBody>
                    <a:bodyPr/>
                    <a:lstStyle/>
                    <a:p>
                      <a:pPr algn="l" rtl="0" fontAlgn="ctr"/>
                      <a:r>
                        <a:rPr lang="pt" sz="1200" b="0" i="0" u="none" strike="noStrike">
                          <a:solidFill>
                            <a:srgbClr val="000000"/>
                          </a:solidFill>
                          <a:effectLst/>
                          <a:latin typeface="Century Gothic" panose="020B0502020202020204" pitchFamily="34" charset="0"/>
                        </a:rPr>
                        <a:t>RECURSOS DE SUPORTE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0920344"/>
                  </a:ext>
                </a:extLst>
              </a:tr>
              <a:tr h="697865">
                <a:tc>
                  <a:txBody>
                    <a:bodyPr/>
                    <a:lstStyle/>
                    <a:p>
                      <a:pPr algn="l" fontAlgn="ctr"/>
                      <a:r>
                        <a:rPr lang="pt" sz="1200" b="0" i="0" u="none" strike="noStrike">
                          <a:solidFill>
                            <a:srgbClr val="000000"/>
                          </a:solidFill>
                          <a:effectLst/>
                          <a:latin typeface="Century Gothic" panose="020B0502020202020204" pitchFamily="34" charset="0"/>
                        </a:rPr>
                        <a:t>NECESSIDADES ESPECIAIS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829832"/>
            <a:ext cx="1141659"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CUSTOS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20169240"/>
              </p:ext>
            </p:extLst>
          </p:nvPr>
        </p:nvGraphicFramePr>
        <p:xfrm>
          <a:off x="444760" y="3262810"/>
          <a:ext cx="9448800" cy="2991485"/>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2043755">
                  <a:extLst>
                    <a:ext uri="{9D8B030D-6E8A-4147-A177-3AD203B41FA5}">
                      <a16:colId xmlns:a16="http://schemas.microsoft.com/office/drawing/2014/main" val="1459874708"/>
                    </a:ext>
                  </a:extLst>
                </a:gridCol>
              </a:tblGrid>
              <a:tr h="316865">
                <a:tc>
                  <a:txBody>
                    <a:bodyPr/>
                    <a:lstStyle/>
                    <a:p>
                      <a:pPr algn="l" fontAlgn="ctr"/>
                      <a:r>
                        <a:rPr lang="pt" sz="1000" b="1" i="0" u="none" strike="noStrike">
                          <a:solidFill>
                            <a:srgbClr val="000000"/>
                          </a:solidFill>
                          <a:effectLst/>
                          <a:latin typeface="Century Gothic" panose="020B0502020202020204" pitchFamily="34" charset="0"/>
                        </a:rPr>
                        <a:t>TIPO DE CUSTO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pt" sz="1000" b="1" i="0" u="none" strike="noStrike">
                          <a:solidFill>
                            <a:srgbClr val="000000"/>
                          </a:solidFill>
                          <a:effectLst/>
                          <a:latin typeface="Century Gothic" panose="020B0502020202020204" pitchFamily="34" charset="0"/>
                        </a:rPr>
                        <a:t>NOMES DE FORNECEDOR / MÃO-DE-OBRA</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pt" sz="1000" b="1" i="0" u="none" strike="noStrike">
                          <a:solidFill>
                            <a:srgbClr val="000000"/>
                          </a:solidFill>
                          <a:effectLst/>
                          <a:latin typeface="Century Gothic" panose="020B0502020202020204" pitchFamily="34" charset="0"/>
                        </a:rPr>
                        <a:t>TAXA</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pt" sz="1000" b="1" i="0" u="none" strike="noStrike">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pt" sz="1000" b="1" i="0" u="none" strike="noStrike">
                          <a:solidFill>
                            <a:srgbClr val="000000"/>
                          </a:solidFill>
                          <a:effectLst/>
                          <a:latin typeface="Century Gothic" panose="020B0502020202020204" pitchFamily="34" charset="0"/>
                        </a:rPr>
                        <a:t>QUANTIDADE</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45770">
                <a:tc>
                  <a:txBody>
                    <a:bodyPr/>
                    <a:lstStyle/>
                    <a:p>
                      <a:pPr algn="l" rtl="0" fontAlgn="ctr"/>
                      <a:r>
                        <a:rPr lang="pt" sz="1100" b="1" i="0" u="none" strike="noStrike">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45770">
                <a:tc>
                  <a:txBody>
                    <a:bodyPr/>
                    <a:lstStyle/>
                    <a:p>
                      <a:pPr algn="l" fontAlgn="ctr"/>
                      <a:r>
                        <a:rPr lang="pt" sz="1100" b="1" i="0" u="none" strike="noStrike">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45770">
                <a:tc>
                  <a:txBody>
                    <a:bodyPr/>
                    <a:lstStyle/>
                    <a:p>
                      <a:pPr algn="l" rtl="0" fontAlgn="ctr"/>
                      <a:r>
                        <a:rPr lang="pt" sz="1100" b="1" i="0" u="none" strike="noStrike">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45770">
                <a:tc>
                  <a:txBody>
                    <a:bodyPr/>
                    <a:lstStyle/>
                    <a:p>
                      <a:pPr algn="l" rtl="0" fontAlgn="ctr"/>
                      <a:r>
                        <a:rPr lang="pt" sz="1100" b="1" i="0" u="none" strike="noStrike">
                          <a:solidFill>
                            <a:srgbClr val="000000"/>
                          </a:solidFill>
                          <a:effectLst/>
                          <a:latin typeface="Century Gothic" panose="020B0502020202020204" pitchFamily="34" charset="0"/>
                        </a:rPr>
                        <a:t>Suprimentos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45770">
                <a:tc>
                  <a:txBody>
                    <a:bodyPr/>
                    <a:lstStyle/>
                    <a:p>
                      <a:pPr algn="l" rtl="0" fontAlgn="ctr"/>
                      <a:r>
                        <a:rPr lang="pt" sz="1100" b="1" i="0" u="none" strike="noStrike">
                          <a:solidFill>
                            <a:srgbClr val="000000"/>
                          </a:solidFill>
                          <a:effectLst/>
                          <a:latin typeface="Century Gothic" panose="020B0502020202020204" pitchFamily="34" charset="0"/>
                        </a:rPr>
                        <a:t>Variado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gridSpan="2">
                  <a:txBody>
                    <a:bodyPr/>
                    <a:lstStyle/>
                    <a:p>
                      <a:pPr algn="r" fontAlgn="ctr"/>
                      <a:r>
                        <a:rPr lang="pt" sz="1000" b="0" i="0" u="none" strike="noStrike">
                          <a:solidFill>
                            <a:srgbClr val="000000"/>
                          </a:solidFill>
                          <a:effectLst/>
                          <a:latin typeface="Century Gothic" panose="020B0502020202020204" pitchFamily="34" charset="0"/>
                        </a:rPr>
                        <a:t>CUSTOS TOTAIS</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BENEFÍCIOS E CLIENTES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4. BENEFÍCIOS E CLIENTES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3496231078"/>
              </p:ext>
            </p:extLst>
          </p:nvPr>
        </p:nvGraphicFramePr>
        <p:xfrm>
          <a:off x="472698" y="719663"/>
          <a:ext cx="9448800" cy="1698073"/>
        </p:xfrm>
        <a:graphic>
          <a:graphicData uri="http://schemas.openxmlformats.org/drawingml/2006/table">
            <a:tbl>
              <a:tblPr/>
              <a:tblGrid>
                <a:gridCol w="1967708">
                  <a:extLst>
                    <a:ext uri="{9D8B030D-6E8A-4147-A177-3AD203B41FA5}">
                      <a16:colId xmlns:a16="http://schemas.microsoft.com/office/drawing/2014/main" val="3129605748"/>
                    </a:ext>
                  </a:extLst>
                </a:gridCol>
                <a:gridCol w="7481092">
                  <a:extLst>
                    <a:ext uri="{9D8B030D-6E8A-4147-A177-3AD203B41FA5}">
                      <a16:colId xmlns:a16="http://schemas.microsoft.com/office/drawing/2014/main" val="4134565234"/>
                    </a:ext>
                  </a:extLst>
                </a:gridCol>
              </a:tblGrid>
              <a:tr h="481456">
                <a:tc>
                  <a:txBody>
                    <a:bodyPr/>
                    <a:lstStyle/>
                    <a:p>
                      <a:pPr algn="l" fontAlgn="ctr"/>
                      <a:r>
                        <a:rPr lang="pt" sz="1200" b="0" i="0" u="none" strike="noStrike">
                          <a:solidFill>
                            <a:srgbClr val="000000"/>
                          </a:solidFill>
                          <a:effectLst/>
                          <a:latin typeface="Century Gothic" panose="020B0502020202020204" pitchFamily="34" charset="0"/>
                        </a:rPr>
                        <a:t>PROPRIETÁRIO DE PROCESSOS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95206">
                <a:tc>
                  <a:txBody>
                    <a:bodyPr/>
                    <a:lstStyle/>
                    <a:p>
                      <a:pPr algn="l" rtl="0" fontAlgn="ctr"/>
                      <a:r>
                        <a:rPr lang="pt" sz="1200" b="0" i="0" u="none" strike="noStrike">
                          <a:solidFill>
                            <a:srgbClr val="000000"/>
                          </a:solidFill>
                          <a:effectLst/>
                          <a:latin typeface="Century Gothic" panose="020B0502020202020204" pitchFamily="34" charset="0"/>
                        </a:rPr>
                        <a:t>PRINCIPAIS PARTES INTERESSADAS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95207">
                <a:tc>
                  <a:txBody>
                    <a:bodyPr/>
                    <a:lstStyle/>
                    <a:p>
                      <a:pPr algn="l" fontAlgn="ctr"/>
                      <a:r>
                        <a:rPr lang="pt" sz="1200" b="0" i="0" u="none" strike="noStrike">
                          <a:solidFill>
                            <a:srgbClr val="000000"/>
                          </a:solidFill>
                          <a:effectLst/>
                          <a:latin typeface="Century Gothic" panose="020B0502020202020204" pitchFamily="34" charset="0"/>
                        </a:rPr>
                        <a:t>CLIENTE FINAL</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426204">
                <a:tc>
                  <a:txBody>
                    <a:bodyPr/>
                    <a:lstStyle/>
                    <a:p>
                      <a:pPr algn="l" rtl="0" fontAlgn="ctr"/>
                      <a:r>
                        <a:rPr lang="pt" sz="1200" b="0" i="0" u="none" strike="noStrike">
                          <a:solidFill>
                            <a:srgbClr val="000000"/>
                          </a:solidFill>
                          <a:effectLst/>
                          <a:latin typeface="Century Gothic" panose="020B0502020202020204" pitchFamily="34" charset="0"/>
                        </a:rPr>
                        <a:t>BENEFÍCIOS ESPERADOS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1959848757"/>
              </p:ext>
            </p:extLst>
          </p:nvPr>
        </p:nvGraphicFramePr>
        <p:xfrm>
          <a:off x="472698" y="2498752"/>
          <a:ext cx="9448800" cy="3883025"/>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316865">
                <a:tc>
                  <a:txBody>
                    <a:bodyPr/>
                    <a:lstStyle/>
                    <a:p>
                      <a:pPr algn="l" fontAlgn="ctr"/>
                      <a:r>
                        <a:rPr lang="pt" sz="1000" b="1" i="0" u="none" strike="noStrike">
                          <a:solidFill>
                            <a:srgbClr val="000000"/>
                          </a:solidFill>
                          <a:effectLst/>
                          <a:latin typeface="Century Gothic" panose="020B0502020202020204" pitchFamily="34" charset="0"/>
                        </a:rPr>
                        <a:t>TIPO DE BENEFÍCIO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pt" sz="1000" b="1" i="0" u="none" strike="noStrike" dirty="0">
                          <a:solidFill>
                            <a:srgbClr val="000000"/>
                          </a:solidFill>
                          <a:effectLst/>
                          <a:latin typeface="Century Gothic" panose="020B0502020202020204" pitchFamily="34" charset="0"/>
                        </a:rPr>
                        <a:t>BASE DE ESTIMATIVA</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pt" sz="1000" b="1" i="0" u="none" strike="noStrike">
                          <a:solidFill>
                            <a:srgbClr val="000000"/>
                          </a:solidFill>
                          <a:effectLst/>
                          <a:latin typeface="Century Gothic" panose="020B0502020202020204" pitchFamily="34" charset="0"/>
                        </a:rPr>
                        <a:t>VALOR ESTIMADO DO BENEFÍCIO</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445770">
                <a:tc>
                  <a:txBody>
                    <a:bodyPr/>
                    <a:lstStyle/>
                    <a:p>
                      <a:pPr algn="l" rtl="0" fontAlgn="ctr"/>
                      <a:r>
                        <a:rPr lang="pt" sz="1100" b="1" i="0" u="none" strike="noStrike">
                          <a:solidFill>
                            <a:srgbClr val="000000"/>
                          </a:solidFill>
                          <a:effectLst/>
                          <a:latin typeface="Century Gothic" panose="020B0502020202020204" pitchFamily="34" charset="0"/>
                        </a:rPr>
                        <a:t>Economia de custos específica</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445770">
                <a:tc>
                  <a:txBody>
                    <a:bodyPr/>
                    <a:lstStyle/>
                    <a:p>
                      <a:pPr algn="l" fontAlgn="ctr"/>
                      <a:r>
                        <a:rPr lang="pt" sz="1100" b="1" i="0" u="none" strike="noStrike">
                          <a:solidFill>
                            <a:srgbClr val="000000"/>
                          </a:solidFill>
                          <a:effectLst/>
                          <a:latin typeface="Century Gothic" panose="020B0502020202020204" pitchFamily="34" charset="0"/>
                        </a:rPr>
                        <a:t>Receitas Aprimoradas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445770">
                <a:tc>
                  <a:txBody>
                    <a:bodyPr/>
                    <a:lstStyle/>
                    <a:p>
                      <a:pPr algn="l" rtl="0" fontAlgn="ctr"/>
                      <a:r>
                        <a:rPr lang="pt" sz="1100" b="1" i="0" u="none" strike="noStrike">
                          <a:solidFill>
                            <a:srgbClr val="000000"/>
                          </a:solidFill>
                          <a:effectLst/>
                          <a:latin typeface="Century Gothic" panose="020B0502020202020204" pitchFamily="34" charset="0"/>
                        </a:rPr>
                        <a:t>Maior produtividade (suave)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445770">
                <a:tc>
                  <a:txBody>
                    <a:bodyPr/>
                    <a:lstStyle/>
                    <a:p>
                      <a:pPr algn="l" fontAlgn="ctr"/>
                      <a:r>
                        <a:rPr lang="pt" sz="1100" b="1" i="0" u="none" strike="noStrike">
                          <a:solidFill>
                            <a:srgbClr val="000000"/>
                          </a:solidFill>
                          <a:effectLst/>
                          <a:latin typeface="Century Gothic" panose="020B0502020202020204" pitchFamily="34" charset="0"/>
                        </a:rPr>
                        <a:t>Conformidade aprimorada</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445770">
                <a:tc>
                  <a:txBody>
                    <a:bodyPr/>
                    <a:lstStyle/>
                    <a:p>
                      <a:pPr algn="l" rtl="0" fontAlgn="ctr"/>
                      <a:r>
                        <a:rPr lang="pt" sz="1100" b="1" i="0" u="none" strike="noStrike">
                          <a:solidFill>
                            <a:srgbClr val="000000"/>
                          </a:solidFill>
                          <a:effectLst/>
                          <a:latin typeface="Century Gothic" panose="020B0502020202020204" pitchFamily="34" charset="0"/>
                        </a:rPr>
                        <a:t>Melhor tomada de decisão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445770">
                <a:tc>
                  <a:txBody>
                    <a:bodyPr/>
                    <a:lstStyle/>
                    <a:p>
                      <a:pPr algn="l" rtl="0" fontAlgn="ctr"/>
                      <a:r>
                        <a:rPr lang="pt" sz="1100" b="1" i="0" u="none" strike="noStrike">
                          <a:solidFill>
                            <a:srgbClr val="000000"/>
                          </a:solidFill>
                          <a:effectLst/>
                          <a:latin typeface="Century Gothic" panose="020B0502020202020204" pitchFamily="34" charset="0"/>
                        </a:rPr>
                        <a:t>Menos manutenção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445770">
                <a:tc>
                  <a:txBody>
                    <a:bodyPr/>
                    <a:lstStyle/>
                    <a:p>
                      <a:pPr algn="l" rtl="0" fontAlgn="ctr"/>
                      <a:r>
                        <a:rPr lang="pt" sz="1100" b="1" i="0" u="none" strike="noStrike">
                          <a:solidFill>
                            <a:srgbClr val="000000"/>
                          </a:solidFill>
                          <a:effectLst/>
                          <a:latin typeface="Century Gothic" panose="020B0502020202020204" pitchFamily="34" charset="0"/>
                        </a:rPr>
                        <a:t>Outros custos evitados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pt" sz="1000" b="0" i="0" u="none" strike="noStrike" dirty="0">
                          <a:solidFill>
                            <a:srgbClr val="000000"/>
                          </a:solidFill>
                          <a:effectLst/>
                          <a:latin typeface="Century Gothic" panose="020B0502020202020204" pitchFamily="34" charset="0"/>
                        </a:rPr>
                        <a:t>BENEFÍCIO TOTAL</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pt" sz="1100" b="0" i="0" u="none" strike="noStrike" dirty="0">
                          <a:solidFill>
                            <a:srgbClr val="000000"/>
                          </a:solidFill>
                          <a:effectLst/>
                          <a:latin typeface="Century Gothic" panose="020B0502020202020204" pitchFamily="34" charset="0"/>
                        </a:rPr>
                        <a:t>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RISCOS, RESTRIÇÕES E SUPOSIÇÕES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5. RISCOS, RESTRIÇÕES E SUPOSIÇÕES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3069374431"/>
              </p:ext>
            </p:extLst>
          </p:nvPr>
        </p:nvGraphicFramePr>
        <p:xfrm>
          <a:off x="472698" y="710065"/>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pt" sz="1200" b="0" i="0" u="none" strike="noStrike">
                          <a:solidFill>
                            <a:srgbClr val="000000"/>
                          </a:solidFill>
                          <a:effectLst/>
                          <a:latin typeface="Century Gothic" panose="020B0502020202020204" pitchFamily="34" charset="0"/>
                        </a:rPr>
                        <a:t>RISCOS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pt" sz="1200" b="0" i="0" u="none" strike="noStrike">
                          <a:solidFill>
                            <a:srgbClr val="000000"/>
                          </a:solidFill>
                          <a:effectLst/>
                          <a:latin typeface="Century Gothic" panose="020B0502020202020204" pitchFamily="34" charset="0"/>
                        </a:rPr>
                        <a:t>RESTRIÇÕES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pt" sz="1200" b="0" i="0" u="none" strike="noStrike">
                          <a:solidFill>
                            <a:srgbClr val="000000"/>
                          </a:solidFill>
                          <a:effectLst/>
                          <a:latin typeface="Century Gothic" panose="020B0502020202020204" pitchFamily="34" charset="0"/>
                        </a:rPr>
                        <a:t>SUPOSIÇÕES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PREPARADO POR</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4111401347"/>
              </p:ext>
            </p:extLst>
          </p:nvPr>
        </p:nvGraphicFramePr>
        <p:xfrm>
          <a:off x="408789" y="785168"/>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pt" sz="900" b="0" dirty="0">
                          <a:solidFill>
                            <a:schemeClr val="tx1"/>
                          </a:solidFill>
                          <a:effectLst/>
                          <a:latin typeface="Century Gothic" panose="020B0502020202020204" pitchFamily="34" charset="0"/>
                        </a:rPr>
                        <a:t>PREPARADO POR</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pt" sz="900" b="0" dirty="0">
                          <a:solidFill>
                            <a:schemeClr val="tx1"/>
                          </a:solidFill>
                          <a:effectLst/>
                          <a:latin typeface="Century Gothic" panose="020B0502020202020204" pitchFamily="34" charset="0"/>
                        </a:rPr>
                        <a:t>TÍTULO</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pt" sz="900" b="0" dirty="0">
                          <a:solidFill>
                            <a:schemeClr val="tx1"/>
                          </a:solidFill>
                          <a:effectLst/>
                          <a:latin typeface="Century Gothic" panose="020B0502020202020204" pitchFamily="34" charset="0"/>
                        </a:rPr>
                        <a:t>DATA</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6. PREPARADO POR</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TotalTime>
  <Words>486</Words>
  <Application>Microsoft Macintosh PowerPoint</Application>
  <PresentationFormat>Widescreen</PresentationFormat>
  <Paragraphs>180</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Thomas Blosel</dc:creator>
  <cp:lastModifiedBy>Jason Flores</cp:lastModifiedBy>
  <cp:revision>5</cp:revision>
  <dcterms:created xsi:type="dcterms:W3CDTF">2022-04-23T12:55:33Z</dcterms:created>
  <dcterms:modified xsi:type="dcterms:W3CDTF">2022-09-11T04:40:17Z</dcterms:modified>
</cp:coreProperties>
</file>