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0" autoAdjust="0"/>
    <p:restoredTop sz="86447"/>
  </p:normalViewPr>
  <p:slideViewPr>
    <p:cSldViewPr snapToGrid="0" snapToObjects="1">
      <p:cViewPr varScale="1">
        <p:scale>
          <a:sx n="112" d="100"/>
          <a:sy n="112" d="100"/>
        </p:scale>
        <p:origin x="83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DE CARTA DO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CARTA DO PROJETO</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49302889"/>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pt" sz="1000" b="0" i="0" u="none" strike="noStrike" dirty="0">
                          <a:solidFill>
                            <a:srgbClr val="000000"/>
                          </a:solidFill>
                          <a:effectLst/>
                          <a:latin typeface="Century Gothic" panose="020B0502020202020204" pitchFamily="34" charset="0"/>
                        </a:rPr>
                        <a:t>NOME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pt" sz="1000" b="0" i="0" u="none" strike="noStrike" dirty="0">
                          <a:solidFill>
                            <a:srgbClr val="000000"/>
                          </a:solidFill>
                          <a:effectLst/>
                          <a:latin typeface="Century Gothic" panose="020B0502020202020204" pitchFamily="34" charset="0"/>
                        </a:rPr>
                        <a:t>GERENTE DE PROJETOS</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PATROCINADOR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pt"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pt" sz="1000" b="0" i="0" u="none" strike="noStrike">
                          <a:solidFill>
                            <a:srgbClr val="000000"/>
                          </a:solidFill>
                          <a:effectLst/>
                          <a:latin typeface="Century Gothic" panose="020B0502020202020204" pitchFamily="34" charset="0"/>
                        </a:rPr>
                        <a:t>TELEFONE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pt" sz="1000" b="0" i="0" u="none" strike="noStrike" dirty="0">
                          <a:solidFill>
                            <a:srgbClr val="000000"/>
                          </a:solidFill>
                          <a:effectLst/>
                          <a:latin typeface="Century Gothic" panose="020B0502020202020204" pitchFamily="34" charset="0"/>
                        </a:rPr>
                        <a:t>UNIDADE ORGANIZACIONAL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a:solidFill>
                            <a:srgbClr val="000000"/>
                          </a:solidFill>
                          <a:effectLst/>
                          <a:latin typeface="Century Gothic" panose="020B0502020202020204" pitchFamily="34" charset="0"/>
                        </a:rPr>
                        <a:t>CINTURÕES VERDES ATRIBUÍDOS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a:solidFill>
                            <a:srgbClr val="000000"/>
                          </a:solidFill>
                          <a:effectLst/>
                          <a:latin typeface="Century Gothic" panose="020B0502020202020204" pitchFamily="34" charset="0"/>
                        </a:rPr>
                        <a:t>DATA DE INÍCIO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DATA DE CONCLUSÃO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a:solidFill>
                            <a:srgbClr val="000000"/>
                          </a:solidFill>
                          <a:effectLst/>
                          <a:latin typeface="Century Gothic" panose="020B0502020202020204" pitchFamily="34" charset="0"/>
                        </a:rPr>
                        <a:t>FAIXAS PRETAS ATRIBUÍDAS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a:solidFill>
                            <a:srgbClr val="000000"/>
                          </a:solidFill>
                          <a:effectLst/>
                          <a:latin typeface="Century Gothic" panose="020B0502020202020204" pitchFamily="34" charset="0"/>
                        </a:rPr>
                        <a:t>ECONOMIA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CUSTOS ESTIMADOS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INFORMAÇÕES GERAIS DO PROJETO</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ção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 DE CARTA DO PROJETO   TABELA DE CONTEÚDOS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TABELA DE CONTEÚDOS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VISÃO GERAL DO PROJETO</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 E ESCOPO DO PROJETO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CRONOGRAMA PROVISÓRIO</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RECURSOS</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 E CUSTOS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RISCO, RESTRIÇÕES </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E SUPOSIÇÕES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PREPARADO POR...</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BENEFÍCIOS E CLIENTES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1. VISÃO GERAL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VISÃO GERAL DO PROJETO &amp; ESCOPO DO PROJETO</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ESCOPO DO PROJETO</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19312052"/>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pt" sz="1200" b="0" i="0" u="none" strike="noStrike" dirty="0">
                          <a:solidFill>
                            <a:srgbClr val="000000"/>
                          </a:solidFill>
                          <a:effectLst/>
                          <a:latin typeface="Century Gothic" panose="020B0502020202020204" pitchFamily="34" charset="0"/>
                        </a:rPr>
                        <a:t>PROBLEMA OU PROBLEMA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pt" sz="1200" b="0" i="0" u="none" strike="noStrike">
                          <a:solidFill>
                            <a:srgbClr val="000000"/>
                          </a:solidFill>
                          <a:effectLst/>
                          <a:latin typeface="Century Gothic" panose="020B0502020202020204" pitchFamily="34" charset="0"/>
                        </a:rPr>
                        <a:t>PROPÓSITO 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pt" sz="1200" b="0" i="0" u="none" strike="noStrike">
                          <a:solidFill>
                            <a:srgbClr val="000000"/>
                          </a:solidFill>
                          <a:effectLst/>
                          <a:latin typeface="Century Gothic" panose="020B0502020202020204" pitchFamily="34" charset="0"/>
                        </a:rPr>
                        <a:t>CASO DE NEGÓCIOS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pt" sz="1200" b="0" i="0" u="none" strike="noStrike">
                          <a:solidFill>
                            <a:srgbClr val="000000"/>
                          </a:solidFill>
                          <a:effectLst/>
                          <a:latin typeface="Century Gothic" panose="020B0502020202020204" pitchFamily="34" charset="0"/>
                        </a:rPr>
                        <a:t>GOLS / MÉTRICAS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pt" sz="1200" b="0" i="0" u="none" strike="noStrike">
                          <a:solidFill>
                            <a:srgbClr val="000000"/>
                          </a:solidFill>
                          <a:effectLst/>
                          <a:latin typeface="Century Gothic" panose="020B0502020202020204" pitchFamily="34" charset="0"/>
                        </a:rPr>
                        <a:t>ENTREGAS ESPERADAS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865789895"/>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pt" sz="1200" b="0" i="0" u="none" strike="noStrike">
                          <a:solidFill>
                            <a:srgbClr val="000000"/>
                          </a:solidFill>
                          <a:effectLst/>
                          <a:latin typeface="Century Gothic" panose="020B0502020202020204" pitchFamily="34" charset="0"/>
                        </a:rPr>
                        <a:t>DENTRO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pt" sz="1200" b="0" i="0" u="none" strike="noStrike">
                          <a:solidFill>
                            <a:srgbClr val="000000"/>
                          </a:solidFill>
                          <a:effectLst/>
                          <a:latin typeface="Century Gothic" panose="020B0502020202020204" pitchFamily="34" charset="0"/>
                        </a:rPr>
                        <a:t>FORA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2. CRONOGRAMA PROVISÓRIO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CRONOGRAMA PROVISÓRIO</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236911121"/>
              </p:ext>
            </p:extLst>
          </p:nvPr>
        </p:nvGraphicFramePr>
        <p:xfrm>
          <a:off x="447932" y="710065"/>
          <a:ext cx="10276896" cy="5559004"/>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pt" sz="900" b="1" i="0" u="none" strike="noStrike">
                          <a:solidFill>
                            <a:srgbClr val="000000"/>
                          </a:solidFill>
                          <a:effectLst/>
                          <a:latin typeface="Century Gothic" panose="020B0502020202020204" pitchFamily="34" charset="0"/>
                        </a:rPr>
                        <a:t>MARCO-CHAVE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pt" sz="900" b="1" i="0" u="none" strike="noStrike">
                          <a:solidFill>
                            <a:srgbClr val="000000"/>
                          </a:solidFill>
                          <a:effectLst/>
                          <a:latin typeface="Century Gothic" panose="020B0502020202020204" pitchFamily="34" charset="0"/>
                        </a:rPr>
                        <a:t>COMEÇAR</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pt" sz="900" b="1" i="0" u="none" strike="noStrike">
                          <a:solidFill>
                            <a:srgbClr val="000000"/>
                          </a:solidFill>
                          <a:effectLst/>
                          <a:latin typeface="Century Gothic" panose="020B0502020202020204" pitchFamily="34" charset="0"/>
                        </a:rPr>
                        <a:t>ACABAR</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pt" sz="1000" b="0" i="0" u="none" strike="noStrike">
                          <a:solidFill>
                            <a:srgbClr val="000000"/>
                          </a:solidFill>
                          <a:effectLst/>
                          <a:latin typeface="Century Gothic" panose="020B0502020202020204" pitchFamily="34" charset="0"/>
                        </a:rPr>
                        <a:t>Equipe de Projeto de Formulário / Revisão Preliminar / Escopo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Finalizar plano de projeto / carta / pontapé inicial</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pt" sz="1000" b="0" i="0" u="none" strike="noStrike">
                          <a:solidFill>
                            <a:srgbClr val="000000"/>
                          </a:solidFill>
                          <a:effectLst/>
                          <a:latin typeface="Century Gothic" panose="020B0502020202020204" pitchFamily="34" charset="0"/>
                        </a:rPr>
                        <a:t>Definir fase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Fase de medição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Fase de Análise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Fase de melhoria</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Fase de controle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pt" sz="1000" b="0" i="0" u="none" strike="noStrike">
                          <a:solidFill>
                            <a:srgbClr val="000000"/>
                          </a:solidFill>
                          <a:effectLst/>
                          <a:latin typeface="Century Gothic" panose="020B0502020202020204" pitchFamily="34" charset="0"/>
                        </a:rPr>
                        <a:t>Relatório de resumo do projeto e encerramento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RECURSOS E CUSTOS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3. RECURSOS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pt" sz="1200" b="0" i="0" u="none" strike="noStrike">
                          <a:solidFill>
                            <a:srgbClr val="000000"/>
                          </a:solidFill>
                          <a:effectLst/>
                          <a:latin typeface="Century Gothic" panose="020B0502020202020204" pitchFamily="34" charset="0"/>
                        </a:rPr>
                        <a:t>EQUIPE 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pt" sz="1200" b="0" i="0" u="none" strike="noStrike">
                          <a:solidFill>
                            <a:srgbClr val="000000"/>
                          </a:solidFill>
                          <a:effectLst/>
                          <a:latin typeface="Century Gothic" panose="020B0502020202020204" pitchFamily="34" charset="0"/>
                        </a:rPr>
                        <a:t>RECURSOS DE SUPORTE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pt" sz="1200" b="0" i="0" u="none" strike="noStrike">
                          <a:solidFill>
                            <a:srgbClr val="000000"/>
                          </a:solidFill>
                          <a:effectLst/>
                          <a:latin typeface="Century Gothic" panose="020B0502020202020204" pitchFamily="34" charset="0"/>
                        </a:rPr>
                        <a:t>NECESSIDADES ESPECIAIS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CUSTOS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20169240"/>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pt" sz="1000" b="1" i="0" u="none" strike="noStrike">
                          <a:solidFill>
                            <a:srgbClr val="000000"/>
                          </a:solidFill>
                          <a:effectLst/>
                          <a:latin typeface="Century Gothic" panose="020B0502020202020204" pitchFamily="34" charset="0"/>
                        </a:rPr>
                        <a:t>TIPO DE CUSTO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pt" sz="1000" b="1" i="0" u="none" strike="noStrike">
                          <a:solidFill>
                            <a:srgbClr val="000000"/>
                          </a:solidFill>
                          <a:effectLst/>
                          <a:latin typeface="Century Gothic" panose="020B0502020202020204" pitchFamily="34" charset="0"/>
                        </a:rPr>
                        <a:t>NOMES DE FORNECEDOR / MÃO-DE-OBRA</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pt" sz="1000" b="1" i="0" u="none" strike="noStrike">
                          <a:solidFill>
                            <a:srgbClr val="000000"/>
                          </a:solidFill>
                          <a:effectLst/>
                          <a:latin typeface="Century Gothic" panose="020B0502020202020204" pitchFamily="34" charset="0"/>
                        </a:rPr>
                        <a:t>TAXA</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pt"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pt" sz="1000" b="1" i="0" u="none" strike="noStrike">
                          <a:solidFill>
                            <a:srgbClr val="000000"/>
                          </a:solidFill>
                          <a:effectLst/>
                          <a:latin typeface="Century Gothic" panose="020B0502020202020204" pitchFamily="34" charset="0"/>
                        </a:rPr>
                        <a:t>QUANTIDADE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pt" sz="1100" b="1" i="0" u="none" strike="noStrike">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pt" sz="1100" b="1" i="0" u="none" strike="noStrike">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pt" sz="1100" b="1" i="0" u="none" strike="noStrike">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pt" sz="1100" b="1" i="0" u="none" strike="noStrike">
                          <a:solidFill>
                            <a:srgbClr val="000000"/>
                          </a:solidFill>
                          <a:effectLst/>
                          <a:latin typeface="Century Gothic" panose="020B0502020202020204" pitchFamily="34" charset="0"/>
                        </a:rPr>
                        <a:t>Suprimentos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pt" sz="1100" b="1" i="0" u="none" strike="noStrike">
                          <a:solidFill>
                            <a:srgbClr val="000000"/>
                          </a:solidFill>
                          <a:effectLst/>
                          <a:latin typeface="Century Gothic" panose="020B0502020202020204" pitchFamily="34" charset="0"/>
                        </a:rPr>
                        <a:t>Variado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pt" sz="1000" b="0" i="0" u="none" strike="noStrike">
                          <a:solidFill>
                            <a:srgbClr val="000000"/>
                          </a:solidFill>
                          <a:effectLst/>
                          <a:latin typeface="Century Gothic" panose="020B0502020202020204" pitchFamily="34" charset="0"/>
                        </a:rPr>
                        <a:t>CUSTOS TOTAIS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BENEFÍCIOS E CLIENTES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4. BENEFÍCIOS E CLIENTES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496231078"/>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pt" sz="1200" b="0" i="0" u="none" strike="noStrike">
                          <a:solidFill>
                            <a:srgbClr val="000000"/>
                          </a:solidFill>
                          <a:effectLst/>
                          <a:latin typeface="Century Gothic" panose="020B0502020202020204" pitchFamily="34" charset="0"/>
                        </a:rPr>
                        <a:t>PROPRIETÁRIO DE PROCESSOS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pt" sz="1200" b="0" i="0" u="none" strike="noStrike">
                          <a:solidFill>
                            <a:srgbClr val="000000"/>
                          </a:solidFill>
                          <a:effectLst/>
                          <a:latin typeface="Century Gothic" panose="020B0502020202020204" pitchFamily="34" charset="0"/>
                        </a:rPr>
                        <a:t>PRINCIPAIS PARTES INTERESSADAS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pt" sz="1200" b="0" i="0" u="none" strike="noStrike">
                          <a:solidFill>
                            <a:srgbClr val="000000"/>
                          </a:solidFill>
                          <a:effectLst/>
                          <a:latin typeface="Century Gothic" panose="020B0502020202020204" pitchFamily="34" charset="0"/>
                        </a:rPr>
                        <a:t>CLIENTE FINAL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pt" sz="1200" b="0" i="0" u="none" strike="noStrike">
                          <a:solidFill>
                            <a:srgbClr val="000000"/>
                          </a:solidFill>
                          <a:effectLst/>
                          <a:latin typeface="Century Gothic" panose="020B0502020202020204" pitchFamily="34" charset="0"/>
                        </a:rPr>
                        <a:t>BENEFÍCIOS ESPERADOS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959848757"/>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pt" sz="1000" b="1" i="0" u="none" strike="noStrike">
                          <a:solidFill>
                            <a:srgbClr val="000000"/>
                          </a:solidFill>
                          <a:effectLst/>
                          <a:latin typeface="Century Gothic" panose="020B0502020202020204" pitchFamily="34" charset="0"/>
                        </a:rPr>
                        <a:t>TIPO DE BENEFÍCIO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pt" sz="1000" b="1" i="0" u="none" strike="noStrike" dirty="0">
                          <a:solidFill>
                            <a:srgbClr val="000000"/>
                          </a:solidFill>
                          <a:effectLst/>
                          <a:latin typeface="Century Gothic" panose="020B0502020202020204" pitchFamily="34" charset="0"/>
                        </a:rPr>
                        <a:t>BASE DE ESTIMATIVA</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pt" sz="1000" b="1" i="0" u="none" strike="noStrike">
                          <a:solidFill>
                            <a:srgbClr val="000000"/>
                          </a:solidFill>
                          <a:effectLst/>
                          <a:latin typeface="Century Gothic" panose="020B0502020202020204" pitchFamily="34" charset="0"/>
                        </a:rPr>
                        <a:t>VALOR ESTIMADO DO BENEFÍCIO</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pt" sz="1100" b="1" i="0" u="none" strike="noStrike">
                          <a:solidFill>
                            <a:srgbClr val="000000"/>
                          </a:solidFill>
                          <a:effectLst/>
                          <a:latin typeface="Century Gothic" panose="020B0502020202020204" pitchFamily="34" charset="0"/>
                        </a:rPr>
                        <a:t>Economia de custos específica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pt" sz="1100" b="1" i="0" u="none" strike="noStrike">
                          <a:solidFill>
                            <a:srgbClr val="000000"/>
                          </a:solidFill>
                          <a:effectLst/>
                          <a:latin typeface="Century Gothic" panose="020B0502020202020204" pitchFamily="34" charset="0"/>
                        </a:rPr>
                        <a:t>Receitas Aprimoradas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Maior produtividade (suave)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pt" sz="1100" b="1" i="0" u="none" strike="noStrike">
                          <a:solidFill>
                            <a:srgbClr val="000000"/>
                          </a:solidFill>
                          <a:effectLst/>
                          <a:latin typeface="Century Gothic" panose="020B0502020202020204" pitchFamily="34" charset="0"/>
                        </a:rPr>
                        <a:t>Conformidade aprimorada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Melhor tomada de decisão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Menos manutenção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pt" sz="1100" b="1" i="0" u="none" strike="noStrike">
                          <a:solidFill>
                            <a:srgbClr val="000000"/>
                          </a:solidFill>
                          <a:effectLst/>
                          <a:latin typeface="Century Gothic" panose="020B0502020202020204" pitchFamily="34" charset="0"/>
                        </a:rPr>
                        <a:t>Outros custos evitados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pt" sz="1000" b="0" i="0" u="none" strike="noStrike" dirty="0">
                          <a:solidFill>
                            <a:srgbClr val="000000"/>
                          </a:solidFill>
                          <a:effectLst/>
                          <a:latin typeface="Century Gothic" panose="020B0502020202020204" pitchFamily="34" charset="0"/>
                        </a:rPr>
                        <a:t>BENEFÍCIO TOTAL</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pt" sz="1100" b="0" i="0" u="none" strike="noStrike" dirty="0">
                          <a:solidFill>
                            <a:srgbClr val="000000"/>
                          </a:solidFill>
                          <a:effectLst/>
                          <a:latin typeface="Century Gothic" panose="020B0502020202020204" pitchFamily="34" charset="0"/>
                        </a:rPr>
                        <a:t>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RISCOS, RESTRIÇÕES E SUPOSIÇÕES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5. RISCOS, RESTRIÇÕES E SUPOSIÇÕES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3069374431"/>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pt" sz="1200" b="0" i="0" u="none" strike="noStrike">
                          <a:solidFill>
                            <a:srgbClr val="000000"/>
                          </a:solidFill>
                          <a:effectLst/>
                          <a:latin typeface="Century Gothic" panose="020B0502020202020204" pitchFamily="34" charset="0"/>
                        </a:rPr>
                        <a:t>RISCOS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pt" sz="1200" b="0" i="0" u="none" strike="noStrike">
                          <a:solidFill>
                            <a:srgbClr val="000000"/>
                          </a:solidFill>
                          <a:effectLst/>
                          <a:latin typeface="Century Gothic" panose="020B0502020202020204" pitchFamily="34" charset="0"/>
                        </a:rPr>
                        <a:t>RESTRIÇÕES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pt" sz="1200" b="0" i="0" u="none" strike="noStrike">
                          <a:solidFill>
                            <a:srgbClr val="000000"/>
                          </a:solidFill>
                          <a:effectLst/>
                          <a:latin typeface="Century Gothic" panose="020B0502020202020204" pitchFamily="34" charset="0"/>
                        </a:rPr>
                        <a:t>SUPOSIÇÕES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PREPARADO POR</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4111401347"/>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PREPARADO POR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TÍTULO</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DATA</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6. PREPARADO POR</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TotalTime>
  <Words>486</Words>
  <Application>Microsoft Macintosh PowerPoint</Application>
  <PresentationFormat>Widescreen</PresentationFormat>
  <Paragraphs>180</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Thomas Blosel</dc:creator>
  <cp:lastModifiedBy>Jason Flores</cp:lastModifiedBy>
  <cp:revision>5</cp:revision>
  <dcterms:created xsi:type="dcterms:W3CDTF">2022-04-23T12:55:33Z</dcterms:created>
  <dcterms:modified xsi:type="dcterms:W3CDTF">2022-09-11T04:40:17Z</dcterms:modified>
</cp:coreProperties>
</file>