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342" r:id="rId2"/>
    <p:sldId id="353" r:id="rId3"/>
    <p:sldId id="354" r:id="rId4"/>
    <p:sldId id="379" r:id="rId5"/>
    <p:sldId id="378" r:id="rId6"/>
    <p:sldId id="382" r:id="rId7"/>
    <p:sldId id="383" r:id="rId8"/>
    <p:sldId id="370" r:id="rId9"/>
    <p:sldId id="29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50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832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5" Type="http://schemas.openxmlformats.org/officeDocument/2006/relationships/slide" Target="slides/slide6.xml"/><Relationship Id="rId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506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13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473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060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894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5" Type="http://schemas.openxmlformats.org/officeDocument/2006/relationships/slide" Target="slide4.xml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形&#10;&#10;自動的に生成された説明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69507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プロジェクト憲章テンプレート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プロジェクト憲章テンプレート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4E1EF1D-44E9-405A-962E-9662EEC24B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302889"/>
              </p:ext>
            </p:extLst>
          </p:nvPr>
        </p:nvGraphicFramePr>
        <p:xfrm>
          <a:off x="168967" y="1908313"/>
          <a:ext cx="11678478" cy="4194314"/>
        </p:xfrm>
        <a:graphic>
          <a:graphicData uri="http://schemas.openxmlformats.org/drawingml/2006/table">
            <a:tbl>
              <a:tblPr/>
              <a:tblGrid>
                <a:gridCol w="290244">
                  <a:extLst>
                    <a:ext uri="{9D8B030D-6E8A-4147-A177-3AD203B41FA5}">
                      <a16:colId xmlns:a16="http://schemas.microsoft.com/office/drawing/2014/main" val="3077314378"/>
                    </a:ext>
                  </a:extLst>
                </a:gridCol>
                <a:gridCol w="2371593">
                  <a:extLst>
                    <a:ext uri="{9D8B030D-6E8A-4147-A177-3AD203B41FA5}">
                      <a16:colId xmlns:a16="http://schemas.microsoft.com/office/drawing/2014/main" val="3974924313"/>
                    </a:ext>
                  </a:extLst>
                </a:gridCol>
                <a:gridCol w="2371593">
                  <a:extLst>
                    <a:ext uri="{9D8B030D-6E8A-4147-A177-3AD203B41FA5}">
                      <a16:colId xmlns:a16="http://schemas.microsoft.com/office/drawing/2014/main" val="1781912408"/>
                    </a:ext>
                  </a:extLst>
                </a:gridCol>
                <a:gridCol w="1638349">
                  <a:extLst>
                    <a:ext uri="{9D8B030D-6E8A-4147-A177-3AD203B41FA5}">
                      <a16:colId xmlns:a16="http://schemas.microsoft.com/office/drawing/2014/main" val="2801501734"/>
                    </a:ext>
                  </a:extLst>
                </a:gridCol>
                <a:gridCol w="2543450">
                  <a:extLst>
                    <a:ext uri="{9D8B030D-6E8A-4147-A177-3AD203B41FA5}">
                      <a16:colId xmlns:a16="http://schemas.microsoft.com/office/drawing/2014/main" val="1833642973"/>
                    </a:ext>
                  </a:extLst>
                </a:gridCol>
                <a:gridCol w="2463249">
                  <a:extLst>
                    <a:ext uri="{9D8B030D-6E8A-4147-A177-3AD203B41FA5}">
                      <a16:colId xmlns:a16="http://schemas.microsoft.com/office/drawing/2014/main" val="3405722606"/>
                    </a:ext>
                  </a:extLst>
                </a:gridCol>
              </a:tblGrid>
              <a:tr h="318757">
                <a:tc rowSpan="8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プロジェクト名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プロジェクトマネージャー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プロジェクトスポンサー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6972825"/>
                  </a:ext>
                </a:extLst>
              </a:tr>
              <a:tr h="796894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558998"/>
                  </a:ext>
                </a:extLst>
              </a:tr>
              <a:tr h="318757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ja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電子メール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電話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組織単位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511437"/>
                  </a:ext>
                </a:extLst>
              </a:tr>
              <a:tr h="707464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911167"/>
                  </a:ext>
                </a:extLst>
              </a:tr>
              <a:tr h="318757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割り当てられたグリーンベルト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開始予定日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完成予定日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0539555"/>
                  </a:ext>
                </a:extLst>
              </a:tr>
              <a:tr h="707464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387299"/>
                  </a:ext>
                </a:extLst>
              </a:tr>
              <a:tr h="318757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割り当てられた黒帯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期待される節約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推定コスト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3735057"/>
                  </a:ext>
                </a:extLst>
              </a:tr>
              <a:tr h="707464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98514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226E6ECB-CF92-3B4C-9578-D6C0F06A41C9}"/>
              </a:ext>
            </a:extLst>
          </p:cNvPr>
          <p:cNvSpPr txBox="1"/>
          <p:nvPr/>
        </p:nvSpPr>
        <p:spPr>
          <a:xfrm>
            <a:off x="367747" y="1400027"/>
            <a:ext cx="5178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一般的なプロジェクト情報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形&#10;&#10;自動的に生成された説明">
            <a:extLst>
              <a:ext uri="{FF2B5EF4-FFF2-40B4-BE49-F238E27FC236}">
                <a16:creationId xmlns:a16="http://schemas.microsoft.com/office/drawing/2014/main" id="{219503DE-DA47-8548-A6B3-EDAA57B7A8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84907" y="606991"/>
            <a:ext cx="4997547" cy="60420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プロジェクト憲章|  目次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4161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目次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D228105-4E93-5547-9BEF-E95CD9F56261}"/>
              </a:ext>
            </a:extLst>
          </p:cNvPr>
          <p:cNvSpPr txBox="1"/>
          <p:nvPr/>
        </p:nvSpPr>
        <p:spPr>
          <a:xfrm>
            <a:off x="936088" y="1252258"/>
            <a:ext cx="2428870" cy="64633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プロジェクト概要とプロジェクト</a:t>
            </a:r>
            <a:br>
              <a:rPr lang="en-U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</a:br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範囲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54ED905-7DF4-7E45-815D-8A6F50BD2A35}"/>
              </a:ext>
            </a:extLst>
          </p:cNvPr>
          <p:cNvSpPr txBox="1"/>
          <p:nvPr/>
        </p:nvSpPr>
        <p:spPr>
          <a:xfrm>
            <a:off x="936088" y="2779833"/>
            <a:ext cx="3070224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暫定スケジュール</a:t>
            </a:r>
          </a:p>
        </p:txBody>
      </p:sp>
      <p:sp>
        <p:nvSpPr>
          <p:cNvPr id="44" name="TextBox 43">
            <a:hlinkClick r:id="rId4" action="ppaction://hlinksldjump"/>
            <a:extLst>
              <a:ext uri="{FF2B5EF4-FFF2-40B4-BE49-F238E27FC236}">
                <a16:creationId xmlns:a16="http://schemas.microsoft.com/office/drawing/2014/main" id="{FD3A13C4-E78F-724D-BF30-9B4138762961}"/>
              </a:ext>
            </a:extLst>
          </p:cNvPr>
          <p:cNvSpPr txBox="1"/>
          <p:nvPr/>
        </p:nvSpPr>
        <p:spPr>
          <a:xfrm>
            <a:off x="304279" y="232739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2</a:t>
            </a:r>
          </a:p>
        </p:txBody>
      </p:sp>
      <p:sp>
        <p:nvSpPr>
          <p:cNvPr id="45" name="TextBox 44">
            <a:hlinkClick r:id="rId5" action="ppaction://hlinksldjump"/>
            <a:extLst>
              <a:ext uri="{FF2B5EF4-FFF2-40B4-BE49-F238E27FC236}">
                <a16:creationId xmlns:a16="http://schemas.microsoft.com/office/drawing/2014/main" id="{160EF463-7BA4-C140-B281-29D544D6376D}"/>
              </a:ext>
            </a:extLst>
          </p:cNvPr>
          <p:cNvSpPr txBox="1"/>
          <p:nvPr/>
        </p:nvSpPr>
        <p:spPr>
          <a:xfrm>
            <a:off x="304278" y="3663164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3</a:t>
            </a:r>
          </a:p>
        </p:txBody>
      </p:sp>
      <p:sp>
        <p:nvSpPr>
          <p:cNvPr id="46" name="TextBox 45">
            <a:hlinkClick r:id="rId6" action="ppaction://hlinksldjump"/>
            <a:extLst>
              <a:ext uri="{FF2B5EF4-FFF2-40B4-BE49-F238E27FC236}">
                <a16:creationId xmlns:a16="http://schemas.microsoft.com/office/drawing/2014/main" id="{92054AB8-EBC5-1047-AD46-31E6D065CA45}"/>
              </a:ext>
            </a:extLst>
          </p:cNvPr>
          <p:cNvSpPr txBox="1"/>
          <p:nvPr/>
        </p:nvSpPr>
        <p:spPr>
          <a:xfrm>
            <a:off x="304278" y="96833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48BEE3-A974-DC4E-9E9C-1EE7CFD5EF06}"/>
              </a:ext>
            </a:extLst>
          </p:cNvPr>
          <p:cNvSpPr txBox="1"/>
          <p:nvPr/>
        </p:nvSpPr>
        <p:spPr>
          <a:xfrm>
            <a:off x="936088" y="3959012"/>
            <a:ext cx="2502851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リソースと</a:t>
            </a:r>
            <a:br>
              <a:rPr lang="en-U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</a:br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コスト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6E0CE3B-1B24-344F-9D20-0D3E26721F3A}"/>
              </a:ext>
            </a:extLst>
          </p:cNvPr>
          <p:cNvSpPr txBox="1"/>
          <p:nvPr/>
        </p:nvSpPr>
        <p:spPr>
          <a:xfrm>
            <a:off x="5013485" y="2630943"/>
            <a:ext cx="274139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リスク、制約、 </a:t>
            </a:r>
            <a:br>
              <a:rPr lang="en-U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</a:br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仮定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68A1D8F-ED63-8F48-B9E4-4BDDDF9B48AB}"/>
              </a:ext>
            </a:extLst>
          </p:cNvPr>
          <p:cNvSpPr txBox="1"/>
          <p:nvPr/>
        </p:nvSpPr>
        <p:spPr>
          <a:xfrm>
            <a:off x="5013485" y="4133626"/>
            <a:ext cx="1890261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によって準備...</a:t>
            </a:r>
          </a:p>
        </p:txBody>
      </p:sp>
      <p:sp>
        <p:nvSpPr>
          <p:cNvPr id="53" name="TextBox 52">
            <a:hlinkClick r:id="rId6" action="ppaction://hlinksldjump"/>
            <a:extLst>
              <a:ext uri="{FF2B5EF4-FFF2-40B4-BE49-F238E27FC236}">
                <a16:creationId xmlns:a16="http://schemas.microsoft.com/office/drawing/2014/main" id="{BDA40E49-45E7-A744-88C0-12BC470C236A}"/>
              </a:ext>
            </a:extLst>
          </p:cNvPr>
          <p:cNvSpPr txBox="1"/>
          <p:nvPr/>
        </p:nvSpPr>
        <p:spPr>
          <a:xfrm>
            <a:off x="4381676" y="370529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6</a:t>
            </a:r>
          </a:p>
        </p:txBody>
      </p:sp>
      <p:sp>
        <p:nvSpPr>
          <p:cNvPr id="55" name="TextBox 54">
            <a:hlinkClick r:id="rId4" action="ppaction://hlinksldjump"/>
            <a:extLst>
              <a:ext uri="{FF2B5EF4-FFF2-40B4-BE49-F238E27FC236}">
                <a16:creationId xmlns:a16="http://schemas.microsoft.com/office/drawing/2014/main" id="{86746B7D-B52D-4941-A37D-E63B673D5DEE}"/>
              </a:ext>
            </a:extLst>
          </p:cNvPr>
          <p:cNvSpPr txBox="1"/>
          <p:nvPr/>
        </p:nvSpPr>
        <p:spPr>
          <a:xfrm>
            <a:off x="4381675" y="234623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5</a:t>
            </a:r>
          </a:p>
        </p:txBody>
      </p:sp>
      <p:sp>
        <p:nvSpPr>
          <p:cNvPr id="64" name="TextBox 63">
            <a:hlinkClick r:id="rId7" action="ppaction://hlinksldjump"/>
            <a:extLst>
              <a:ext uri="{FF2B5EF4-FFF2-40B4-BE49-F238E27FC236}">
                <a16:creationId xmlns:a16="http://schemas.microsoft.com/office/drawing/2014/main" id="{D29DD01A-13BF-744A-9B64-9D86AC88EDDE}"/>
              </a:ext>
            </a:extLst>
          </p:cNvPr>
          <p:cNvSpPr txBox="1"/>
          <p:nvPr/>
        </p:nvSpPr>
        <p:spPr>
          <a:xfrm>
            <a:off x="4381675" y="92294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4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CAE84B5-A598-8941-B4AD-51887AC426D8}"/>
              </a:ext>
            </a:extLst>
          </p:cNvPr>
          <p:cNvSpPr txBox="1"/>
          <p:nvPr/>
        </p:nvSpPr>
        <p:spPr>
          <a:xfrm>
            <a:off x="5013485" y="1405259"/>
            <a:ext cx="2741390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利点と顧客</a:t>
            </a:r>
          </a:p>
        </p:txBody>
      </p: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3525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1. プロジェクト概要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プロジェクト概要とプロジェクト範囲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79AB062-8C1C-4C70-BE52-A5053D1050EF}"/>
              </a:ext>
            </a:extLst>
          </p:cNvPr>
          <p:cNvSpPr txBox="1"/>
          <p:nvPr/>
        </p:nvSpPr>
        <p:spPr>
          <a:xfrm>
            <a:off x="367748" y="4471690"/>
            <a:ext cx="2622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プロジェクトの範囲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37D93A8-7E17-4F98-A895-BBADF3A529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312052"/>
              </p:ext>
            </p:extLst>
          </p:nvPr>
        </p:nvGraphicFramePr>
        <p:xfrm>
          <a:off x="488196" y="697704"/>
          <a:ext cx="9448800" cy="3489325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1996367546"/>
                    </a:ext>
                  </a:extLst>
                </a:gridCol>
                <a:gridCol w="7481092">
                  <a:extLst>
                    <a:ext uri="{9D8B030D-6E8A-4147-A177-3AD203B41FA5}">
                      <a16:colId xmlns:a16="http://schemas.microsoft.com/office/drawing/2014/main" val="886809287"/>
                    </a:ext>
                  </a:extLst>
                </a:gridCol>
              </a:tblGrid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j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問題または問題 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247949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プロジェクトの目的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223311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ja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ビジネスケース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761586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目標/指標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283196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ja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期待される成果物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370378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2A29ACB9-DD4A-4609-90CB-18909D54A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789895"/>
              </p:ext>
            </p:extLst>
          </p:nvPr>
        </p:nvGraphicFramePr>
        <p:xfrm>
          <a:off x="488196" y="4959636"/>
          <a:ext cx="9448800" cy="1395730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3734826"/>
                    </a:ext>
                  </a:extLst>
                </a:gridCol>
                <a:gridCol w="7481092">
                  <a:extLst>
                    <a:ext uri="{9D8B030D-6E8A-4147-A177-3AD203B41FA5}">
                      <a16:colId xmlns:a16="http://schemas.microsoft.com/office/drawing/2014/main" val="1467896747"/>
                    </a:ext>
                  </a:extLst>
                </a:gridCol>
              </a:tblGrid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ja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範囲内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0059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範囲外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382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3592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2. 暫定スケジュール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暫定スケジュール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ABD8C64-143C-4A5E-8B6A-75D3668D34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911121"/>
              </p:ext>
            </p:extLst>
          </p:nvPr>
        </p:nvGraphicFramePr>
        <p:xfrm>
          <a:off x="447932" y="710065"/>
          <a:ext cx="10276896" cy="5559004"/>
        </p:xfrm>
        <a:graphic>
          <a:graphicData uri="http://schemas.openxmlformats.org/drawingml/2006/table">
            <a:tbl>
              <a:tblPr/>
              <a:tblGrid>
                <a:gridCol w="5758784">
                  <a:extLst>
                    <a:ext uri="{9D8B030D-6E8A-4147-A177-3AD203B41FA5}">
                      <a16:colId xmlns:a16="http://schemas.microsoft.com/office/drawing/2014/main" val="45349884"/>
                    </a:ext>
                  </a:extLst>
                </a:gridCol>
                <a:gridCol w="2295242">
                  <a:extLst>
                    <a:ext uri="{9D8B030D-6E8A-4147-A177-3AD203B41FA5}">
                      <a16:colId xmlns:a16="http://schemas.microsoft.com/office/drawing/2014/main" val="4030175396"/>
                    </a:ext>
                  </a:extLst>
                </a:gridCol>
                <a:gridCol w="2222870">
                  <a:extLst>
                    <a:ext uri="{9D8B030D-6E8A-4147-A177-3AD203B41FA5}">
                      <a16:colId xmlns:a16="http://schemas.microsoft.com/office/drawing/2014/main" val="2635095511"/>
                    </a:ext>
                  </a:extLst>
                </a:gridCol>
              </a:tblGrid>
              <a:tr h="368924">
                <a:tc>
                  <a:txBody>
                    <a:bodyPr/>
                    <a:lstStyle/>
                    <a:p>
                      <a:pPr algn="l" fontAlgn="ctr"/>
                      <a:r>
                        <a:rPr lang="ja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重要なマイルストーン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始める</a:t>
                      </a: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終える</a:t>
                      </a: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266174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プロジェクトチームの結成 / 予備審査 / 範囲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816394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プロジェクト計画/チャーター/キックオフの確定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720879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フェーズの定義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254951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測定フェーズ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482540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分析フェーズ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953128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改善フェーズ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724549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制御フェーズ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060000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プロジェクト概要レポートと終了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696142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853147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329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4877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リソースとコスト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9D06D19-8700-CB49-AABF-B7DE9DFDE540}"/>
              </a:ext>
            </a:extLst>
          </p:cNvPr>
          <p:cNvSpPr txBox="1"/>
          <p:nvPr/>
        </p:nvSpPr>
        <p:spPr>
          <a:xfrm>
            <a:off x="367748" y="248400"/>
            <a:ext cx="2257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3. リソース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7917102-5A33-4403-8779-9E0F7BC0D0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896153"/>
              </p:ext>
            </p:extLst>
          </p:nvPr>
        </p:nvGraphicFramePr>
        <p:xfrm>
          <a:off x="444760" y="723151"/>
          <a:ext cx="9448800" cy="2093595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4094908337"/>
                    </a:ext>
                  </a:extLst>
                </a:gridCol>
                <a:gridCol w="7481092">
                  <a:extLst>
                    <a:ext uri="{9D8B030D-6E8A-4147-A177-3AD203B41FA5}">
                      <a16:colId xmlns:a16="http://schemas.microsoft.com/office/drawing/2014/main" val="4207127760"/>
                    </a:ext>
                  </a:extLst>
                </a:gridCol>
              </a:tblGrid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ja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プロジェクトチーム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166472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サポートリソース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920344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ja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特別なニーズ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34303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82E21270-3FBA-4420-BFD2-4643CF6BC93D}"/>
              </a:ext>
            </a:extLst>
          </p:cNvPr>
          <p:cNvSpPr txBox="1"/>
          <p:nvPr/>
        </p:nvSpPr>
        <p:spPr>
          <a:xfrm>
            <a:off x="367748" y="2829832"/>
            <a:ext cx="1141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コスト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293C68B-FEC8-436F-9C75-91A96EC328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169240"/>
              </p:ext>
            </p:extLst>
          </p:nvPr>
        </p:nvGraphicFramePr>
        <p:xfrm>
          <a:off x="444760" y="3262810"/>
          <a:ext cx="9448800" cy="2991485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532633734"/>
                    </a:ext>
                  </a:extLst>
                </a:gridCol>
                <a:gridCol w="1967708">
                  <a:extLst>
                    <a:ext uri="{9D8B030D-6E8A-4147-A177-3AD203B41FA5}">
                      <a16:colId xmlns:a16="http://schemas.microsoft.com/office/drawing/2014/main" val="4170409706"/>
                    </a:ext>
                  </a:extLst>
                </a:gridCol>
                <a:gridCol w="1359334">
                  <a:extLst>
                    <a:ext uri="{9D8B030D-6E8A-4147-A177-3AD203B41FA5}">
                      <a16:colId xmlns:a16="http://schemas.microsoft.com/office/drawing/2014/main" val="2162117222"/>
                    </a:ext>
                  </a:extLst>
                </a:gridCol>
                <a:gridCol w="1359334">
                  <a:extLst>
                    <a:ext uri="{9D8B030D-6E8A-4147-A177-3AD203B41FA5}">
                      <a16:colId xmlns:a16="http://schemas.microsoft.com/office/drawing/2014/main" val="3686796820"/>
                    </a:ext>
                  </a:extLst>
                </a:gridCol>
                <a:gridCol w="750961">
                  <a:extLst>
                    <a:ext uri="{9D8B030D-6E8A-4147-A177-3AD203B41FA5}">
                      <a16:colId xmlns:a16="http://schemas.microsoft.com/office/drawing/2014/main" val="502520764"/>
                    </a:ext>
                  </a:extLst>
                </a:gridCol>
                <a:gridCol w="2043755">
                  <a:extLst>
                    <a:ext uri="{9D8B030D-6E8A-4147-A177-3AD203B41FA5}">
                      <a16:colId xmlns:a16="http://schemas.microsoft.com/office/drawing/2014/main" val="1459874708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algn="l" fontAlgn="ctr"/>
                      <a:r>
                        <a:rPr lang="ja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コストタイプ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仕入先/作業者名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数量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量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401314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労働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251426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労働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840133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労働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748378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調度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990625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雑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162371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ja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総費用</a:t>
                      </a:r>
                    </a:p>
                  </a:txBody>
                  <a:tcPr marL="9525" marR="114300" marT="9525" marB="0" anchor="ctr">
                    <a:lnL>
                      <a:noFill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447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643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利点と顧客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9D06D19-8700-CB49-AABF-B7DE9DFDE540}"/>
              </a:ext>
            </a:extLst>
          </p:cNvPr>
          <p:cNvSpPr txBox="1"/>
          <p:nvPr/>
        </p:nvSpPr>
        <p:spPr>
          <a:xfrm>
            <a:off x="367748" y="248400"/>
            <a:ext cx="3958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4. 福利厚生とお客様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72D526B-7D39-4AD3-ADEB-D8D7825D82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231078"/>
              </p:ext>
            </p:extLst>
          </p:nvPr>
        </p:nvGraphicFramePr>
        <p:xfrm>
          <a:off x="472698" y="719663"/>
          <a:ext cx="9448800" cy="1698073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3129605748"/>
                    </a:ext>
                  </a:extLst>
                </a:gridCol>
                <a:gridCol w="7481092">
                  <a:extLst>
                    <a:ext uri="{9D8B030D-6E8A-4147-A177-3AD203B41FA5}">
                      <a16:colId xmlns:a16="http://schemas.microsoft.com/office/drawing/2014/main" val="4134565234"/>
                    </a:ext>
                  </a:extLst>
                </a:gridCol>
              </a:tblGrid>
              <a:tr h="481456">
                <a:tc>
                  <a:txBody>
                    <a:bodyPr/>
                    <a:lstStyle/>
                    <a:p>
                      <a:pPr algn="l" fontAlgn="ctr"/>
                      <a:r>
                        <a:rPr lang="ja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プロセス所有者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401919"/>
                  </a:ext>
                </a:extLst>
              </a:tr>
              <a:tr h="395206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主要な利害関係者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803336"/>
                  </a:ext>
                </a:extLst>
              </a:tr>
              <a:tr h="395207">
                <a:tc>
                  <a:txBody>
                    <a:bodyPr/>
                    <a:lstStyle/>
                    <a:p>
                      <a:pPr algn="l" fontAlgn="ctr"/>
                      <a:r>
                        <a:rPr lang="ja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最終顧客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862052"/>
                  </a:ext>
                </a:extLst>
              </a:tr>
              <a:tr h="426204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期待されるメリット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09551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A97594C-07DD-4DB1-9368-BAAF8E323C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848757"/>
              </p:ext>
            </p:extLst>
          </p:nvPr>
        </p:nvGraphicFramePr>
        <p:xfrm>
          <a:off x="472698" y="2498752"/>
          <a:ext cx="9448800" cy="3883025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82474641"/>
                    </a:ext>
                  </a:extLst>
                </a:gridCol>
                <a:gridCol w="1967708">
                  <a:extLst>
                    <a:ext uri="{9D8B030D-6E8A-4147-A177-3AD203B41FA5}">
                      <a16:colId xmlns:a16="http://schemas.microsoft.com/office/drawing/2014/main" val="1810954435"/>
                    </a:ext>
                  </a:extLst>
                </a:gridCol>
                <a:gridCol w="1359334">
                  <a:extLst>
                    <a:ext uri="{9D8B030D-6E8A-4147-A177-3AD203B41FA5}">
                      <a16:colId xmlns:a16="http://schemas.microsoft.com/office/drawing/2014/main" val="2742326689"/>
                    </a:ext>
                  </a:extLst>
                </a:gridCol>
                <a:gridCol w="2110295">
                  <a:extLst>
                    <a:ext uri="{9D8B030D-6E8A-4147-A177-3AD203B41FA5}">
                      <a16:colId xmlns:a16="http://schemas.microsoft.com/office/drawing/2014/main" val="3672165900"/>
                    </a:ext>
                  </a:extLst>
                </a:gridCol>
                <a:gridCol w="2043755">
                  <a:extLst>
                    <a:ext uri="{9D8B030D-6E8A-4147-A177-3AD203B41FA5}">
                      <a16:colId xmlns:a16="http://schemas.microsoft.com/office/drawing/2014/main" val="3932209737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algn="l" fontAlgn="ctr"/>
                      <a:r>
                        <a:rPr lang="ja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福利厚生の種類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見積りの根拠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給付金額の概算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324035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具体的なコスト削減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25,000.00ドル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555518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収益の向上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$ 92,500.00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280908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生産性の向上(ソフト)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$ 17,500.00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070610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コンプライアンスの向上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12,000.00ドル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128199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より良い意思決定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$ 18,500.00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579825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少ないメンテナンス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26,000.00ドル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56206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その他のコストを回避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$ 46,250.00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754924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総利益</a:t>
                      </a:r>
                    </a:p>
                  </a:txBody>
                  <a:tcPr marL="9525" marR="114300" marT="9525" marB="0" anchor="ctr">
                    <a:lnL>
                      <a:noFill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$ 237,750.00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389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489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リスク、制約、仮定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9D06D19-8700-CB49-AABF-B7DE9DFDE540}"/>
              </a:ext>
            </a:extLst>
          </p:cNvPr>
          <p:cNvSpPr txBox="1"/>
          <p:nvPr/>
        </p:nvSpPr>
        <p:spPr>
          <a:xfrm>
            <a:off x="367748" y="248400"/>
            <a:ext cx="5921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5. リスク、制約、仮定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753E2D6-08E7-4F28-9E2A-A9EAF1B07D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374431"/>
              </p:ext>
            </p:extLst>
          </p:nvPr>
        </p:nvGraphicFramePr>
        <p:xfrm>
          <a:off x="472698" y="710065"/>
          <a:ext cx="9448800" cy="4194810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1881596487"/>
                    </a:ext>
                  </a:extLst>
                </a:gridCol>
                <a:gridCol w="7481092">
                  <a:extLst>
                    <a:ext uri="{9D8B030D-6E8A-4147-A177-3AD203B41FA5}">
                      <a16:colId xmlns:a16="http://schemas.microsoft.com/office/drawing/2014/main" val="619396767"/>
                    </a:ext>
                  </a:extLst>
                </a:gridCol>
              </a:tblGrid>
              <a:tr h="1398270">
                <a:tc>
                  <a:txBody>
                    <a:bodyPr/>
                    <a:lstStyle/>
                    <a:p>
                      <a:pPr algn="l" fontAlgn="ctr"/>
                      <a:r>
                        <a:rPr lang="ja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リスク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898126"/>
                  </a:ext>
                </a:extLst>
              </a:tr>
              <a:tr h="1398270">
                <a:tc>
                  <a:txBody>
                    <a:bodyPr/>
                    <a:lstStyle/>
                    <a:p>
                      <a:pPr algn="l" rtl="0" fontAlgn="ctr"/>
                      <a:r>
                        <a:rPr lang="ja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制約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779886"/>
                  </a:ext>
                </a:extLst>
              </a:tr>
              <a:tr h="1398270">
                <a:tc>
                  <a:txBody>
                    <a:bodyPr/>
                    <a:lstStyle/>
                    <a:p>
                      <a:pPr algn="l" fontAlgn="ctr"/>
                      <a:r>
                        <a:rPr lang="ja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仮定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02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620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9" name="Rectangle 7">
            <a:extLst>
              <a:ext uri="{FF2B5EF4-FFF2-40B4-BE49-F238E27FC236}">
                <a16:creationId xmlns:a16="http://schemas.microsoft.com/office/drawing/2014/main" id="{C5C9822A-2673-EF4B-83F8-7225B1732D23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0" name="Parallelogram 39">
            <a:extLst>
              <a:ext uri="{FF2B5EF4-FFF2-40B4-BE49-F238E27FC236}">
                <a16:creationId xmlns:a16="http://schemas.microsoft.com/office/drawing/2014/main" id="{CEEE06DA-2C33-C84F-940E-6D7DB4C078C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81A0FB2-B8D0-CA42-B368-F7E708F385C5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作成者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9EC24629-596C-6F43-9073-88FDEC0A76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401347"/>
              </p:ext>
            </p:extLst>
          </p:nvPr>
        </p:nvGraphicFramePr>
        <p:xfrm>
          <a:off x="408789" y="785168"/>
          <a:ext cx="8100723" cy="9947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6364">
                  <a:extLst>
                    <a:ext uri="{9D8B030D-6E8A-4147-A177-3AD203B41FA5}">
                      <a16:colId xmlns:a16="http://schemas.microsoft.com/office/drawing/2014/main" val="1352701077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1056840554"/>
                    </a:ext>
                  </a:extLst>
                </a:gridCol>
                <a:gridCol w="2171959">
                  <a:extLst>
                    <a:ext uri="{9D8B030D-6E8A-4147-A177-3AD203B41FA5}">
                      <a16:colId xmlns:a16="http://schemas.microsoft.com/office/drawing/2014/main" val="3764831040"/>
                    </a:ext>
                  </a:extLst>
                </a:gridCol>
              </a:tblGrid>
              <a:tr h="2404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作成者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タイトル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日付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552269"/>
                  </a:ext>
                </a:extLst>
              </a:tr>
              <a:tr h="7543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936180"/>
                  </a:ext>
                </a:extLst>
              </a:tr>
            </a:tbl>
          </a:graphicData>
        </a:graphic>
      </p:graphicFrame>
      <p:pic>
        <p:nvPicPr>
          <p:cNvPr id="8194" name="Picture 2">
            <a:extLst>
              <a:ext uri="{FF2B5EF4-FFF2-40B4-BE49-F238E27FC236}">
                <a16:creationId xmlns:a16="http://schemas.microsoft.com/office/drawing/2014/main" id="{E794B7D3-EADC-5642-9AF0-B65D68BD1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782" y="4990075"/>
            <a:ext cx="1304208" cy="129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E36FEB26-6347-CD41-956A-B259185DAC9B}"/>
              </a:ext>
            </a:extLst>
          </p:cNvPr>
          <p:cNvSpPr txBox="1"/>
          <p:nvPr/>
        </p:nvSpPr>
        <p:spPr>
          <a:xfrm>
            <a:off x="367748" y="248400"/>
            <a:ext cx="2496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6. 作成者</a:t>
            </a:r>
          </a:p>
        </p:txBody>
      </p:sp>
    </p:spTree>
    <p:extLst>
      <p:ext uri="{BB962C8B-B14F-4D97-AF65-F5344CB8AC3E}">
        <p14:creationId xmlns:p14="http://schemas.microsoft.com/office/powerpoint/2010/main" val="57605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免責事項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Web サイトで Smartsheet が提供する記事、テンプレート、または情報は、参照のみを目的としています。当社は、情報を最新かつ正確に保つよう努めていますが、本ウェブサイトまたは本ウェブサイトに含まれる情報、記事、テンプレート、または関連グラフィックに関する完全性、正確性、信頼性、適合性、または可用性について、明示的または黙示的を問わず、いかなる種類の表明または保証も行いません。したがって、お客様がそのような情報に依拠する行為は、お客様ご自身の責任において厳格に行われるものとします。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V_IC-Project-Definition-Six-Sigma-Worksheet-Template_PowerPoint" id="{37767492-E183-7543-B5C1-7600B70972A0}" vid="{9CEF50A3-A285-A246-87C2-B0707780F7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3</TotalTime>
  <Words>1116</Words>
  <Application>Microsoft Macintosh PowerPoint</Application>
  <PresentationFormat>Widescreen</PresentationFormat>
  <Paragraphs>180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PowerPointプレゼンテーション</dc:title>
  <dc:creator>Thomas Blosel</dc:creator>
  <cp:lastModifiedBy>Jason Flores</cp:lastModifiedBy>
  <cp:revision>5</cp:revision>
  <dcterms:created xsi:type="dcterms:W3CDTF">2022-04-23T12:55:33Z</dcterms:created>
  <dcterms:modified xsi:type="dcterms:W3CDTF">2022-09-11T04:34:40Z</dcterms:modified>
</cp:coreProperties>
</file>