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342" r:id="rId2"/>
    <p:sldId id="384" r:id="rId3"/>
    <p:sldId id="353" r:id="rId4"/>
    <p:sldId id="354" r:id="rId5"/>
    <p:sldId id="379" r:id="rId6"/>
    <p:sldId id="378" r:id="rId7"/>
    <p:sldId id="382" r:id="rId8"/>
    <p:sldId id="383" r:id="rId9"/>
    <p:sldId id="370"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EA88"/>
    <a:srgbClr val="AAEAEA"/>
    <a:srgbClr val="B1F2F7"/>
    <a:srgbClr val="AF4BFA"/>
    <a:srgbClr val="FCF1C3"/>
    <a:srgbClr val="E9CF9C"/>
    <a:srgbClr val="F7F9FB"/>
    <a:srgbClr val="F9F9F9"/>
    <a:srgbClr val="FCF8E4"/>
    <a:srgbClr val="EAEE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13" autoAdjust="0"/>
    <p:restoredTop sz="86447"/>
  </p:normalViewPr>
  <p:slideViewPr>
    <p:cSldViewPr snapToGrid="0" snapToObjects="1">
      <p:cViewPr varScale="1">
        <p:scale>
          <a:sx n="112" d="100"/>
          <a:sy n="112" d="100"/>
        </p:scale>
        <p:origin x="752"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3" Type="http://schemas.openxmlformats.org/officeDocument/2006/relationships/slide" Target="slides/slide5.xml"/><Relationship Id="rId7" Type="http://schemas.openxmlformats.org/officeDocument/2006/relationships/slide" Target="slides/slide9.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5" Type="http://schemas.openxmlformats.org/officeDocument/2006/relationships/slide" Target="slides/slide7.xml"/><Relationship Id="rId4"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258060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6.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4.xml"/><Relationship Id="rId5" Type="http://schemas.openxmlformats.org/officeDocument/2006/relationships/slide" Target="slide5.xml"/><Relationship Id="rId4" Type="http://schemas.openxmlformats.org/officeDocument/2006/relationships/slide" Target="slide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e&#10;&#10;Description générée automatiquement">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8" y="253847"/>
            <a:ext cx="5583518" cy="954107"/>
          </a:xfrm>
          <a:prstGeom prst="rect">
            <a:avLst/>
          </a:prstGeom>
          <a:noFill/>
        </p:spPr>
        <p:txBody>
          <a:bodyPr wrap="square" rtlCol="0">
            <a:spAutoFit/>
          </a:bodyPr>
          <a:lstStyle/>
          <a:p>
            <a:r>
              <a:rPr lang="fr" sz="2800" b="1" dirty="0">
                <a:solidFill>
                  <a:schemeClr val="tx1">
                    <a:lumMod val="75000"/>
                    <a:lumOff val="25000"/>
                  </a:schemeClr>
                </a:solidFill>
                <a:latin typeface="Century Gothic" panose="020B0502020202020204" pitchFamily="34" charset="0"/>
              </a:rPr>
              <a:t>MODÈLE DE CHARTE DE PROJET AVEC EXEMPLES DE DONNÉES</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fr" dirty="0">
                <a:solidFill>
                  <a:schemeClr val="bg1"/>
                </a:solidFill>
                <a:latin typeface="Century Gothic" panose="020B0502020202020204" pitchFamily="34" charset="0"/>
              </a:rPr>
              <a:t>MODÈLE DE PRÉSENTATION DE LA CHARTE DE PROJET</a:t>
            </a:r>
          </a:p>
        </p:txBody>
      </p:sp>
      <p:sp>
        <p:nvSpPr>
          <p:cNvPr id="13" name="TextBox 12">
            <a:extLst>
              <a:ext uri="{FF2B5EF4-FFF2-40B4-BE49-F238E27FC236}">
                <a16:creationId xmlns:a16="http://schemas.microsoft.com/office/drawing/2014/main" id="{226E6ECB-CF92-3B4C-9578-D6C0F06A41C9}"/>
              </a:ext>
            </a:extLst>
          </p:cNvPr>
          <p:cNvSpPr txBox="1"/>
          <p:nvPr/>
        </p:nvSpPr>
        <p:spPr>
          <a:xfrm>
            <a:off x="496781" y="1861245"/>
            <a:ext cx="4588115" cy="584775"/>
          </a:xfrm>
          <a:prstGeom prst="rect">
            <a:avLst/>
          </a:prstGeom>
          <a:noFill/>
          <a:effectLst>
            <a:outerShdw blurRad="50800" dist="38100" dir="2700000" algn="tl" rotWithShape="0">
              <a:prstClr val="black">
                <a:alpha val="40000"/>
              </a:prstClr>
            </a:outerShdw>
          </a:effectLst>
        </p:spPr>
        <p:txBody>
          <a:bodyPr wrap="none" rtlCol="0">
            <a:spAutoFit/>
          </a:bodyPr>
          <a:lstStyle/>
          <a:p>
            <a:r>
              <a:rPr lang="fr" sz="3200" dirty="0">
                <a:solidFill>
                  <a:schemeClr val="bg1"/>
                </a:solidFill>
                <a:latin typeface="Century Gothic" panose="020B0502020202020204" pitchFamily="34" charset="0"/>
              </a:rPr>
              <a:t>RAPPEL IMPORTANT</a:t>
            </a:r>
          </a:p>
        </p:txBody>
      </p:sp>
      <p:sp>
        <p:nvSpPr>
          <p:cNvPr id="2" name="TextBox 1">
            <a:extLst>
              <a:ext uri="{FF2B5EF4-FFF2-40B4-BE49-F238E27FC236}">
                <a16:creationId xmlns:a16="http://schemas.microsoft.com/office/drawing/2014/main" id="{FFA070B5-1881-4970-CDC6-14557BC747D6}"/>
              </a:ext>
            </a:extLst>
          </p:cNvPr>
          <p:cNvSpPr txBox="1"/>
          <p:nvPr/>
        </p:nvSpPr>
        <p:spPr>
          <a:xfrm>
            <a:off x="491490" y="2446020"/>
            <a:ext cx="9155430" cy="3265446"/>
          </a:xfrm>
          <a:prstGeom prst="rect">
            <a:avLst/>
          </a:prstGeom>
          <a:noFill/>
        </p:spPr>
        <p:txBody>
          <a:bodyPr wrap="square" rtlCol="0">
            <a:spAutoFit/>
          </a:bodyPr>
          <a:lstStyle/>
          <a:p>
            <a:pPr>
              <a:lnSpc>
                <a:spcPct val="150000"/>
              </a:lnSpc>
            </a:pPr>
            <a:r>
              <a:rPr lang="fr" sz="2000" dirty="0">
                <a:latin typeface="Century Gothic" panose="020B0502020202020204" pitchFamily="34" charset="0"/>
              </a:rPr>
              <a:t>Une charte écrite narrative doit être distribuée et signée par les promoteurs du projet. Vous pouvez joindre une version complète de ce modèle à votre charte écrite narrative dans le but de la garder courte et concise. </a:t>
            </a:r>
          </a:p>
          <a:p>
            <a:pPr>
              <a:lnSpc>
                <a:spcPct val="150000"/>
              </a:lnSpc>
            </a:pPr>
            <a:endParaRPr lang="en-US" sz="2000" dirty="0">
              <a:latin typeface="Century Gothic" panose="020B0502020202020204" pitchFamily="34" charset="0"/>
            </a:endParaRPr>
          </a:p>
          <a:p>
            <a:pPr>
              <a:lnSpc>
                <a:spcPct val="150000"/>
              </a:lnSpc>
            </a:pPr>
            <a:r>
              <a:rPr lang="fr" sz="2000" dirty="0">
                <a:latin typeface="Century Gothic" panose="020B0502020202020204" pitchFamily="34" charset="0"/>
              </a:rPr>
              <a:t>Assurez-vous de rencontrer l'équipe de projet et les commanditaires avant de remplir ce modèle. Une grande partie de l'information requise devra provenir d'une discussion avec les membres de l'équipe et les commanditaires. </a:t>
            </a: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fr" sz="1600" b="1" dirty="0">
                          <a:solidFill>
                            <a:schemeClr val="tx1"/>
                          </a:solidFill>
                          <a:effectLst/>
                          <a:latin typeface="Century Gothic" panose="020B0502020202020204" pitchFamily="34" charset="0"/>
                        </a:rPr>
                        <a:t>DÉMENTI</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fr" sz="1400" b="0" dirty="0">
                          <a:solidFill>
                            <a:schemeClr val="tx1"/>
                          </a:solidFill>
                          <a:effectLst/>
                          <a:latin typeface="Century Gothic" panose="020B0502020202020204" pitchFamily="34" charset="0"/>
                        </a:rPr>
                        <a:t>Tous les articles, modèles ou informations fournis par Smartsheet sur le site Web sont fournis à titre de référence uniquement. Bien que nous nous efforcions de maintenir les informations à jour et correctes, nous ne faisons aucune déclaration ou garantie d'aucune sorte, expresse ou implicite, quant à l'exhaustivité, l'exactitude, la fiabilité, la pertinence ou la disponibilité en ce qui concerne le site Web ou les informations, articles, modèles ou graphiques connexes contenus sur le site Web. Toute confiance que vous accordez à ces informations est donc strictement à vos propres risques.</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e&#10;&#10;Description générée automatiquement">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fr" dirty="0">
                <a:solidFill>
                  <a:schemeClr val="bg1"/>
                </a:solidFill>
                <a:latin typeface="Century Gothic" panose="020B0502020202020204" pitchFamily="34" charset="0"/>
              </a:rPr>
              <a:t>| DE LA CHARTE DU PROJET   INFORMATIONS GÉNÉRALES SUR LE PROJET</a:t>
            </a:r>
          </a:p>
        </p:txBody>
      </p:sp>
      <p:graphicFrame>
        <p:nvGraphicFramePr>
          <p:cNvPr id="5" name="Table 4">
            <a:extLst>
              <a:ext uri="{FF2B5EF4-FFF2-40B4-BE49-F238E27FC236}">
                <a16:creationId xmlns:a16="http://schemas.microsoft.com/office/drawing/2014/main" id="{E4E1EF1D-44E9-405A-962E-9662EEC24BF0}"/>
              </a:ext>
            </a:extLst>
          </p:cNvPr>
          <p:cNvGraphicFramePr>
            <a:graphicFrameLocks noGrp="1"/>
          </p:cNvGraphicFramePr>
          <p:nvPr>
            <p:extLst>
              <p:ext uri="{D42A27DB-BD31-4B8C-83A1-F6EECF244321}">
                <p14:modId xmlns:p14="http://schemas.microsoft.com/office/powerpoint/2010/main" val="233900134"/>
              </p:ext>
            </p:extLst>
          </p:nvPr>
        </p:nvGraphicFramePr>
        <p:xfrm>
          <a:off x="168967" y="1490869"/>
          <a:ext cx="11678478" cy="4194314"/>
        </p:xfrm>
        <a:graphic>
          <a:graphicData uri="http://schemas.openxmlformats.org/drawingml/2006/table">
            <a:tbl>
              <a:tblPr/>
              <a:tblGrid>
                <a:gridCol w="290244">
                  <a:extLst>
                    <a:ext uri="{9D8B030D-6E8A-4147-A177-3AD203B41FA5}">
                      <a16:colId xmlns:a16="http://schemas.microsoft.com/office/drawing/2014/main" val="3077314378"/>
                    </a:ext>
                  </a:extLst>
                </a:gridCol>
                <a:gridCol w="2371593">
                  <a:extLst>
                    <a:ext uri="{9D8B030D-6E8A-4147-A177-3AD203B41FA5}">
                      <a16:colId xmlns:a16="http://schemas.microsoft.com/office/drawing/2014/main" val="3974924313"/>
                    </a:ext>
                  </a:extLst>
                </a:gridCol>
                <a:gridCol w="2371593">
                  <a:extLst>
                    <a:ext uri="{9D8B030D-6E8A-4147-A177-3AD203B41FA5}">
                      <a16:colId xmlns:a16="http://schemas.microsoft.com/office/drawing/2014/main" val="1781912408"/>
                    </a:ext>
                  </a:extLst>
                </a:gridCol>
                <a:gridCol w="1638349">
                  <a:extLst>
                    <a:ext uri="{9D8B030D-6E8A-4147-A177-3AD203B41FA5}">
                      <a16:colId xmlns:a16="http://schemas.microsoft.com/office/drawing/2014/main" val="2801501734"/>
                    </a:ext>
                  </a:extLst>
                </a:gridCol>
                <a:gridCol w="2543450">
                  <a:extLst>
                    <a:ext uri="{9D8B030D-6E8A-4147-A177-3AD203B41FA5}">
                      <a16:colId xmlns:a16="http://schemas.microsoft.com/office/drawing/2014/main" val="1833642973"/>
                    </a:ext>
                  </a:extLst>
                </a:gridCol>
                <a:gridCol w="2463249">
                  <a:extLst>
                    <a:ext uri="{9D8B030D-6E8A-4147-A177-3AD203B41FA5}">
                      <a16:colId xmlns:a16="http://schemas.microsoft.com/office/drawing/2014/main" val="3405722606"/>
                    </a:ext>
                  </a:extLst>
                </a:gridCol>
              </a:tblGrid>
              <a:tr h="318757">
                <a:tc rowSpan="8">
                  <a:txBody>
                    <a:bodyPr/>
                    <a:lstStyle/>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noFill/>
                  </a:tcPr>
                </a:tc>
                <a:tc gridSpan="3">
                  <a:txBody>
                    <a:bodyPr/>
                    <a:lstStyle/>
                    <a:p>
                      <a:pPr algn="l" fontAlgn="b"/>
                      <a:r>
                        <a:rPr lang="fr" sz="1000" b="0" i="0" u="none" strike="noStrike" dirty="0">
                          <a:solidFill>
                            <a:srgbClr val="000000"/>
                          </a:solidFill>
                          <a:effectLst/>
                          <a:latin typeface="Century Gothic" panose="020B0502020202020204" pitchFamily="34" charset="0"/>
                        </a:rPr>
                        <a:t>NOM DU PROJET</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algn="ctr" fontAlgn="b"/>
                      <a:r>
                        <a:rPr lang="fr" sz="1000" b="0" i="0" u="none" strike="noStrike" dirty="0">
                          <a:solidFill>
                            <a:srgbClr val="000000"/>
                          </a:solidFill>
                          <a:effectLst/>
                          <a:latin typeface="Century Gothic" panose="020B0502020202020204" pitchFamily="34" charset="0"/>
                        </a:rPr>
                        <a:t>CHEF DE PROJET</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ctr" fontAlgn="b"/>
                      <a:r>
                        <a:rPr lang="fr" sz="1000" b="0" i="0" u="none" strike="noStrike" dirty="0">
                          <a:solidFill>
                            <a:srgbClr val="000000"/>
                          </a:solidFill>
                          <a:effectLst/>
                          <a:latin typeface="Century Gothic" panose="020B0502020202020204" pitchFamily="34" charset="0"/>
                        </a:rPr>
                        <a:t>PROMOTEUR DU PROJET</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66972825"/>
                  </a:ext>
                </a:extLst>
              </a:tr>
              <a:tr h="79689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fr" sz="1800" b="0" i="0" u="none" strike="noStrike" dirty="0">
                          <a:solidFill>
                            <a:srgbClr val="000000"/>
                          </a:solidFill>
                          <a:effectLst/>
                          <a:latin typeface="Century Gothic" panose="020B0502020202020204" pitchFamily="34" charset="0"/>
                        </a:rPr>
                        <a:t>Installations de stations EMV à charge positive </a:t>
                      </a:r>
                    </a:p>
                  </a:txBody>
                  <a:tcPr marL="857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hMerge="1">
                  <a:txBody>
                    <a:bodyPr/>
                    <a:lstStyle/>
                    <a:p>
                      <a:endParaRPr lang="en-US"/>
                    </a:p>
                  </a:txBody>
                  <a:tcPr/>
                </a:tc>
                <a:tc hMerge="1">
                  <a:txBody>
                    <a:bodyPr/>
                    <a:lstStyle/>
                    <a:p>
                      <a:endParaRPr lang="en-US"/>
                    </a:p>
                  </a:txBody>
                  <a:tcPr/>
                </a:tc>
                <a:tc>
                  <a:txBody>
                    <a:bodyPr/>
                    <a:lstStyle/>
                    <a:p>
                      <a:pPr algn="ctr" fontAlgn="ctr"/>
                      <a:r>
                        <a:rPr lang="fr" sz="1400" b="0" i="0" u="none" strike="noStrike" dirty="0">
                          <a:solidFill>
                            <a:srgbClr val="000000"/>
                          </a:solidFill>
                          <a:effectLst/>
                          <a:latin typeface="Century Gothic" panose="020B0502020202020204" pitchFamily="34" charset="0"/>
                        </a:rPr>
                        <a:t>Jane Matthews</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fontAlgn="ctr"/>
                      <a:r>
                        <a:rPr lang="fr" sz="1400" b="0" i="0" u="none" strike="noStrike" dirty="0">
                          <a:solidFill>
                            <a:srgbClr val="000000"/>
                          </a:solidFill>
                          <a:effectLst/>
                          <a:latin typeface="Century Gothic" panose="020B0502020202020204" pitchFamily="34" charset="0"/>
                        </a:rPr>
                        <a:t>Jill DeGrassio</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600558998"/>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gridSpan="2">
                  <a:txBody>
                    <a:bodyPr/>
                    <a:lstStyle/>
                    <a:p>
                      <a:pPr algn="l" fontAlgn="b"/>
                      <a:r>
                        <a:rPr lang="fr" sz="1000" b="0" i="0" u="none" strike="noStrike" dirty="0">
                          <a:solidFill>
                            <a:srgbClr val="000000"/>
                          </a:solidFill>
                          <a:effectLst/>
                          <a:latin typeface="Century Gothic" panose="020B0502020202020204" pitchFamily="34" charset="0"/>
                        </a:rPr>
                        <a:t>MESSAGERIE ÉLECTRONIQUE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tc>
                  <a:txBody>
                    <a:bodyPr/>
                    <a:lstStyle/>
                    <a:p>
                      <a:pPr algn="ctr" fontAlgn="b"/>
                      <a:r>
                        <a:rPr lang="fr" sz="1000" b="0" i="0" u="none" strike="noStrike" dirty="0">
                          <a:solidFill>
                            <a:srgbClr val="000000"/>
                          </a:solidFill>
                          <a:effectLst/>
                          <a:latin typeface="Century Gothic" panose="020B0502020202020204" pitchFamily="34" charset="0"/>
                        </a:rPr>
                        <a:t>TÉLÉPHONE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gridSpan="2">
                  <a:txBody>
                    <a:bodyPr/>
                    <a:lstStyle/>
                    <a:p>
                      <a:pPr algn="l" fontAlgn="b"/>
                      <a:r>
                        <a:rPr lang="fr" sz="1000" b="0" i="0" u="none" strike="noStrike" dirty="0">
                          <a:solidFill>
                            <a:srgbClr val="000000"/>
                          </a:solidFill>
                          <a:effectLst/>
                          <a:latin typeface="Century Gothic" panose="020B0502020202020204" pitchFamily="34" charset="0"/>
                        </a:rPr>
                        <a:t>UNITÉ ORGANISATIONNELLE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46351143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2">
                  <a:txBody>
                    <a:bodyPr/>
                    <a:lstStyle/>
                    <a:p>
                      <a:pPr algn="l" fontAlgn="ctr"/>
                      <a:r>
                        <a:rPr lang="fr" sz="1200" b="0" i="0" u="none" strike="noStrike" dirty="0">
                          <a:solidFill>
                            <a:srgbClr val="000000"/>
                          </a:solidFill>
                          <a:effectLst/>
                          <a:latin typeface="Century Gothic" panose="020B0502020202020204" pitchFamily="34" charset="0"/>
                        </a:rPr>
                        <a:t>jane.matthews@positivecharge.com</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a:txBody>
                    <a:bodyPr/>
                    <a:lstStyle/>
                    <a:p>
                      <a:pPr algn="ctr" fontAlgn="ctr"/>
                      <a:r>
                        <a:rPr lang="fr" sz="1200" b="0" i="0" u="none" strike="noStrike" dirty="0">
                          <a:solidFill>
                            <a:srgbClr val="000000"/>
                          </a:solidFill>
                          <a:effectLst/>
                          <a:latin typeface="Century Gothic" panose="020B0502020202020204" pitchFamily="34" charset="0"/>
                        </a:rPr>
                        <a:t>000-000-0000</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gridSpan="2">
                  <a:txBody>
                    <a:bodyPr/>
                    <a:lstStyle/>
                    <a:p>
                      <a:pPr algn="l" fontAlgn="ctr"/>
                      <a:r>
                        <a:rPr lang="fr" sz="1200" b="0" i="0" u="none" strike="noStrike" dirty="0">
                          <a:solidFill>
                            <a:srgbClr val="000000"/>
                          </a:solidFill>
                          <a:effectLst/>
                          <a:latin typeface="Century Gothic" panose="020B0502020202020204" pitchFamily="34" charset="0"/>
                        </a:rPr>
                        <a:t>Ingénierie de terrain, opérations et gestion de projet </a:t>
                      </a:r>
                    </a:p>
                  </a:txBody>
                  <a:tcPr marL="114300"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hMerge="1">
                  <a:txBody>
                    <a:bodyPr/>
                    <a:lstStyle/>
                    <a:p>
                      <a:endParaRPr lang="en-US"/>
                    </a:p>
                  </a:txBody>
                  <a:tcPr/>
                </a:tc>
                <a:extLst>
                  <a:ext uri="{0D108BD9-81ED-4DB2-BD59-A6C34878D82A}">
                    <a16:rowId xmlns:a16="http://schemas.microsoft.com/office/drawing/2014/main" val="1186911167"/>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fr" sz="1000" b="0" i="0" u="none" strike="noStrike" dirty="0">
                          <a:solidFill>
                            <a:srgbClr val="000000"/>
                          </a:solidFill>
                          <a:effectLst/>
                          <a:latin typeface="Century Gothic" panose="020B0502020202020204" pitchFamily="34" charset="0"/>
                        </a:rPr>
                        <a:t>CEINTURES VERTES ATTRIBUÉES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fr" sz="1000" b="0" i="0" u="none" strike="noStrike" dirty="0">
                          <a:solidFill>
                            <a:srgbClr val="000000"/>
                          </a:solidFill>
                          <a:effectLst/>
                          <a:latin typeface="Century Gothic" panose="020B0502020202020204" pitchFamily="34" charset="0"/>
                        </a:rPr>
                        <a:t>DATE DE DÉBUT PRÉVUE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fr" sz="1000" b="0" i="0" u="none" strike="noStrike" dirty="0">
                          <a:solidFill>
                            <a:srgbClr val="000000"/>
                          </a:solidFill>
                          <a:effectLst/>
                          <a:latin typeface="Century Gothic" panose="020B0502020202020204" pitchFamily="34" charset="0"/>
                        </a:rPr>
                        <a:t>DATE D'ACHÈVEMENT PRÉVUE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40539555"/>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fr" sz="1200" b="0" i="0" u="none" strike="noStrike" dirty="0">
                          <a:solidFill>
                            <a:srgbClr val="000000"/>
                          </a:solidFill>
                          <a:effectLst/>
                          <a:latin typeface="Century Gothic" panose="020B0502020202020204" pitchFamily="34" charset="0"/>
                        </a:rPr>
                        <a:t>Wendy Williams (Gestion de projet)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hMerge="1">
                  <a:txBody>
                    <a:bodyPr/>
                    <a:lstStyle/>
                    <a:p>
                      <a:endParaRPr lang="en-US"/>
                    </a:p>
                  </a:txBody>
                  <a:tcPr/>
                </a:tc>
                <a:tc>
                  <a:txBody>
                    <a:bodyPr/>
                    <a:lstStyle/>
                    <a:p>
                      <a:pPr algn="ctr" fontAlgn="ctr"/>
                      <a:r>
                        <a:rPr lang="fr" sz="1200" b="0" i="0" u="none" strike="noStrike" dirty="0">
                          <a:solidFill>
                            <a:srgbClr val="000000"/>
                          </a:solidFill>
                          <a:effectLst/>
                          <a:latin typeface="Century Gothic" panose="020B0502020202020204" pitchFamily="34" charset="0"/>
                        </a:rPr>
                        <a:t>19/02/20XX</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fr" sz="1200" b="0" i="0" u="none" strike="noStrike" dirty="0">
                          <a:solidFill>
                            <a:srgbClr val="000000"/>
                          </a:solidFill>
                          <a:effectLst/>
                          <a:latin typeface="Century Gothic" panose="020B0502020202020204" pitchFamily="34" charset="0"/>
                        </a:rPr>
                        <a:t>30/11/20XX</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060387299"/>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fr" sz="1000" b="0" i="0" u="none" strike="noStrike" dirty="0">
                          <a:solidFill>
                            <a:srgbClr val="000000"/>
                          </a:solidFill>
                          <a:effectLst/>
                          <a:latin typeface="Century Gothic" panose="020B0502020202020204" pitchFamily="34" charset="0"/>
                        </a:rPr>
                        <a:t>CEINTURES NOIRES ATTRIBUÉES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fr" sz="1000" b="0" i="0" u="none" strike="noStrike" dirty="0">
                          <a:solidFill>
                            <a:srgbClr val="000000"/>
                          </a:solidFill>
                          <a:effectLst/>
                          <a:latin typeface="Century Gothic" panose="020B0502020202020204" pitchFamily="34" charset="0"/>
                        </a:rPr>
                        <a:t>ÉCONOMIES ATTENDUES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fr" sz="1000" b="0" i="0" u="none" strike="noStrike" dirty="0">
                          <a:solidFill>
                            <a:srgbClr val="000000"/>
                          </a:solidFill>
                          <a:effectLst/>
                          <a:latin typeface="Century Gothic" panose="020B0502020202020204" pitchFamily="34" charset="0"/>
                        </a:rPr>
                        <a:t>COÛTS ESTIMATIFS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8373505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fr" sz="1400" b="0" i="0" u="none" strike="noStrike" dirty="0">
                          <a:solidFill>
                            <a:srgbClr val="000000"/>
                          </a:solidFill>
                          <a:effectLst/>
                          <a:latin typeface="Century Gothic" panose="020B0502020202020204" pitchFamily="34" charset="0"/>
                        </a:rPr>
                        <a:t> </a:t>
                      </a:r>
                      <a:r>
                        <a:rPr lang="fr" sz="1200" b="0" i="0" u="none" strike="noStrike" dirty="0">
                          <a:solidFill>
                            <a:srgbClr val="000000"/>
                          </a:solidFill>
                          <a:effectLst/>
                          <a:latin typeface="Century Gothic" panose="020B0502020202020204" pitchFamily="34" charset="0"/>
                        </a:rPr>
                        <a:t>Rakesh Agarwal (Directeur des opérations) </a:t>
                      </a:r>
                      <a:endParaRPr lang="en-US" sz="14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hMerge="1">
                  <a:txBody>
                    <a:bodyPr/>
                    <a:lstStyle/>
                    <a:p>
                      <a:endParaRPr lang="en-US"/>
                    </a:p>
                  </a:txBody>
                  <a:tcPr/>
                </a:tc>
                <a:tc>
                  <a:txBody>
                    <a:bodyPr/>
                    <a:lstStyle/>
                    <a:p>
                      <a:pPr algn="ctr" fontAlgn="ctr"/>
                      <a:r>
                        <a:rPr lang="fr" sz="1400" b="0" i="0" u="none" strike="noStrike" dirty="0">
                          <a:solidFill>
                            <a:srgbClr val="000000"/>
                          </a:solidFill>
                          <a:effectLst/>
                          <a:latin typeface="Century Gothic" panose="020B0502020202020204" pitchFamily="34" charset="0"/>
                        </a:rPr>
                        <a:t>237 750 $</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fr" sz="1400" b="0" i="0" u="none" strike="noStrike" dirty="0">
                          <a:solidFill>
                            <a:srgbClr val="000000"/>
                          </a:solidFill>
                          <a:effectLst/>
                          <a:latin typeface="Century Gothic" panose="020B0502020202020204" pitchFamily="34" charset="0"/>
                        </a:rPr>
                        <a:t>441 885 $</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2191298514"/>
                  </a:ext>
                </a:extLst>
              </a:tr>
            </a:tbl>
          </a:graphicData>
        </a:graphic>
      </p:graphicFrame>
      <p:sp>
        <p:nvSpPr>
          <p:cNvPr id="13" name="TextBox 12">
            <a:extLst>
              <a:ext uri="{FF2B5EF4-FFF2-40B4-BE49-F238E27FC236}">
                <a16:creationId xmlns:a16="http://schemas.microsoft.com/office/drawing/2014/main" id="{226E6ECB-CF92-3B4C-9578-D6C0F06A41C9}"/>
              </a:ext>
            </a:extLst>
          </p:cNvPr>
          <p:cNvSpPr txBox="1"/>
          <p:nvPr/>
        </p:nvSpPr>
        <p:spPr>
          <a:xfrm>
            <a:off x="367747" y="982583"/>
            <a:ext cx="5178021" cy="461665"/>
          </a:xfrm>
          <a:prstGeom prst="rect">
            <a:avLst/>
          </a:prstGeom>
          <a:noFill/>
        </p:spPr>
        <p:txBody>
          <a:bodyPr wrap="none" rtlCol="0">
            <a:spAutoFit/>
          </a:bodyPr>
          <a:lstStyle/>
          <a:p>
            <a:r>
              <a:rPr lang="fr" sz="2400" dirty="0">
                <a:solidFill>
                  <a:schemeClr val="tx1">
                    <a:lumMod val="65000"/>
                    <a:lumOff val="35000"/>
                  </a:schemeClr>
                </a:solidFill>
                <a:latin typeface="Century Gothic" panose="020B0502020202020204" pitchFamily="34" charset="0"/>
              </a:rPr>
              <a:t>INFORMATIONS GÉNÉRALES SUR LE PROJET</a:t>
            </a:r>
          </a:p>
        </p:txBody>
      </p:sp>
    </p:spTree>
    <p:extLst>
      <p:ext uri="{BB962C8B-B14F-4D97-AF65-F5344CB8AC3E}">
        <p14:creationId xmlns:p14="http://schemas.microsoft.com/office/powerpoint/2010/main" val="1457311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Forme&#10;&#10;Description générée automatiquement">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fr" b="1" dirty="0">
                <a:solidFill>
                  <a:schemeClr val="bg1"/>
                </a:solidFill>
                <a:latin typeface="Century Gothic" panose="020B0502020202020204" pitchFamily="34" charset="0"/>
                <a:ea typeface="Arial" charset="0"/>
                <a:cs typeface="Arial" charset="0"/>
              </a:rPr>
              <a:t>RAPPORT DE PROJET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fr" dirty="0">
                <a:solidFill>
                  <a:schemeClr val="bg1"/>
                </a:solidFill>
                <a:latin typeface="Century Gothic" panose="020B0502020202020204" pitchFamily="34" charset="0"/>
              </a:rPr>
              <a:t>| DE LA CHARTE DU PROJET   TABLE DES MATIÈRES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fr" sz="3200" dirty="0">
                <a:solidFill>
                  <a:schemeClr val="tx1">
                    <a:lumMod val="65000"/>
                    <a:lumOff val="35000"/>
                  </a:schemeClr>
                </a:solidFill>
                <a:latin typeface="Century Gothic" panose="020B0502020202020204" pitchFamily="34" charset="0"/>
              </a:rPr>
              <a:t>TABLE DES MATIÈRES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252258"/>
            <a:ext cx="2428870" cy="646331"/>
          </a:xfrm>
          <a:prstGeom prst="rect">
            <a:avLst/>
          </a:prstGeom>
          <a:noFill/>
        </p:spPr>
        <p:txBody>
          <a:bodyPr wrap="none" rtlCol="0" anchor="ctr" anchorCtr="0">
            <a:spAutoFit/>
          </a:bodyPr>
          <a:lstStyle/>
          <a:p>
            <a:r>
              <a:rPr lang="fr" dirty="0">
                <a:latin typeface="Century Gothic" panose="020B0502020202020204" pitchFamily="34" charset="0"/>
                <a:ea typeface="Montserrat Bold" charset="0"/>
                <a:cs typeface="Montserrat Bold" charset="0"/>
              </a:rPr>
              <a:t>APERÇU DU PROJET </a:t>
            </a:r>
            <a:br>
              <a:rPr lang="en-US" dirty="0">
                <a:latin typeface="Century Gothic" panose="020B0502020202020204" pitchFamily="34" charset="0"/>
                <a:ea typeface="Montserrat Bold" charset="0"/>
                <a:cs typeface="Montserrat Bold" charset="0"/>
              </a:rPr>
            </a:br>
            <a:r>
              <a:rPr lang="fr" dirty="0">
                <a:latin typeface="Century Gothic" panose="020B0502020202020204" pitchFamily="34" charset="0"/>
                <a:ea typeface="Montserrat Bold" charset="0"/>
                <a:cs typeface="Montserrat Bold" charset="0"/>
              </a:rPr>
              <a:t>ET PORTÉE DU PROJET</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fr" dirty="0">
                <a:latin typeface="Century Gothic" panose="020B0502020202020204" pitchFamily="34" charset="0"/>
                <a:ea typeface="Montserrat Bold" charset="0"/>
                <a:cs typeface="Montserrat Bold" charset="0"/>
              </a:rPr>
              <a:t>CALENDRIER PROVISOIRE</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fr" sz="4800" dirty="0">
                <a:solidFill>
                  <a:schemeClr val="tx1">
                    <a:lumMod val="65000"/>
                    <a:lumOff val="35000"/>
                  </a:schemeClr>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fr" sz="4800" dirty="0">
                <a:solidFill>
                  <a:schemeClr val="tx1">
                    <a:lumMod val="65000"/>
                    <a:lumOff val="35000"/>
                  </a:schemeClr>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fr" sz="4800" dirty="0">
                <a:solidFill>
                  <a:schemeClr val="tx1">
                    <a:lumMod val="65000"/>
                    <a:lumOff val="35000"/>
                  </a:schemeClr>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fr" dirty="0">
                <a:latin typeface="Century Gothic" panose="020B0502020202020204" pitchFamily="34" charset="0"/>
                <a:ea typeface="Montserrat Bold" charset="0"/>
                <a:cs typeface="Montserrat Bold" charset="0"/>
              </a:rPr>
              <a:t>RESSOURCES</a:t>
            </a:r>
            <a:br>
              <a:rPr lang="en-US" dirty="0">
                <a:latin typeface="Century Gothic" panose="020B0502020202020204" pitchFamily="34" charset="0"/>
                <a:ea typeface="Montserrat Bold" charset="0"/>
                <a:cs typeface="Montserrat Bold" charset="0"/>
              </a:rPr>
            </a:br>
            <a:r>
              <a:rPr lang="fr" dirty="0">
                <a:latin typeface="Century Gothic" panose="020B0502020202020204" pitchFamily="34" charset="0"/>
                <a:ea typeface="Montserrat Bold" charset="0"/>
                <a:cs typeface="Montserrat Bold" charset="0"/>
              </a:rPr>
              <a:t> ET COÛTS</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630943"/>
            <a:ext cx="2741390" cy="646331"/>
          </a:xfrm>
          <a:prstGeom prst="rect">
            <a:avLst/>
          </a:prstGeom>
          <a:noFill/>
        </p:spPr>
        <p:txBody>
          <a:bodyPr wrap="square" rtlCol="0" anchor="ctr" anchorCtr="0">
            <a:spAutoFit/>
          </a:bodyPr>
          <a:lstStyle/>
          <a:p>
            <a:r>
              <a:rPr lang="fr" dirty="0">
                <a:latin typeface="Century Gothic" panose="020B0502020202020204" pitchFamily="34" charset="0"/>
                <a:ea typeface="Montserrat Bold" charset="0"/>
                <a:cs typeface="Montserrat Bold" charset="0"/>
              </a:rPr>
              <a:t>RISQUE, CONTRAINTES </a:t>
            </a:r>
            <a:br>
              <a:rPr lang="en-US" dirty="0">
                <a:latin typeface="Century Gothic" panose="020B0502020202020204" pitchFamily="34" charset="0"/>
                <a:ea typeface="Montserrat Bold" charset="0"/>
                <a:cs typeface="Montserrat Bold" charset="0"/>
              </a:rPr>
            </a:br>
            <a:r>
              <a:rPr lang="fr" dirty="0">
                <a:latin typeface="Century Gothic" panose="020B0502020202020204" pitchFamily="34" charset="0"/>
                <a:ea typeface="Montserrat Bold" charset="0"/>
                <a:cs typeface="Montserrat Bold" charset="0"/>
              </a:rPr>
              <a:t>ET HYPOTHÈSES</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1890261" cy="369332"/>
          </a:xfrm>
          <a:prstGeom prst="rect">
            <a:avLst/>
          </a:prstGeom>
          <a:noFill/>
        </p:spPr>
        <p:txBody>
          <a:bodyPr wrap="none" rtlCol="0" anchor="ctr" anchorCtr="0">
            <a:spAutoFit/>
          </a:bodyPr>
          <a:lstStyle/>
          <a:p>
            <a:r>
              <a:rPr lang="fr" dirty="0">
                <a:latin typeface="Century Gothic" panose="020B0502020202020204" pitchFamily="34" charset="0"/>
                <a:ea typeface="Montserrat Bold" charset="0"/>
                <a:cs typeface="Montserrat Bold" charset="0"/>
              </a:rPr>
              <a:t>PRÉPARÉ PAR...</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fr" sz="4800" dirty="0">
                <a:solidFill>
                  <a:schemeClr val="tx1">
                    <a:lumMod val="65000"/>
                    <a:lumOff val="35000"/>
                  </a:schemeClr>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fr" sz="4800" dirty="0">
                <a:solidFill>
                  <a:schemeClr val="tx1">
                    <a:lumMod val="65000"/>
                    <a:lumOff val="35000"/>
                  </a:schemeClr>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fr" sz="4800" dirty="0">
                <a:solidFill>
                  <a:schemeClr val="tx1">
                    <a:lumMod val="65000"/>
                    <a:lumOff val="35000"/>
                  </a:schemeClr>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266760"/>
            <a:ext cx="2741390" cy="646331"/>
          </a:xfrm>
          <a:prstGeom prst="rect">
            <a:avLst/>
          </a:prstGeom>
          <a:noFill/>
        </p:spPr>
        <p:txBody>
          <a:bodyPr wrap="square" rtlCol="0" anchor="ctr" anchorCtr="0">
            <a:spAutoFit/>
          </a:bodyPr>
          <a:lstStyle/>
          <a:p>
            <a:r>
              <a:rPr lang="fr" dirty="0">
                <a:latin typeface="Century Gothic" panose="020B0502020202020204" pitchFamily="34" charset="0"/>
                <a:ea typeface="Montserrat Bold" charset="0"/>
                <a:cs typeface="Montserrat Bold" charset="0"/>
              </a:rPr>
              <a:t>AVANTAGES </a:t>
            </a:r>
            <a:br>
              <a:rPr lang="en-US" dirty="0">
                <a:latin typeface="Century Gothic" panose="020B0502020202020204" pitchFamily="34" charset="0"/>
                <a:ea typeface="Montserrat Bold" charset="0"/>
                <a:cs typeface="Montserrat Bold" charset="0"/>
              </a:rPr>
            </a:br>
            <a:r>
              <a:rPr lang="fr" dirty="0">
                <a:latin typeface="Century Gothic" panose="020B0502020202020204" pitchFamily="34" charset="0"/>
                <a:ea typeface="Montserrat Bold" charset="0"/>
                <a:cs typeface="Montserrat Bold" charset="0"/>
              </a:rPr>
              <a:t>&amp; CLIENTS</a:t>
            </a:r>
          </a:p>
        </p:txBody>
      </p:sp>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fr" b="1" dirty="0">
                <a:solidFill>
                  <a:schemeClr val="bg1"/>
                </a:solidFill>
                <a:latin typeface="Century Gothic" panose="020B0502020202020204" pitchFamily="34" charset="0"/>
                <a:ea typeface="Arial" charset="0"/>
                <a:cs typeface="Arial" charset="0"/>
              </a:rPr>
              <a:t>RAPPORT DE PROJET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525324" cy="461665"/>
          </a:xfrm>
          <a:prstGeom prst="rect">
            <a:avLst/>
          </a:prstGeom>
          <a:noFill/>
        </p:spPr>
        <p:txBody>
          <a:bodyPr wrap="none" rtlCol="0">
            <a:spAutoFit/>
          </a:bodyPr>
          <a:lstStyle/>
          <a:p>
            <a:r>
              <a:rPr lang="fr" sz="2400" dirty="0">
                <a:solidFill>
                  <a:schemeClr val="tx1">
                    <a:lumMod val="65000"/>
                    <a:lumOff val="35000"/>
                  </a:schemeClr>
                </a:solidFill>
                <a:latin typeface="Century Gothic" panose="020B0502020202020204" pitchFamily="34" charset="0"/>
              </a:rPr>
              <a:t>1. APERÇU DU PROJET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fr" dirty="0">
                <a:solidFill>
                  <a:schemeClr val="bg1"/>
                </a:solidFill>
                <a:latin typeface="Century Gothic" panose="020B0502020202020204" pitchFamily="34" charset="0"/>
              </a:rPr>
              <a:t>APERÇU DU PROJET ET PORTÉE DU PROJET</a:t>
            </a:r>
            <a:endParaRPr lang="en-US" dirty="0">
              <a:solidFill>
                <a:schemeClr val="bg1"/>
              </a:solidFill>
              <a:latin typeface="Century Gothic" panose="020B0502020202020204" pitchFamily="34" charset="0"/>
              <a:ea typeface="Arial" charset="0"/>
              <a:cs typeface="Arial" charset="0"/>
            </a:endParaRPr>
          </a:p>
        </p:txBody>
      </p:sp>
      <p:sp>
        <p:nvSpPr>
          <p:cNvPr id="17" name="TextBox 16">
            <a:extLst>
              <a:ext uri="{FF2B5EF4-FFF2-40B4-BE49-F238E27FC236}">
                <a16:creationId xmlns:a16="http://schemas.microsoft.com/office/drawing/2014/main" id="{779AB062-8C1C-4C70-BE52-A5053D1050EF}"/>
              </a:ext>
            </a:extLst>
          </p:cNvPr>
          <p:cNvSpPr txBox="1"/>
          <p:nvPr/>
        </p:nvSpPr>
        <p:spPr>
          <a:xfrm>
            <a:off x="367748" y="4276620"/>
            <a:ext cx="2622834" cy="461665"/>
          </a:xfrm>
          <a:prstGeom prst="rect">
            <a:avLst/>
          </a:prstGeom>
          <a:noFill/>
        </p:spPr>
        <p:txBody>
          <a:bodyPr wrap="none" rtlCol="0">
            <a:spAutoFit/>
          </a:bodyPr>
          <a:lstStyle/>
          <a:p>
            <a:r>
              <a:rPr lang="fr" sz="2400" dirty="0">
                <a:solidFill>
                  <a:schemeClr val="tx1">
                    <a:lumMod val="65000"/>
                    <a:lumOff val="35000"/>
                  </a:schemeClr>
                </a:solidFill>
                <a:latin typeface="Century Gothic" panose="020B0502020202020204" pitchFamily="34" charset="0"/>
              </a:rPr>
              <a:t>PORTÉE DU PROJET</a:t>
            </a:r>
          </a:p>
        </p:txBody>
      </p:sp>
      <p:graphicFrame>
        <p:nvGraphicFramePr>
          <p:cNvPr id="18" name="Table 17">
            <a:extLst>
              <a:ext uri="{FF2B5EF4-FFF2-40B4-BE49-F238E27FC236}">
                <a16:creationId xmlns:a16="http://schemas.microsoft.com/office/drawing/2014/main" id="{F37D93A8-7E17-4F98-A895-BBADF3A52909}"/>
              </a:ext>
            </a:extLst>
          </p:cNvPr>
          <p:cNvGraphicFramePr>
            <a:graphicFrameLocks noGrp="1"/>
          </p:cNvGraphicFramePr>
          <p:nvPr>
            <p:extLst>
              <p:ext uri="{D42A27DB-BD31-4B8C-83A1-F6EECF244321}">
                <p14:modId xmlns:p14="http://schemas.microsoft.com/office/powerpoint/2010/main" val="920005937"/>
              </p:ext>
            </p:extLst>
          </p:nvPr>
        </p:nvGraphicFramePr>
        <p:xfrm>
          <a:off x="488196" y="697704"/>
          <a:ext cx="10802656" cy="3427036"/>
        </p:xfrm>
        <a:graphic>
          <a:graphicData uri="http://schemas.openxmlformats.org/drawingml/2006/table">
            <a:tbl>
              <a:tblPr/>
              <a:tblGrid>
                <a:gridCol w="2056221">
                  <a:extLst>
                    <a:ext uri="{9D8B030D-6E8A-4147-A177-3AD203B41FA5}">
                      <a16:colId xmlns:a16="http://schemas.microsoft.com/office/drawing/2014/main" val="1996367546"/>
                    </a:ext>
                  </a:extLst>
                </a:gridCol>
                <a:gridCol w="8746435">
                  <a:extLst>
                    <a:ext uri="{9D8B030D-6E8A-4147-A177-3AD203B41FA5}">
                      <a16:colId xmlns:a16="http://schemas.microsoft.com/office/drawing/2014/main" val="886809287"/>
                    </a:ext>
                  </a:extLst>
                </a:gridCol>
              </a:tblGrid>
              <a:tr h="584444">
                <a:tc>
                  <a:txBody>
                    <a:bodyPr/>
                    <a:lstStyle/>
                    <a:p>
                      <a:pPr algn="l" fontAlgn="ctr"/>
                      <a:r>
                        <a:rPr lang="fr" sz="1200" b="0" i="0" u="none" strike="noStrike" dirty="0">
                          <a:solidFill>
                            <a:srgbClr val="000000"/>
                          </a:solidFill>
                          <a:effectLst/>
                          <a:latin typeface="Century Gothic" panose="020B0502020202020204" pitchFamily="34" charset="0"/>
                        </a:rPr>
                        <a:t>PROBLÈME OU PROBLÈME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fr" sz="1100" b="0" i="0" u="none" strike="noStrike" dirty="0">
                          <a:solidFill>
                            <a:srgbClr val="000000"/>
                          </a:solidFill>
                          <a:effectLst/>
                          <a:latin typeface="Century Gothic" panose="020B0502020202020204" pitchFamily="34" charset="0"/>
                        </a:rPr>
                        <a:t>Notre objectif pour ce projet est d'installer 1 125 bornes de recharge pour véhicules électriques à 116 endroits aux États-Unis, au Mexique et au Canada afin de répondre aux besoins de recharge des centres commerciaux et des stations-service.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r h="697731">
                <a:tc>
                  <a:txBody>
                    <a:bodyPr/>
                    <a:lstStyle/>
                    <a:p>
                      <a:pPr algn="l" rtl="0" fontAlgn="ctr"/>
                      <a:r>
                        <a:rPr lang="fr" sz="1200" b="0" i="0" u="none" strike="noStrike" dirty="0">
                          <a:solidFill>
                            <a:srgbClr val="000000"/>
                          </a:solidFill>
                          <a:effectLst/>
                          <a:latin typeface="Century Gothic" panose="020B0502020202020204" pitchFamily="34" charset="0"/>
                        </a:rPr>
                        <a:t>OBJET DU PROJET</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fr" sz="1100" b="0" i="0" u="none" strike="noStrike" dirty="0">
                          <a:solidFill>
                            <a:srgbClr val="000000"/>
                          </a:solidFill>
                          <a:effectLst/>
                          <a:latin typeface="Century Gothic" panose="020B0502020202020204" pitchFamily="34" charset="0"/>
                        </a:rPr>
                        <a:t>La mise en œuvre des 1 125 bornes de recharge pour véhicules électriques réduira les émissions de combustibles fossiles et aura un impact positif sur l'environnement. Cela aidera à remplir la mission de Positive Charge d'être le plus grand fournisseur de recharge de véhicules électriques au monde et à réduire l'impact environnemental des voitures à combustibles fossiles grâce à nos services.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143223311"/>
                  </a:ext>
                </a:extLst>
              </a:tr>
              <a:tr h="848387">
                <a:tc>
                  <a:txBody>
                    <a:bodyPr/>
                    <a:lstStyle/>
                    <a:p>
                      <a:pPr algn="l" fontAlgn="ctr"/>
                      <a:r>
                        <a:rPr lang="fr" sz="1200" b="0" i="0" u="none" strike="noStrike" dirty="0">
                          <a:solidFill>
                            <a:srgbClr val="000000"/>
                          </a:solidFill>
                          <a:effectLst/>
                          <a:latin typeface="Century Gothic" panose="020B0502020202020204" pitchFamily="34" charset="0"/>
                        </a:rPr>
                        <a:t>ANALYSE DE RENTABILISATION</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fr" sz="1100" b="0" i="0" u="none" strike="noStrike" dirty="0">
                          <a:solidFill>
                            <a:srgbClr val="000000"/>
                          </a:solidFill>
                          <a:effectLst/>
                          <a:latin typeface="Century Gothic" panose="020B0502020202020204" pitchFamily="34" charset="0"/>
                        </a:rPr>
                        <a:t>À mesure que les véhicules électriques deviennent plus répandus, davantage de stations de recharge de véhicules électriques sont nécessaires pour répondre aux besoins de recharge des conducteurs de véhicules électriques. La mise en œuvre des 1 125 bornes de recharge pour véhicules électriques à 116 endroits aux États-Unis, au Mexique et au Canada pour accueillir le « trafic » de recharge des véhicules électriques des centres commerciaux et des stations-service réduira les longueurs auxquelles les conducteurs de véhicules électriques devraient se rendre pour leur prochaine charge. La mise en place des bornes de recharge pour véhicules électriques se traduira également par un bénéfice de 24% pour Positive Charge.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64761586"/>
                  </a:ext>
                </a:extLst>
              </a:tr>
              <a:tr h="697731">
                <a:tc>
                  <a:txBody>
                    <a:bodyPr/>
                    <a:lstStyle/>
                    <a:p>
                      <a:pPr algn="l" rtl="0" fontAlgn="ctr"/>
                      <a:r>
                        <a:rPr lang="fr" sz="1200" b="0" i="0" u="none" strike="noStrike" dirty="0">
                          <a:solidFill>
                            <a:srgbClr val="000000"/>
                          </a:solidFill>
                          <a:effectLst/>
                          <a:latin typeface="Century Gothic" panose="020B0502020202020204" pitchFamily="34" charset="0"/>
                        </a:rPr>
                        <a:t>OBJECTIFS / MÉTRIQUES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fr" sz="1100" b="0" i="0" u="none" strike="noStrike" dirty="0">
                          <a:solidFill>
                            <a:srgbClr val="000000"/>
                          </a:solidFill>
                          <a:effectLst/>
                          <a:latin typeface="Century Gothic" panose="020B0502020202020204" pitchFamily="34" charset="0"/>
                        </a:rPr>
                        <a:t>L'objectif du projet est d'installer 1 125 bornes de recharge pour véhicules électriques dans 116 emplacements aux États-Unis, au Mexique et au Canada. Les mesures utilisées pour mesurer le succès seront principalement les indicateurs de performance clés (KPI) suivants : croissance des revenus, taux de fidélisation de la clientèle et satisfaction de la clientèle.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97283196"/>
                  </a:ext>
                </a:extLst>
              </a:tr>
              <a:tr h="598743">
                <a:tc>
                  <a:txBody>
                    <a:bodyPr/>
                    <a:lstStyle/>
                    <a:p>
                      <a:pPr algn="l" fontAlgn="ctr"/>
                      <a:r>
                        <a:rPr lang="fr" sz="1200" b="0" i="0" u="none" strike="noStrike" dirty="0">
                          <a:solidFill>
                            <a:srgbClr val="000000"/>
                          </a:solidFill>
                          <a:effectLst/>
                          <a:latin typeface="Century Gothic" panose="020B0502020202020204" pitchFamily="34" charset="0"/>
                        </a:rPr>
                        <a:t>LIVRABLES ATTENDUS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fr" sz="1100" b="0" i="0" u="none" strike="noStrike" dirty="0">
                          <a:solidFill>
                            <a:srgbClr val="000000"/>
                          </a:solidFill>
                          <a:effectLst/>
                          <a:latin typeface="Century Gothic" panose="020B0502020202020204" pitchFamily="34" charset="0"/>
                        </a:rPr>
                        <a:t>Installez 1 125 bornes de recharge pour véhicules électriques dans 116 emplacements aux États-Unis, au Mexique et au Canada pour répondre aux besoins de recharge des centres commerciaux et des stations-service.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48370378"/>
                  </a:ext>
                </a:extLst>
              </a:tr>
            </a:tbl>
          </a:graphicData>
        </a:graphic>
      </p:graphicFrame>
      <p:graphicFrame>
        <p:nvGraphicFramePr>
          <p:cNvPr id="19" name="Table 18">
            <a:extLst>
              <a:ext uri="{FF2B5EF4-FFF2-40B4-BE49-F238E27FC236}">
                <a16:creationId xmlns:a16="http://schemas.microsoft.com/office/drawing/2014/main" id="{2A29ACB9-DD4A-4609-90CB-18909D54A7C6}"/>
              </a:ext>
            </a:extLst>
          </p:cNvPr>
          <p:cNvGraphicFramePr>
            <a:graphicFrameLocks noGrp="1"/>
          </p:cNvGraphicFramePr>
          <p:nvPr>
            <p:extLst>
              <p:ext uri="{D42A27DB-BD31-4B8C-83A1-F6EECF244321}">
                <p14:modId xmlns:p14="http://schemas.microsoft.com/office/powerpoint/2010/main" val="11830767"/>
              </p:ext>
            </p:extLst>
          </p:nvPr>
        </p:nvGraphicFramePr>
        <p:xfrm>
          <a:off x="488195" y="4764566"/>
          <a:ext cx="10802655" cy="1365769"/>
        </p:xfrm>
        <a:graphic>
          <a:graphicData uri="http://schemas.openxmlformats.org/drawingml/2006/table">
            <a:tbl>
              <a:tblPr/>
              <a:tblGrid>
                <a:gridCol w="2036344">
                  <a:extLst>
                    <a:ext uri="{9D8B030D-6E8A-4147-A177-3AD203B41FA5}">
                      <a16:colId xmlns:a16="http://schemas.microsoft.com/office/drawing/2014/main" val="3734826"/>
                    </a:ext>
                  </a:extLst>
                </a:gridCol>
                <a:gridCol w="8766311">
                  <a:extLst>
                    <a:ext uri="{9D8B030D-6E8A-4147-A177-3AD203B41FA5}">
                      <a16:colId xmlns:a16="http://schemas.microsoft.com/office/drawing/2014/main" val="1467896747"/>
                    </a:ext>
                  </a:extLst>
                </a:gridCol>
              </a:tblGrid>
              <a:tr h="622443">
                <a:tc>
                  <a:txBody>
                    <a:bodyPr/>
                    <a:lstStyle/>
                    <a:p>
                      <a:pPr algn="l" fontAlgn="ctr"/>
                      <a:r>
                        <a:rPr lang="fr" sz="1200" b="0" i="0" u="none" strike="noStrike" dirty="0">
                          <a:solidFill>
                            <a:srgbClr val="000000"/>
                          </a:solidFill>
                          <a:effectLst/>
                          <a:latin typeface="Century Gothic" panose="020B0502020202020204" pitchFamily="34" charset="0"/>
                        </a:rPr>
                        <a:t>DANS LE CHAMP D'APPLICATION</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1F2F7"/>
                    </a:solidFill>
                  </a:tcPr>
                </a:tc>
                <a:tc>
                  <a:txBody>
                    <a:bodyPr/>
                    <a:lstStyle/>
                    <a:p>
                      <a:pPr algn="l" fontAlgn="ctr"/>
                      <a:r>
                        <a:rPr lang="fr" sz="1100" b="0" i="0" u="none" strike="noStrike" dirty="0">
                          <a:solidFill>
                            <a:srgbClr val="000000"/>
                          </a:solidFill>
                          <a:effectLst/>
                          <a:latin typeface="Century Gothic" panose="020B0502020202020204" pitchFamily="34" charset="0"/>
                        </a:rPr>
                        <a:t>Les ingénieurs d'exploitation, les gestionnaires de projet et les ingénieurs de mise en œuvre sur le terrain travailleront avec le personnel tiers du site client pour installer 1 125 bornes de recharge pour véhicules électriques sur 116 sites aux États-Unis, au Mexique et au Canada.</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7020059"/>
                  </a:ext>
                </a:extLst>
              </a:tr>
              <a:tr h="743326">
                <a:tc>
                  <a:txBody>
                    <a:bodyPr/>
                    <a:lstStyle/>
                    <a:p>
                      <a:pPr algn="l" rtl="0" fontAlgn="ctr"/>
                      <a:r>
                        <a:rPr lang="fr" sz="1200" b="0" i="0" u="none" strike="noStrike" dirty="0">
                          <a:solidFill>
                            <a:srgbClr val="000000"/>
                          </a:solidFill>
                          <a:effectLst/>
                          <a:latin typeface="Century Gothic" panose="020B0502020202020204" pitchFamily="34" charset="0"/>
                        </a:rPr>
                        <a:t>EN DEHORS DU CHAMP D'APPLICATION</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AEAEA"/>
                    </a:solidFill>
                  </a:tcPr>
                </a:tc>
                <a:tc>
                  <a:txBody>
                    <a:bodyPr/>
                    <a:lstStyle/>
                    <a:p>
                      <a:pPr algn="l" fontAlgn="ctr"/>
                      <a:r>
                        <a:rPr lang="fr" sz="1100" b="0" i="0" u="none" strike="noStrike" dirty="0">
                          <a:solidFill>
                            <a:srgbClr val="000000"/>
                          </a:solidFill>
                          <a:effectLst/>
                          <a:latin typeface="Century Gothic" panose="020B0502020202020204" pitchFamily="34" charset="0"/>
                        </a:rPr>
                        <a:t>Positive Charge n'est pas responsable des travaux préparatoires des emplacements de tiers / clients (par exemple, les permis de creusement, la logistique de disponibilité de l'électricité de la région de la ville, etc.). Cependant, les chefs de projet Positive Charge peuvent fournir aux clients une liste de contrôle pour s'assurer que leurs emplacements sont correctement préparés pour l'installation de nos bornes de recharge pour véhicules électriques.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723382459"/>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fr" b="1" dirty="0">
                <a:solidFill>
                  <a:schemeClr val="bg1"/>
                </a:solidFill>
                <a:latin typeface="Century Gothic" panose="020B0502020202020204" pitchFamily="34" charset="0"/>
                <a:ea typeface="Arial" charset="0"/>
                <a:cs typeface="Arial" charset="0"/>
              </a:rPr>
              <a:t>RAPPORT DE PROJET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592650" cy="461665"/>
          </a:xfrm>
          <a:prstGeom prst="rect">
            <a:avLst/>
          </a:prstGeom>
          <a:noFill/>
        </p:spPr>
        <p:txBody>
          <a:bodyPr wrap="none" rtlCol="0">
            <a:spAutoFit/>
          </a:bodyPr>
          <a:lstStyle/>
          <a:p>
            <a:r>
              <a:rPr lang="fr" sz="2400" dirty="0">
                <a:solidFill>
                  <a:schemeClr val="tx1">
                    <a:lumMod val="65000"/>
                    <a:lumOff val="35000"/>
                  </a:schemeClr>
                </a:solidFill>
                <a:latin typeface="Century Gothic" panose="020B0502020202020204" pitchFamily="34" charset="0"/>
              </a:rPr>
              <a:t>2. CALENDRIER PROVISOIRE</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fr" dirty="0">
                <a:solidFill>
                  <a:schemeClr val="bg1"/>
                </a:solidFill>
                <a:latin typeface="Century Gothic" panose="020B0502020202020204" pitchFamily="34" charset="0"/>
              </a:rPr>
              <a:t>CALENDRIER PROVISOIRE</a:t>
            </a:r>
            <a:endParaRPr lang="en-US" dirty="0">
              <a:solidFill>
                <a:schemeClr val="bg1"/>
              </a:solidFill>
              <a:latin typeface="Century Gothic" panose="020B0502020202020204" pitchFamily="34" charset="0"/>
              <a:ea typeface="Arial" charset="0"/>
              <a:cs typeface="Arial" charset="0"/>
            </a:endParaRPr>
          </a:p>
        </p:txBody>
      </p:sp>
      <p:graphicFrame>
        <p:nvGraphicFramePr>
          <p:cNvPr id="4" name="Table 3">
            <a:extLst>
              <a:ext uri="{FF2B5EF4-FFF2-40B4-BE49-F238E27FC236}">
                <a16:creationId xmlns:a16="http://schemas.microsoft.com/office/drawing/2014/main" id="{9ABD8C64-143C-4A5E-8B6A-75D3668D34E4}"/>
              </a:ext>
            </a:extLst>
          </p:cNvPr>
          <p:cNvGraphicFramePr>
            <a:graphicFrameLocks noGrp="1"/>
          </p:cNvGraphicFramePr>
          <p:nvPr>
            <p:extLst>
              <p:ext uri="{D42A27DB-BD31-4B8C-83A1-F6EECF244321}">
                <p14:modId xmlns:p14="http://schemas.microsoft.com/office/powerpoint/2010/main" val="3191394685"/>
              </p:ext>
            </p:extLst>
          </p:nvPr>
        </p:nvGraphicFramePr>
        <p:xfrm>
          <a:off x="447932" y="849213"/>
          <a:ext cx="10276896" cy="4520988"/>
        </p:xfrm>
        <a:graphic>
          <a:graphicData uri="http://schemas.openxmlformats.org/drawingml/2006/table">
            <a:tbl>
              <a:tblPr/>
              <a:tblGrid>
                <a:gridCol w="5758784">
                  <a:extLst>
                    <a:ext uri="{9D8B030D-6E8A-4147-A177-3AD203B41FA5}">
                      <a16:colId xmlns:a16="http://schemas.microsoft.com/office/drawing/2014/main" val="45349884"/>
                    </a:ext>
                  </a:extLst>
                </a:gridCol>
                <a:gridCol w="2295242">
                  <a:extLst>
                    <a:ext uri="{9D8B030D-6E8A-4147-A177-3AD203B41FA5}">
                      <a16:colId xmlns:a16="http://schemas.microsoft.com/office/drawing/2014/main" val="4030175396"/>
                    </a:ext>
                  </a:extLst>
                </a:gridCol>
                <a:gridCol w="2222870">
                  <a:extLst>
                    <a:ext uri="{9D8B030D-6E8A-4147-A177-3AD203B41FA5}">
                      <a16:colId xmlns:a16="http://schemas.microsoft.com/office/drawing/2014/main" val="2635095511"/>
                    </a:ext>
                  </a:extLst>
                </a:gridCol>
              </a:tblGrid>
              <a:tr h="368924">
                <a:tc>
                  <a:txBody>
                    <a:bodyPr/>
                    <a:lstStyle/>
                    <a:p>
                      <a:pPr algn="l" fontAlgn="ctr"/>
                      <a:r>
                        <a:rPr lang="fr" sz="900" b="1" i="0" u="none" strike="noStrike" dirty="0">
                          <a:solidFill>
                            <a:srgbClr val="000000"/>
                          </a:solidFill>
                          <a:effectLst/>
                          <a:latin typeface="Century Gothic" panose="020B0502020202020204" pitchFamily="34" charset="0"/>
                        </a:rPr>
                        <a:t>ÉTAPE CLÉ</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fr" sz="900" b="1" i="0" u="none" strike="noStrike" dirty="0">
                          <a:solidFill>
                            <a:srgbClr val="000000"/>
                          </a:solidFill>
                          <a:effectLst/>
                          <a:latin typeface="Century Gothic" panose="020B0502020202020204" pitchFamily="34" charset="0"/>
                        </a:rPr>
                        <a:t>COMMENCER</a:t>
                      </a: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fr" sz="900" b="1" i="0" u="none" strike="noStrike" dirty="0">
                          <a:solidFill>
                            <a:srgbClr val="000000"/>
                          </a:solidFill>
                          <a:effectLst/>
                          <a:latin typeface="Century Gothic" panose="020B0502020202020204" pitchFamily="34" charset="0"/>
                        </a:rPr>
                        <a:t>FINIR</a:t>
                      </a: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830266174"/>
                  </a:ext>
                </a:extLst>
              </a:tr>
              <a:tr h="519008">
                <a:tc>
                  <a:txBody>
                    <a:bodyPr/>
                    <a:lstStyle/>
                    <a:p>
                      <a:pPr algn="l" rtl="0" fontAlgn="ctr"/>
                      <a:r>
                        <a:rPr lang="fr" sz="1400" b="0" i="0" u="none" strike="noStrike" dirty="0">
                          <a:solidFill>
                            <a:srgbClr val="000000"/>
                          </a:solidFill>
                          <a:effectLst/>
                          <a:latin typeface="Century Gothic" panose="020B0502020202020204" pitchFamily="34" charset="0"/>
                        </a:rPr>
                        <a:t>Formulaire Équipe de projet / Examen préliminaire / Portée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fr" sz="1400" b="0" i="0" u="none" strike="noStrike" dirty="0">
                          <a:solidFill>
                            <a:srgbClr val="000000"/>
                          </a:solidFill>
                          <a:effectLst/>
                          <a:latin typeface="Century Gothic" panose="020B0502020202020204" pitchFamily="34" charset="0"/>
                        </a:rPr>
                        <a:t>12/05/20XX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fr" sz="1400" b="0" i="0" u="none" strike="noStrike" dirty="0">
                          <a:solidFill>
                            <a:srgbClr val="000000"/>
                          </a:solidFill>
                          <a:effectLst/>
                          <a:latin typeface="Century Gothic" panose="020B0502020202020204" pitchFamily="34" charset="0"/>
                        </a:rPr>
                        <a:t>01/11/20XX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383816394"/>
                  </a:ext>
                </a:extLst>
              </a:tr>
              <a:tr h="519008">
                <a:tc>
                  <a:txBody>
                    <a:bodyPr/>
                    <a:lstStyle/>
                    <a:p>
                      <a:pPr algn="l" rtl="0" fontAlgn="ctr"/>
                      <a:r>
                        <a:rPr lang="fr" sz="1400" b="0" i="0" u="none" strike="noStrike" dirty="0">
                          <a:solidFill>
                            <a:srgbClr val="000000"/>
                          </a:solidFill>
                          <a:effectLst/>
                          <a:latin typeface="Century Gothic" panose="020B0502020202020204" pitchFamily="34" charset="0"/>
                        </a:rPr>
                        <a:t>Finaliser le plan de projet / charte / coup d'envoi</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fr" sz="1400" b="0" i="0" u="none" strike="noStrike" dirty="0">
                          <a:solidFill>
                            <a:srgbClr val="000000"/>
                          </a:solidFill>
                          <a:effectLst/>
                          <a:latin typeface="Century Gothic" panose="020B0502020202020204" pitchFamily="34" charset="0"/>
                        </a:rPr>
                        <a:t>12/06/20XX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fr" sz="1400" b="0" i="0" u="none" strike="noStrike" dirty="0">
                          <a:solidFill>
                            <a:srgbClr val="000000"/>
                          </a:solidFill>
                          <a:effectLst/>
                          <a:latin typeface="Century Gothic" panose="020B0502020202020204" pitchFamily="34" charset="0"/>
                        </a:rPr>
                        <a:t>02/01/20XX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288720879"/>
                  </a:ext>
                </a:extLst>
              </a:tr>
              <a:tr h="519008">
                <a:tc>
                  <a:txBody>
                    <a:bodyPr/>
                    <a:lstStyle/>
                    <a:p>
                      <a:pPr algn="l" rtl="0" fontAlgn="ctr"/>
                      <a:r>
                        <a:rPr lang="fr" sz="1400" b="0" i="0" u="none" strike="noStrike" dirty="0">
                          <a:solidFill>
                            <a:srgbClr val="000000"/>
                          </a:solidFill>
                          <a:effectLst/>
                          <a:latin typeface="Century Gothic" panose="020B0502020202020204" pitchFamily="34" charset="0"/>
                        </a:rPr>
                        <a:t>Définir la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fr" sz="1400" b="0" i="0" u="none" strike="noStrike" dirty="0">
                          <a:solidFill>
                            <a:srgbClr val="000000"/>
                          </a:solidFill>
                          <a:effectLst/>
                          <a:latin typeface="Century Gothic" panose="020B0502020202020204" pitchFamily="34" charset="0"/>
                        </a:rPr>
                        <a:t>12/07/20XX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fr" sz="1400" b="0" i="0" u="none" strike="noStrike" dirty="0">
                          <a:solidFill>
                            <a:srgbClr val="000000"/>
                          </a:solidFill>
                          <a:effectLst/>
                          <a:latin typeface="Century Gothic" panose="020B0502020202020204" pitchFamily="34" charset="0"/>
                        </a:rPr>
                        <a:t>02/02/20XX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011254951"/>
                  </a:ext>
                </a:extLst>
              </a:tr>
              <a:tr h="519008">
                <a:tc>
                  <a:txBody>
                    <a:bodyPr/>
                    <a:lstStyle/>
                    <a:p>
                      <a:pPr algn="l" rtl="0" fontAlgn="ctr"/>
                      <a:r>
                        <a:rPr lang="fr" sz="1400" b="0" i="0" u="none" strike="noStrike" dirty="0">
                          <a:solidFill>
                            <a:srgbClr val="000000"/>
                          </a:solidFill>
                          <a:effectLst/>
                          <a:latin typeface="Century Gothic" panose="020B0502020202020204" pitchFamily="34" charset="0"/>
                        </a:rPr>
                        <a:t>Phase de mesure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fr" sz="1400" b="0" i="0" u="none" strike="noStrike" dirty="0">
                          <a:solidFill>
                            <a:srgbClr val="000000"/>
                          </a:solidFill>
                          <a:effectLst/>
                          <a:latin typeface="Century Gothic" panose="020B0502020202020204" pitchFamily="34" charset="0"/>
                        </a:rPr>
                        <a:t>12/08/20XX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fr" sz="1400" b="0" i="0" u="none" strike="noStrike" dirty="0">
                          <a:solidFill>
                            <a:srgbClr val="000000"/>
                          </a:solidFill>
                          <a:effectLst/>
                          <a:latin typeface="Century Gothic" panose="020B0502020202020204" pitchFamily="34" charset="0"/>
                        </a:rPr>
                        <a:t>02/10/20XX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948482540"/>
                  </a:ext>
                </a:extLst>
              </a:tr>
              <a:tr h="519008">
                <a:tc>
                  <a:txBody>
                    <a:bodyPr/>
                    <a:lstStyle/>
                    <a:p>
                      <a:pPr algn="l" rtl="0" fontAlgn="ctr"/>
                      <a:r>
                        <a:rPr lang="fr" sz="1400" b="0" i="0" u="none" strike="noStrike" dirty="0">
                          <a:solidFill>
                            <a:srgbClr val="000000"/>
                          </a:solidFill>
                          <a:effectLst/>
                          <a:latin typeface="Century Gothic" panose="020B0502020202020204" pitchFamily="34" charset="0"/>
                        </a:rPr>
                        <a:t>Phase d'analyse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fr" sz="1400" b="0" i="0" u="none" strike="noStrike" dirty="0">
                          <a:solidFill>
                            <a:srgbClr val="000000"/>
                          </a:solidFill>
                          <a:effectLst/>
                          <a:latin typeface="Century Gothic" panose="020B0502020202020204" pitchFamily="34" charset="0"/>
                        </a:rPr>
                        <a:t>12/09/20XX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fr" sz="1400" b="0" i="0" u="none" strike="noStrike" dirty="0">
                          <a:solidFill>
                            <a:srgbClr val="000000"/>
                          </a:solidFill>
                          <a:effectLst/>
                          <a:latin typeface="Century Gothic" panose="020B0502020202020204" pitchFamily="34" charset="0"/>
                        </a:rPr>
                        <a:t>26/02/20XX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066953128"/>
                  </a:ext>
                </a:extLst>
              </a:tr>
              <a:tr h="519008">
                <a:tc>
                  <a:txBody>
                    <a:bodyPr/>
                    <a:lstStyle/>
                    <a:p>
                      <a:pPr algn="l" rtl="0" fontAlgn="ctr"/>
                      <a:r>
                        <a:rPr lang="fr" sz="1400" b="0" i="0" u="none" strike="noStrike" dirty="0">
                          <a:solidFill>
                            <a:srgbClr val="000000"/>
                          </a:solidFill>
                          <a:effectLst/>
                          <a:latin typeface="Century Gothic" panose="020B0502020202020204" pitchFamily="34" charset="0"/>
                        </a:rPr>
                        <a:t>Phase d'amélioration</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fr" sz="1400" b="0" i="0" u="none" strike="noStrike" dirty="0">
                          <a:solidFill>
                            <a:srgbClr val="000000"/>
                          </a:solidFill>
                          <a:effectLst/>
                          <a:latin typeface="Century Gothic" panose="020B0502020202020204" pitchFamily="34" charset="0"/>
                        </a:rPr>
                        <a:t>01/10/20XX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fr" sz="1400" b="0" i="0" u="none" strike="noStrike" dirty="0">
                          <a:solidFill>
                            <a:srgbClr val="000000"/>
                          </a:solidFill>
                          <a:effectLst/>
                          <a:latin typeface="Century Gothic" panose="020B0502020202020204" pitchFamily="34" charset="0"/>
                        </a:rPr>
                        <a:t>03/10/20XX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188724549"/>
                  </a:ext>
                </a:extLst>
              </a:tr>
              <a:tr h="519008">
                <a:tc>
                  <a:txBody>
                    <a:bodyPr/>
                    <a:lstStyle/>
                    <a:p>
                      <a:pPr algn="l" rtl="0" fontAlgn="ctr"/>
                      <a:r>
                        <a:rPr lang="fr" sz="1400" b="0" i="0" u="none" strike="noStrike" dirty="0">
                          <a:solidFill>
                            <a:srgbClr val="000000"/>
                          </a:solidFill>
                          <a:effectLst/>
                          <a:latin typeface="Century Gothic" panose="020B0502020202020204" pitchFamily="34" charset="0"/>
                        </a:rPr>
                        <a:t>Phase de contrôle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fr" sz="1400" b="0" i="0" u="none" strike="noStrike" dirty="0">
                          <a:solidFill>
                            <a:srgbClr val="000000"/>
                          </a:solidFill>
                          <a:effectLst/>
                          <a:latin typeface="Century Gothic" panose="020B0502020202020204" pitchFamily="34" charset="0"/>
                        </a:rPr>
                        <a:t>02/08/20XX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fr" sz="1400" b="0" i="0" u="none" strike="noStrike" dirty="0">
                          <a:solidFill>
                            <a:srgbClr val="000000"/>
                          </a:solidFill>
                          <a:effectLst/>
                          <a:latin typeface="Century Gothic" panose="020B0502020202020204" pitchFamily="34" charset="0"/>
                        </a:rPr>
                        <a:t>03/08/20XX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422060000"/>
                  </a:ext>
                </a:extLst>
              </a:tr>
              <a:tr h="519008">
                <a:tc>
                  <a:txBody>
                    <a:bodyPr/>
                    <a:lstStyle/>
                    <a:p>
                      <a:pPr algn="l" rtl="0" fontAlgn="ctr"/>
                      <a:r>
                        <a:rPr lang="fr" sz="1400" b="0" i="0" u="none" strike="noStrike" dirty="0">
                          <a:solidFill>
                            <a:srgbClr val="000000"/>
                          </a:solidFill>
                          <a:effectLst/>
                          <a:latin typeface="Century Gothic" panose="020B0502020202020204" pitchFamily="34" charset="0"/>
                        </a:rPr>
                        <a:t>Rapport sommaire du projet et clôture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fr" sz="1400" b="0" i="0" u="none" strike="noStrike" dirty="0">
                          <a:solidFill>
                            <a:srgbClr val="000000"/>
                          </a:solidFill>
                          <a:effectLst/>
                          <a:latin typeface="Century Gothic" panose="020B0502020202020204" pitchFamily="34" charset="0"/>
                        </a:rPr>
                        <a:t>23/04/20XX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fr" sz="1400" b="0" i="0" u="none" strike="noStrike" dirty="0">
                          <a:solidFill>
                            <a:srgbClr val="000000"/>
                          </a:solidFill>
                          <a:effectLst/>
                          <a:latin typeface="Century Gothic" panose="020B0502020202020204" pitchFamily="34" charset="0"/>
                        </a:rPr>
                        <a:t>23/06/20XX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4228696142"/>
                  </a:ext>
                </a:extLst>
              </a:tr>
            </a:tbl>
          </a:graphicData>
        </a:graphic>
      </p:graphicFrame>
    </p:spTree>
    <p:extLst>
      <p:ext uri="{BB962C8B-B14F-4D97-AF65-F5344CB8AC3E}">
        <p14:creationId xmlns:p14="http://schemas.microsoft.com/office/powerpoint/2010/main" val="4204877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fr" b="1" dirty="0">
                <a:solidFill>
                  <a:schemeClr val="bg1"/>
                </a:solidFill>
                <a:latin typeface="Century Gothic" panose="020B0502020202020204" pitchFamily="34" charset="0"/>
                <a:ea typeface="Arial" charset="0"/>
                <a:cs typeface="Arial" charset="0"/>
              </a:rPr>
              <a:t>RAPPORT DE PROJET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fr" dirty="0">
                <a:solidFill>
                  <a:schemeClr val="bg1"/>
                </a:solidFill>
                <a:latin typeface="Century Gothic" panose="020B0502020202020204" pitchFamily="34" charset="0"/>
              </a:rPr>
              <a:t>RESSOURCES ET COÛTS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2257349" cy="461665"/>
          </a:xfrm>
          <a:prstGeom prst="rect">
            <a:avLst/>
          </a:prstGeom>
          <a:noFill/>
        </p:spPr>
        <p:txBody>
          <a:bodyPr wrap="none" rtlCol="0">
            <a:spAutoFit/>
          </a:bodyPr>
          <a:lstStyle/>
          <a:p>
            <a:r>
              <a:rPr lang="fr" sz="2400" dirty="0">
                <a:solidFill>
                  <a:schemeClr val="tx1">
                    <a:lumMod val="65000"/>
                    <a:lumOff val="35000"/>
                  </a:schemeClr>
                </a:solidFill>
                <a:latin typeface="Century Gothic" panose="020B0502020202020204" pitchFamily="34" charset="0"/>
              </a:rPr>
              <a:t>3. RESSOURCES</a:t>
            </a:r>
          </a:p>
        </p:txBody>
      </p:sp>
      <p:graphicFrame>
        <p:nvGraphicFramePr>
          <p:cNvPr id="2" name="Table 1">
            <a:extLst>
              <a:ext uri="{FF2B5EF4-FFF2-40B4-BE49-F238E27FC236}">
                <a16:creationId xmlns:a16="http://schemas.microsoft.com/office/drawing/2014/main" id="{D7917102-5A33-4403-8779-9E0F7BC0D01A}"/>
              </a:ext>
            </a:extLst>
          </p:cNvPr>
          <p:cNvGraphicFramePr>
            <a:graphicFrameLocks noGrp="1"/>
          </p:cNvGraphicFramePr>
          <p:nvPr>
            <p:extLst>
              <p:ext uri="{D42A27DB-BD31-4B8C-83A1-F6EECF244321}">
                <p14:modId xmlns:p14="http://schemas.microsoft.com/office/powerpoint/2010/main" val="471569900"/>
              </p:ext>
            </p:extLst>
          </p:nvPr>
        </p:nvGraphicFramePr>
        <p:xfrm>
          <a:off x="444759" y="723152"/>
          <a:ext cx="11349218" cy="1218263"/>
        </p:xfrm>
        <a:graphic>
          <a:graphicData uri="http://schemas.openxmlformats.org/drawingml/2006/table">
            <a:tbl>
              <a:tblPr/>
              <a:tblGrid>
                <a:gridCol w="1960511">
                  <a:extLst>
                    <a:ext uri="{9D8B030D-6E8A-4147-A177-3AD203B41FA5}">
                      <a16:colId xmlns:a16="http://schemas.microsoft.com/office/drawing/2014/main" val="4094908337"/>
                    </a:ext>
                  </a:extLst>
                </a:gridCol>
                <a:gridCol w="3880257">
                  <a:extLst>
                    <a:ext uri="{9D8B030D-6E8A-4147-A177-3AD203B41FA5}">
                      <a16:colId xmlns:a16="http://schemas.microsoft.com/office/drawing/2014/main" val="4207127760"/>
                    </a:ext>
                  </a:extLst>
                </a:gridCol>
                <a:gridCol w="2754225">
                  <a:extLst>
                    <a:ext uri="{9D8B030D-6E8A-4147-A177-3AD203B41FA5}">
                      <a16:colId xmlns:a16="http://schemas.microsoft.com/office/drawing/2014/main" val="296223977"/>
                    </a:ext>
                  </a:extLst>
                </a:gridCol>
                <a:gridCol w="2754225">
                  <a:extLst>
                    <a:ext uri="{9D8B030D-6E8A-4147-A177-3AD203B41FA5}">
                      <a16:colId xmlns:a16="http://schemas.microsoft.com/office/drawing/2014/main" val="3330902105"/>
                    </a:ext>
                  </a:extLst>
                </a:gridCol>
              </a:tblGrid>
              <a:tr h="479483">
                <a:tc>
                  <a:txBody>
                    <a:bodyPr/>
                    <a:lstStyle/>
                    <a:p>
                      <a:pPr algn="l" fontAlgn="ctr"/>
                      <a:r>
                        <a:rPr lang="fr" sz="1200" b="0" i="0" u="none" strike="noStrike" dirty="0">
                          <a:solidFill>
                            <a:srgbClr val="000000"/>
                          </a:solidFill>
                          <a:effectLst/>
                          <a:latin typeface="Century Gothic" panose="020B0502020202020204" pitchFamily="34" charset="0"/>
                        </a:rPr>
                        <a:t>ÉQUIPE DE PROJET</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0EA88"/>
                    </a:solidFill>
                  </a:tcPr>
                </a:tc>
                <a:tc>
                  <a:txBody>
                    <a:bodyPr/>
                    <a:lstStyle/>
                    <a:p>
                      <a:pPr algn="l" fontAlgn="ctr"/>
                      <a:r>
                        <a:rPr lang="fr" sz="1100" b="0" i="0" u="none" strike="noStrike" dirty="0">
                          <a:solidFill>
                            <a:srgbClr val="000000"/>
                          </a:solidFill>
                          <a:effectLst/>
                          <a:latin typeface="Century Gothic" panose="020B0502020202020204" pitchFamily="34" charset="0"/>
                        </a:rPr>
                        <a:t>Janine Remagio - Chef de projet </a:t>
                      </a:r>
                      <a:br>
                        <a:rPr lang="en-US" sz="1100" b="0" i="0" u="none" strike="noStrike" dirty="0">
                          <a:solidFill>
                            <a:srgbClr val="000000"/>
                          </a:solidFill>
                          <a:effectLst/>
                          <a:latin typeface="Century Gothic" panose="020B0502020202020204" pitchFamily="34" charset="0"/>
                        </a:rPr>
                      </a:br>
                      <a:r>
                        <a:rPr lang="fr" sz="1100" b="0" i="0" u="none" strike="noStrike" dirty="0">
                          <a:solidFill>
                            <a:srgbClr val="000000"/>
                          </a:solidFill>
                          <a:effectLst/>
                          <a:latin typeface="Century Gothic" panose="020B0502020202020204" pitchFamily="34" charset="0"/>
                        </a:rPr>
                        <a:t>David Coen - Ingénieur en chef </a:t>
                      </a:r>
                    </a:p>
                  </a:txBody>
                  <a:tcPr marL="85725" marR="9525" marT="9525" marB="0" anchor="ctr">
                    <a:lnL w="6350" cap="flat" cmpd="sng" algn="ctr">
                      <a:solidFill>
                        <a:srgbClr val="BFBFBF"/>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fr" sz="1100" b="0" i="0" u="none" strike="noStrike" dirty="0">
                          <a:solidFill>
                            <a:srgbClr val="000000"/>
                          </a:solidFill>
                          <a:effectLst/>
                          <a:latin typeface="Century Gothic" panose="020B0502020202020204" pitchFamily="34" charset="0"/>
                        </a:rPr>
                        <a:t>Rita Preze - Directrice financière </a:t>
                      </a:r>
                    </a:p>
                    <a:p>
                      <a:pPr algn="l" fontAlgn="ctr"/>
                      <a:r>
                        <a:rPr lang="fr" sz="1100" b="0" i="0" u="none" strike="noStrike" dirty="0">
                          <a:solidFill>
                            <a:srgbClr val="000000"/>
                          </a:solidFill>
                          <a:effectLst/>
                          <a:latin typeface="Century Gothic" panose="020B0502020202020204" pitchFamily="34" charset="0"/>
                        </a:rPr>
                        <a:t>Lisa Jones - Directrice de l'assurance qualité</a:t>
                      </a:r>
                    </a:p>
                  </a:txBody>
                  <a:tcPr marL="857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 sz="1100" b="0" i="0" u="none" strike="noStrike" dirty="0">
                          <a:solidFill>
                            <a:srgbClr val="000000"/>
                          </a:solidFill>
                          <a:effectLst/>
                          <a:latin typeface="Century Gothic" panose="020B0502020202020204" pitchFamily="34" charset="0"/>
                        </a:rPr>
                        <a:t>Donald Smythe - Ingénieur de terrain</a:t>
                      </a:r>
                    </a:p>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lnL w="12700" cap="flat" cmpd="sng" algn="ctr">
                      <a:no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276166472"/>
                  </a:ext>
                </a:extLst>
              </a:tr>
              <a:tr h="369390">
                <a:tc>
                  <a:txBody>
                    <a:bodyPr/>
                    <a:lstStyle/>
                    <a:p>
                      <a:pPr algn="l" rtl="0" fontAlgn="ctr"/>
                      <a:r>
                        <a:rPr lang="fr" sz="1200" b="0" i="0" u="none" strike="noStrike" dirty="0">
                          <a:solidFill>
                            <a:srgbClr val="000000"/>
                          </a:solidFill>
                          <a:effectLst/>
                          <a:latin typeface="Century Gothic" panose="020B0502020202020204" pitchFamily="34" charset="0"/>
                        </a:rPr>
                        <a:t>RESSOURCES DE SOUTIEN</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0EA88"/>
                    </a:solidFill>
                  </a:tcPr>
                </a:tc>
                <a:tc gridSpan="3">
                  <a:txBody>
                    <a:bodyPr/>
                    <a:lstStyle/>
                    <a:p>
                      <a:pPr algn="l" fontAlgn="ctr"/>
                      <a:r>
                        <a:rPr lang="fr" sz="1100" b="0" i="0" u="none" strike="noStrike" dirty="0">
                          <a:solidFill>
                            <a:srgbClr val="000000"/>
                          </a:solidFill>
                          <a:effectLst/>
                          <a:latin typeface="Century Gothic" panose="020B0502020202020204" pitchFamily="34" charset="0"/>
                        </a:rPr>
                        <a:t>Opérations, Ventes, Gestion de projet, Ingénierie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80920344"/>
                  </a:ext>
                </a:extLst>
              </a:tr>
              <a:tr h="369390">
                <a:tc>
                  <a:txBody>
                    <a:bodyPr/>
                    <a:lstStyle/>
                    <a:p>
                      <a:pPr algn="l" fontAlgn="ctr"/>
                      <a:r>
                        <a:rPr lang="fr" sz="1200" b="0" i="0" u="none" strike="noStrike" dirty="0">
                          <a:solidFill>
                            <a:srgbClr val="000000"/>
                          </a:solidFill>
                          <a:effectLst/>
                          <a:latin typeface="Century Gothic" panose="020B0502020202020204" pitchFamily="34" charset="0"/>
                        </a:rPr>
                        <a:t>BESOINS SPÉCIAUX</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0EA88"/>
                    </a:solidFill>
                  </a:tcPr>
                </a:tc>
                <a:tc gridSpan="3">
                  <a:txBody>
                    <a:bodyPr/>
                    <a:lstStyle/>
                    <a:p>
                      <a:pPr algn="l" fontAlgn="ctr"/>
                      <a:r>
                        <a:rPr lang="fr" sz="1100" b="0" i="0" u="none" strike="noStrike" dirty="0">
                          <a:solidFill>
                            <a:srgbClr val="000000"/>
                          </a:solidFill>
                          <a:effectLst/>
                          <a:latin typeface="Century Gothic" panose="020B0502020202020204" pitchFamily="34" charset="0"/>
                        </a:rPr>
                        <a:t>Tbd</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30343036"/>
                  </a:ext>
                </a:extLst>
              </a:tr>
            </a:tbl>
          </a:graphicData>
        </a:graphic>
      </p:graphicFrame>
      <p:sp>
        <p:nvSpPr>
          <p:cNvPr id="12" name="TextBox 11">
            <a:extLst>
              <a:ext uri="{FF2B5EF4-FFF2-40B4-BE49-F238E27FC236}">
                <a16:creationId xmlns:a16="http://schemas.microsoft.com/office/drawing/2014/main" id="{82E21270-3FBA-4420-BFD2-4643CF6BC93D}"/>
              </a:ext>
            </a:extLst>
          </p:cNvPr>
          <p:cNvSpPr txBox="1"/>
          <p:nvPr/>
        </p:nvSpPr>
        <p:spPr>
          <a:xfrm>
            <a:off x="367748" y="2114524"/>
            <a:ext cx="1141659" cy="461665"/>
          </a:xfrm>
          <a:prstGeom prst="rect">
            <a:avLst/>
          </a:prstGeom>
          <a:noFill/>
        </p:spPr>
        <p:txBody>
          <a:bodyPr wrap="none" rtlCol="0">
            <a:spAutoFit/>
          </a:bodyPr>
          <a:lstStyle/>
          <a:p>
            <a:r>
              <a:rPr lang="fr" sz="2400" dirty="0">
                <a:solidFill>
                  <a:schemeClr val="tx1">
                    <a:lumMod val="65000"/>
                    <a:lumOff val="35000"/>
                  </a:schemeClr>
                </a:solidFill>
                <a:latin typeface="Century Gothic" panose="020B0502020202020204" pitchFamily="34" charset="0"/>
              </a:rPr>
              <a:t>DÉPENS</a:t>
            </a:r>
          </a:p>
        </p:txBody>
      </p:sp>
      <p:graphicFrame>
        <p:nvGraphicFramePr>
          <p:cNvPr id="4" name="Table 3">
            <a:extLst>
              <a:ext uri="{FF2B5EF4-FFF2-40B4-BE49-F238E27FC236}">
                <a16:creationId xmlns:a16="http://schemas.microsoft.com/office/drawing/2014/main" id="{4293C68B-FEC8-436F-9C75-91A96EC32814}"/>
              </a:ext>
            </a:extLst>
          </p:cNvPr>
          <p:cNvGraphicFramePr>
            <a:graphicFrameLocks noGrp="1"/>
          </p:cNvGraphicFramePr>
          <p:nvPr>
            <p:extLst>
              <p:ext uri="{D42A27DB-BD31-4B8C-83A1-F6EECF244321}">
                <p14:modId xmlns:p14="http://schemas.microsoft.com/office/powerpoint/2010/main" val="3132540569"/>
              </p:ext>
            </p:extLst>
          </p:nvPr>
        </p:nvGraphicFramePr>
        <p:xfrm>
          <a:off x="444760" y="2547503"/>
          <a:ext cx="8679362" cy="3574087"/>
        </p:xfrm>
        <a:graphic>
          <a:graphicData uri="http://schemas.openxmlformats.org/drawingml/2006/table">
            <a:tbl>
              <a:tblPr/>
              <a:tblGrid>
                <a:gridCol w="1967708">
                  <a:extLst>
                    <a:ext uri="{9D8B030D-6E8A-4147-A177-3AD203B41FA5}">
                      <a16:colId xmlns:a16="http://schemas.microsoft.com/office/drawing/2014/main" val="532633734"/>
                    </a:ext>
                  </a:extLst>
                </a:gridCol>
                <a:gridCol w="1967708">
                  <a:extLst>
                    <a:ext uri="{9D8B030D-6E8A-4147-A177-3AD203B41FA5}">
                      <a16:colId xmlns:a16="http://schemas.microsoft.com/office/drawing/2014/main" val="4170409706"/>
                    </a:ext>
                  </a:extLst>
                </a:gridCol>
                <a:gridCol w="1359334">
                  <a:extLst>
                    <a:ext uri="{9D8B030D-6E8A-4147-A177-3AD203B41FA5}">
                      <a16:colId xmlns:a16="http://schemas.microsoft.com/office/drawing/2014/main" val="2162117222"/>
                    </a:ext>
                  </a:extLst>
                </a:gridCol>
                <a:gridCol w="1359334">
                  <a:extLst>
                    <a:ext uri="{9D8B030D-6E8A-4147-A177-3AD203B41FA5}">
                      <a16:colId xmlns:a16="http://schemas.microsoft.com/office/drawing/2014/main" val="3686796820"/>
                    </a:ext>
                  </a:extLst>
                </a:gridCol>
                <a:gridCol w="750961">
                  <a:extLst>
                    <a:ext uri="{9D8B030D-6E8A-4147-A177-3AD203B41FA5}">
                      <a16:colId xmlns:a16="http://schemas.microsoft.com/office/drawing/2014/main" val="502520764"/>
                    </a:ext>
                  </a:extLst>
                </a:gridCol>
                <a:gridCol w="1274317">
                  <a:extLst>
                    <a:ext uri="{9D8B030D-6E8A-4147-A177-3AD203B41FA5}">
                      <a16:colId xmlns:a16="http://schemas.microsoft.com/office/drawing/2014/main" val="1459874708"/>
                    </a:ext>
                  </a:extLst>
                </a:gridCol>
              </a:tblGrid>
              <a:tr h="291655">
                <a:tc>
                  <a:txBody>
                    <a:bodyPr/>
                    <a:lstStyle/>
                    <a:p>
                      <a:pPr algn="l" fontAlgn="ctr"/>
                      <a:r>
                        <a:rPr lang="fr" sz="1000" b="1" i="0" u="none" strike="noStrike" dirty="0">
                          <a:solidFill>
                            <a:srgbClr val="000000"/>
                          </a:solidFill>
                          <a:effectLst/>
                          <a:latin typeface="Century Gothic" panose="020B0502020202020204" pitchFamily="34" charset="0"/>
                        </a:rPr>
                        <a:t>TYPE DE COÛT</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gridSpan="2">
                  <a:txBody>
                    <a:bodyPr/>
                    <a:lstStyle/>
                    <a:p>
                      <a:pPr algn="l" fontAlgn="ctr"/>
                      <a:r>
                        <a:rPr lang="fr" sz="1000" b="1" i="0" u="none" strike="noStrike" dirty="0">
                          <a:solidFill>
                            <a:srgbClr val="000000"/>
                          </a:solidFill>
                          <a:effectLst/>
                          <a:latin typeface="Century Gothic" panose="020B0502020202020204" pitchFamily="34" charset="0"/>
                        </a:rPr>
                        <a:t>NOMS DES FOURNISSEURS / DE LA MAIN-D'ŒUVRE</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hMerge="1">
                  <a:txBody>
                    <a:bodyPr/>
                    <a:lstStyle/>
                    <a:p>
                      <a:endParaRPr lang="en-US"/>
                    </a:p>
                  </a:txBody>
                  <a:tcPr/>
                </a:tc>
                <a:tc>
                  <a:txBody>
                    <a:bodyPr/>
                    <a:lstStyle/>
                    <a:p>
                      <a:pPr algn="ctr" fontAlgn="ctr"/>
                      <a:r>
                        <a:rPr lang="fr" sz="1000" b="1" i="0" u="none" strike="noStrike" dirty="0">
                          <a:solidFill>
                            <a:srgbClr val="000000"/>
                          </a:solidFill>
                          <a:effectLst/>
                          <a:latin typeface="Century Gothic" panose="020B0502020202020204" pitchFamily="34" charset="0"/>
                        </a:rPr>
                        <a:t>TAUX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fr" sz="1000" b="1" i="0" u="none" strike="noStrike" dirty="0">
                          <a:solidFill>
                            <a:srgbClr val="000000"/>
                          </a:solidFill>
                          <a:effectLst/>
                          <a:latin typeface="Century Gothic" panose="020B0502020202020204" pitchFamily="34" charset="0"/>
                        </a:rPr>
                        <a:t>Qté</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fr" sz="1000" b="1" i="0" u="none" strike="noStrike" dirty="0">
                          <a:solidFill>
                            <a:srgbClr val="000000"/>
                          </a:solidFill>
                          <a:effectLst/>
                          <a:latin typeface="Century Gothic" panose="020B0502020202020204" pitchFamily="34" charset="0"/>
                        </a:rPr>
                        <a:t>QUANTITÉ</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1569401314"/>
                  </a:ext>
                </a:extLst>
              </a:tr>
              <a:tr h="410304">
                <a:tc>
                  <a:txBody>
                    <a:bodyPr/>
                    <a:lstStyle/>
                    <a:p>
                      <a:pPr algn="l" rtl="0" fontAlgn="ctr"/>
                      <a:r>
                        <a:rPr lang="fr" sz="1100" b="1" i="0" u="none" strike="noStrike" dirty="0">
                          <a:solidFill>
                            <a:srgbClr val="000000"/>
                          </a:solidFill>
                          <a:effectLst/>
                          <a:latin typeface="Century Gothic" panose="020B0502020202020204" pitchFamily="34" charset="0"/>
                        </a:rPr>
                        <a:t>Travail</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fr" sz="1100" b="0" i="0" u="none" strike="noStrike" dirty="0">
                          <a:solidFill>
                            <a:srgbClr val="000000"/>
                          </a:solidFill>
                          <a:effectLst/>
                          <a:latin typeface="Century Gothic" panose="020B0502020202020204" pitchFamily="34" charset="0"/>
                        </a:rPr>
                        <a:t>Electro Charge Logistics, Inc. </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fontAlgn="ctr"/>
                      <a:r>
                        <a:rPr lang="fr" sz="1100" b="0" i="0" u="none" strike="noStrike" dirty="0">
                          <a:solidFill>
                            <a:srgbClr val="000000"/>
                          </a:solidFill>
                          <a:effectLst/>
                          <a:latin typeface="Century Gothic" panose="020B0502020202020204" pitchFamily="34" charset="0"/>
                        </a:rPr>
                        <a:t>78,00 $US</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fontAlgn="ctr"/>
                      <a:r>
                        <a:rPr lang="fr" sz="1100" b="0" i="0" u="none" strike="noStrike" dirty="0">
                          <a:solidFill>
                            <a:srgbClr val="000000"/>
                          </a:solidFill>
                          <a:effectLst/>
                          <a:latin typeface="Century Gothic" panose="020B0502020202020204" pitchFamily="34" charset="0"/>
                        </a:rPr>
                        <a:t>200</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fr" sz="1100" b="0" i="0" u="none" strike="noStrike" dirty="0">
                          <a:solidFill>
                            <a:srgbClr val="000000"/>
                          </a:solidFill>
                          <a:effectLst/>
                          <a:latin typeface="Century Gothic" panose="020B0502020202020204" pitchFamily="34" charset="0"/>
                        </a:rPr>
                        <a:t> 15 600,00 $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851251426"/>
                  </a:ext>
                </a:extLst>
              </a:tr>
              <a:tr h="410304">
                <a:tc>
                  <a:txBody>
                    <a:bodyPr/>
                    <a:lstStyle/>
                    <a:p>
                      <a:pPr algn="l" fontAlgn="ctr"/>
                      <a:r>
                        <a:rPr lang="fr" sz="1100" b="1" i="0" u="none" strike="noStrike" dirty="0">
                          <a:solidFill>
                            <a:srgbClr val="000000"/>
                          </a:solidFill>
                          <a:effectLst/>
                          <a:latin typeface="Century Gothic" panose="020B0502020202020204" pitchFamily="34" charset="0"/>
                        </a:rPr>
                        <a:t>Travail</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fr" sz="1100" b="0" i="0" u="none" strike="noStrike" dirty="0">
                          <a:solidFill>
                            <a:srgbClr val="000000"/>
                          </a:solidFill>
                          <a:effectLst/>
                          <a:latin typeface="Century Gothic" panose="020B0502020202020204" pitchFamily="34" charset="0"/>
                        </a:rPr>
                        <a:t>SVE de niveau 1</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fr" sz="1100" b="0" i="0" u="none" strike="noStrike" dirty="0">
                          <a:solidFill>
                            <a:srgbClr val="000000"/>
                          </a:solidFill>
                          <a:effectLst/>
                          <a:latin typeface="Century Gothic" panose="020B0502020202020204" pitchFamily="34" charset="0"/>
                        </a:rPr>
                        <a:t>46,00 $US</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fr" sz="1100" b="0" i="0" u="none" strike="noStrike" dirty="0">
                          <a:solidFill>
                            <a:srgbClr val="000000"/>
                          </a:solidFill>
                          <a:effectLst/>
                          <a:latin typeface="Century Gothic" panose="020B0502020202020204" pitchFamily="34" charset="0"/>
                        </a:rPr>
                        <a:t>100</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fr" sz="1100" b="0" i="0" u="none" strike="noStrike" dirty="0">
                          <a:solidFill>
                            <a:srgbClr val="000000"/>
                          </a:solidFill>
                          <a:effectLst/>
                          <a:latin typeface="Century Gothic" panose="020B0502020202020204" pitchFamily="34" charset="0"/>
                        </a:rPr>
                        <a:t> 4 600,00 $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594627813"/>
                  </a:ext>
                </a:extLst>
              </a:tr>
              <a:tr h="410304">
                <a:tc>
                  <a:txBody>
                    <a:bodyPr/>
                    <a:lstStyle/>
                    <a:p>
                      <a:pPr algn="l" rtl="0" fontAlgn="ctr"/>
                      <a:r>
                        <a:rPr lang="fr" sz="1100" b="1" i="0" u="none" strike="noStrike" dirty="0">
                          <a:solidFill>
                            <a:srgbClr val="000000"/>
                          </a:solidFill>
                          <a:effectLst/>
                          <a:latin typeface="Century Gothic" panose="020B0502020202020204" pitchFamily="34" charset="0"/>
                        </a:rPr>
                        <a:t>Travail</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fr" sz="1100" b="0" i="0" u="none" strike="noStrike" dirty="0">
                          <a:solidFill>
                            <a:srgbClr val="000000"/>
                          </a:solidFill>
                          <a:effectLst/>
                          <a:latin typeface="Century Gothic" panose="020B0502020202020204" pitchFamily="34" charset="0"/>
                        </a:rPr>
                        <a:t>SVE de niveau 2</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fr" sz="1100" b="0" i="0" u="none" strike="noStrike" dirty="0">
                          <a:solidFill>
                            <a:srgbClr val="000000"/>
                          </a:solidFill>
                          <a:effectLst/>
                          <a:latin typeface="Century Gothic" panose="020B0502020202020204" pitchFamily="34" charset="0"/>
                        </a:rPr>
                        <a:t>58,00 $US</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fr" sz="1100" b="0" i="0" u="none" strike="noStrike" dirty="0">
                          <a:solidFill>
                            <a:srgbClr val="000000"/>
                          </a:solidFill>
                          <a:effectLst/>
                          <a:latin typeface="Century Gothic" panose="020B0502020202020204" pitchFamily="34" charset="0"/>
                        </a:rPr>
                        <a:t>50</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fr" sz="1100" b="0" i="0" u="none" strike="noStrike" dirty="0">
                          <a:solidFill>
                            <a:srgbClr val="000000"/>
                          </a:solidFill>
                          <a:effectLst/>
                          <a:latin typeface="Century Gothic" panose="020B0502020202020204" pitchFamily="34" charset="0"/>
                        </a:rPr>
                        <a:t> 2 900,00 $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2750655128"/>
                  </a:ext>
                </a:extLst>
              </a:tr>
              <a:tr h="410304">
                <a:tc>
                  <a:txBody>
                    <a:bodyPr/>
                    <a:lstStyle/>
                    <a:p>
                      <a:pPr algn="l" fontAlgn="ctr"/>
                      <a:r>
                        <a:rPr lang="fr" sz="1100" b="1" i="0" u="none" strike="noStrike" dirty="0">
                          <a:solidFill>
                            <a:srgbClr val="000000"/>
                          </a:solidFill>
                          <a:effectLst/>
                          <a:latin typeface="Century Gothic" panose="020B0502020202020204" pitchFamily="34" charset="0"/>
                        </a:rPr>
                        <a:t>Travail</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fr" sz="1100" b="0" i="0" u="none" strike="noStrike" dirty="0">
                          <a:solidFill>
                            <a:srgbClr val="000000"/>
                          </a:solidFill>
                          <a:effectLst/>
                          <a:latin typeface="Century Gothic" panose="020B0502020202020204" pitchFamily="34" charset="0"/>
                        </a:rPr>
                        <a:t>Chargeurs rapides EVC</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fontAlgn="ctr"/>
                      <a:r>
                        <a:rPr lang="fr" sz="1100" b="0" i="0" u="none" strike="noStrike" dirty="0">
                          <a:solidFill>
                            <a:srgbClr val="000000"/>
                          </a:solidFill>
                          <a:effectLst/>
                          <a:latin typeface="Century Gothic" panose="020B0502020202020204" pitchFamily="34" charset="0"/>
                        </a:rPr>
                        <a:t>85 000,00 $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fontAlgn="ctr"/>
                      <a:r>
                        <a:rPr lang="fr" sz="1100" b="0" i="0" u="none" strike="noStrike" dirty="0">
                          <a:solidFill>
                            <a:srgbClr val="000000"/>
                          </a:solidFill>
                          <a:effectLst/>
                          <a:latin typeface="Century Gothic" panose="020B0502020202020204" pitchFamily="34" charset="0"/>
                        </a:rPr>
                        <a:t>1</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fr" sz="1100" b="0" i="0" u="none" strike="noStrike" dirty="0">
                          <a:solidFill>
                            <a:srgbClr val="000000"/>
                          </a:solidFill>
                          <a:effectLst/>
                          <a:latin typeface="Century Gothic" panose="020B0502020202020204" pitchFamily="34" charset="0"/>
                        </a:rPr>
                        <a:t> 85 000,00 $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115840133"/>
                  </a:ext>
                </a:extLst>
              </a:tr>
              <a:tr h="410304">
                <a:tc>
                  <a:txBody>
                    <a:bodyPr/>
                    <a:lstStyle/>
                    <a:p>
                      <a:pPr algn="l" rtl="0" fontAlgn="ctr"/>
                      <a:r>
                        <a:rPr lang="fr" sz="1100" b="1" i="0" u="none" strike="noStrike" dirty="0">
                          <a:solidFill>
                            <a:srgbClr val="000000"/>
                          </a:solidFill>
                          <a:effectLst/>
                          <a:latin typeface="Century Gothic" panose="020B0502020202020204" pitchFamily="34" charset="0"/>
                        </a:rPr>
                        <a:t>Travail</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fr" sz="1100" b="0" i="0" u="none" strike="noStrike" dirty="0">
                          <a:solidFill>
                            <a:srgbClr val="000000"/>
                          </a:solidFill>
                          <a:effectLst/>
                          <a:latin typeface="Century Gothic" panose="020B0502020202020204" pitchFamily="34" charset="0"/>
                        </a:rPr>
                        <a:t>Fournisseur de batterie</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fr" sz="1100" b="0" i="0" u="none" strike="noStrike" dirty="0">
                          <a:solidFill>
                            <a:srgbClr val="000000"/>
                          </a:solidFill>
                          <a:effectLst/>
                          <a:latin typeface="Century Gothic" panose="020B0502020202020204" pitchFamily="34" charset="0"/>
                        </a:rPr>
                        <a:t>79 879,00 $US</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fr" sz="1100" b="0" i="0" u="none" strike="noStrike" dirty="0">
                          <a:solidFill>
                            <a:srgbClr val="000000"/>
                          </a:solidFill>
                          <a:effectLst/>
                          <a:latin typeface="Century Gothic" panose="020B0502020202020204" pitchFamily="34" charset="0"/>
                        </a:rPr>
                        <a:t>3</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fr" sz="1100" b="0" i="0" u="none" strike="noStrike" dirty="0">
                          <a:solidFill>
                            <a:srgbClr val="000000"/>
                          </a:solidFill>
                          <a:effectLst/>
                          <a:latin typeface="Century Gothic" panose="020B0502020202020204" pitchFamily="34" charset="0"/>
                        </a:rPr>
                        <a:t> 239 637,00 $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479748378"/>
                  </a:ext>
                </a:extLst>
              </a:tr>
              <a:tr h="410304">
                <a:tc>
                  <a:txBody>
                    <a:bodyPr/>
                    <a:lstStyle/>
                    <a:p>
                      <a:pPr algn="l" rtl="0" fontAlgn="ctr"/>
                      <a:r>
                        <a:rPr lang="fr" sz="1100" b="1" i="0" u="none" strike="noStrike" dirty="0">
                          <a:solidFill>
                            <a:srgbClr val="000000"/>
                          </a:solidFill>
                          <a:effectLst/>
                          <a:latin typeface="Century Gothic" panose="020B0502020202020204" pitchFamily="34" charset="0"/>
                        </a:rPr>
                        <a:t>Ravitaillement</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fr" sz="1100" b="0" i="0" u="none" strike="noStrike" dirty="0">
                          <a:solidFill>
                            <a:srgbClr val="000000"/>
                          </a:solidFill>
                          <a:effectLst/>
                          <a:latin typeface="Century Gothic" panose="020B0502020202020204" pitchFamily="34" charset="0"/>
                        </a:rPr>
                        <a:t>Fournisseur de système de conversion de puissance</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fr" sz="1100" b="0" i="0" u="none" strike="noStrike" dirty="0">
                          <a:solidFill>
                            <a:srgbClr val="000000"/>
                          </a:solidFill>
                          <a:effectLst/>
                          <a:latin typeface="Century Gothic" panose="020B0502020202020204" pitchFamily="34" charset="0"/>
                        </a:rPr>
                        <a:t>68 686,00 $US</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fr" sz="1100" b="0" i="0" u="none" strike="noStrike" dirty="0">
                          <a:solidFill>
                            <a:srgbClr val="000000"/>
                          </a:solidFill>
                          <a:effectLst/>
                          <a:latin typeface="Century Gothic" panose="020B0502020202020204" pitchFamily="34" charset="0"/>
                        </a:rPr>
                        <a:t>1</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fr" sz="1100" b="0" i="0" u="none" strike="noStrike" dirty="0">
                          <a:solidFill>
                            <a:srgbClr val="000000"/>
                          </a:solidFill>
                          <a:effectLst/>
                          <a:latin typeface="Century Gothic" panose="020B0502020202020204" pitchFamily="34" charset="0"/>
                        </a:rPr>
                        <a:t> 68 686,00 $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168990625"/>
                  </a:ext>
                </a:extLst>
              </a:tr>
              <a:tr h="410304">
                <a:tc>
                  <a:txBody>
                    <a:bodyPr/>
                    <a:lstStyle/>
                    <a:p>
                      <a:pPr algn="l" rtl="0" fontAlgn="ctr"/>
                      <a:r>
                        <a:rPr lang="fr" sz="1100" b="1" i="0" u="none" strike="noStrike" dirty="0">
                          <a:solidFill>
                            <a:srgbClr val="000000"/>
                          </a:solidFill>
                          <a:effectLst/>
                          <a:latin typeface="Century Gothic" panose="020B0502020202020204" pitchFamily="34" charset="0"/>
                        </a:rPr>
                        <a:t>Divers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fr" sz="1100" b="0" i="0" u="none" strike="noStrike" dirty="0">
                          <a:solidFill>
                            <a:srgbClr val="000000"/>
                          </a:solidFill>
                          <a:effectLst/>
                          <a:latin typeface="Century Gothic" panose="020B0502020202020204" pitchFamily="34" charset="0"/>
                        </a:rPr>
                        <a:t>Logiciels tiers</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fr" sz="1100" b="0" i="0" u="none" strike="noStrike" dirty="0">
                          <a:solidFill>
                            <a:srgbClr val="000000"/>
                          </a:solidFill>
                          <a:effectLst/>
                          <a:latin typeface="Century Gothic" panose="020B0502020202020204" pitchFamily="34" charset="0"/>
                        </a:rPr>
                        <a:t>25 432,00 $US</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fr" sz="1100" b="0" i="0" u="none" strike="noStrike" dirty="0">
                          <a:solidFill>
                            <a:srgbClr val="000000"/>
                          </a:solidFill>
                          <a:effectLst/>
                          <a:latin typeface="Century Gothic" panose="020B0502020202020204" pitchFamily="34" charset="0"/>
                        </a:rPr>
                        <a:t>1</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l" fontAlgn="ctr"/>
                      <a:r>
                        <a:rPr lang="fr" sz="1100" b="0" i="0" u="none" strike="noStrike" dirty="0">
                          <a:solidFill>
                            <a:srgbClr val="000000"/>
                          </a:solidFill>
                          <a:effectLst/>
                          <a:latin typeface="Century Gothic" panose="020B0502020202020204" pitchFamily="34" charset="0"/>
                        </a:rPr>
                        <a:t> 25 432,00 $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610162371"/>
                  </a:ext>
                </a:extLst>
              </a:tr>
              <a:tr h="410304">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gridSpan="2">
                  <a:txBody>
                    <a:bodyPr/>
                    <a:lstStyle/>
                    <a:p>
                      <a:pPr algn="r" fontAlgn="ctr"/>
                      <a:r>
                        <a:rPr lang="fr" sz="1000" b="0" i="0" u="none" strike="noStrike" dirty="0">
                          <a:solidFill>
                            <a:srgbClr val="000000"/>
                          </a:solidFill>
                          <a:effectLst/>
                          <a:latin typeface="Century Gothic" panose="020B0502020202020204" pitchFamily="34" charset="0"/>
                        </a:rPr>
                        <a:t>COÛTS TOTAUX</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noFill/>
                  </a:tcPr>
                </a:tc>
                <a:tc hMerge="1">
                  <a:txBody>
                    <a:bodyPr/>
                    <a:lstStyle/>
                    <a:p>
                      <a:endParaRPr lang="en-US"/>
                    </a:p>
                  </a:txBody>
                  <a:tcPr/>
                </a:tc>
                <a:tc>
                  <a:txBody>
                    <a:bodyPr/>
                    <a:lstStyle/>
                    <a:p>
                      <a:pPr algn="l" fontAlgn="ctr"/>
                      <a:r>
                        <a:rPr lang="fr" sz="1100" b="0" i="0" u="none" strike="noStrike" dirty="0">
                          <a:solidFill>
                            <a:srgbClr val="000000"/>
                          </a:solidFill>
                          <a:effectLst/>
                          <a:latin typeface="Century Gothic" panose="020B0502020202020204" pitchFamily="34" charset="0"/>
                        </a:rPr>
                        <a:t> 441 855,00 $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166447726"/>
                  </a:ext>
                </a:extLst>
              </a:tr>
            </a:tbl>
          </a:graphicData>
        </a:graphic>
      </p:graphicFrame>
    </p:spTree>
    <p:extLst>
      <p:ext uri="{BB962C8B-B14F-4D97-AF65-F5344CB8AC3E}">
        <p14:creationId xmlns:p14="http://schemas.microsoft.com/office/powerpoint/2010/main" val="2962643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fr" b="1" dirty="0">
                <a:solidFill>
                  <a:schemeClr val="bg1"/>
                </a:solidFill>
                <a:latin typeface="Century Gothic" panose="020B0502020202020204" pitchFamily="34" charset="0"/>
                <a:ea typeface="Arial" charset="0"/>
                <a:cs typeface="Arial" charset="0"/>
              </a:rPr>
              <a:t>RAPPORT DE PROJET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fr" dirty="0">
                <a:solidFill>
                  <a:schemeClr val="bg1"/>
                </a:solidFill>
                <a:latin typeface="Century Gothic" panose="020B0502020202020204" pitchFamily="34" charset="0"/>
                <a:ea typeface="Arial" charset="0"/>
                <a:cs typeface="Arial" charset="0"/>
              </a:rPr>
              <a:t>AVANTAGES &amp; CLIENTS</a:t>
            </a: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3958135" cy="461665"/>
          </a:xfrm>
          <a:prstGeom prst="rect">
            <a:avLst/>
          </a:prstGeom>
          <a:noFill/>
        </p:spPr>
        <p:txBody>
          <a:bodyPr wrap="none" rtlCol="0">
            <a:spAutoFit/>
          </a:bodyPr>
          <a:lstStyle/>
          <a:p>
            <a:r>
              <a:rPr lang="fr" sz="2400" dirty="0">
                <a:solidFill>
                  <a:schemeClr val="tx1">
                    <a:lumMod val="65000"/>
                    <a:lumOff val="35000"/>
                  </a:schemeClr>
                </a:solidFill>
                <a:latin typeface="Century Gothic" panose="020B0502020202020204" pitchFamily="34" charset="0"/>
              </a:rPr>
              <a:t>4. AVANTAGES ET CLIENTS</a:t>
            </a:r>
          </a:p>
        </p:txBody>
      </p:sp>
      <p:graphicFrame>
        <p:nvGraphicFramePr>
          <p:cNvPr id="3" name="Table 2">
            <a:extLst>
              <a:ext uri="{FF2B5EF4-FFF2-40B4-BE49-F238E27FC236}">
                <a16:creationId xmlns:a16="http://schemas.microsoft.com/office/drawing/2014/main" id="{472D526B-7D39-4AD3-ADEB-D8D7825D827C}"/>
              </a:ext>
            </a:extLst>
          </p:cNvPr>
          <p:cNvGraphicFramePr>
            <a:graphicFrameLocks noGrp="1"/>
          </p:cNvGraphicFramePr>
          <p:nvPr>
            <p:extLst>
              <p:ext uri="{D42A27DB-BD31-4B8C-83A1-F6EECF244321}">
                <p14:modId xmlns:p14="http://schemas.microsoft.com/office/powerpoint/2010/main" val="2817279920"/>
              </p:ext>
            </p:extLst>
          </p:nvPr>
        </p:nvGraphicFramePr>
        <p:xfrm>
          <a:off x="472698" y="710066"/>
          <a:ext cx="10679006" cy="1914406"/>
        </p:xfrm>
        <a:graphic>
          <a:graphicData uri="http://schemas.openxmlformats.org/drawingml/2006/table">
            <a:tbl>
              <a:tblPr/>
              <a:tblGrid>
                <a:gridCol w="1821076">
                  <a:extLst>
                    <a:ext uri="{9D8B030D-6E8A-4147-A177-3AD203B41FA5}">
                      <a16:colId xmlns:a16="http://schemas.microsoft.com/office/drawing/2014/main" val="3129605748"/>
                    </a:ext>
                  </a:extLst>
                </a:gridCol>
                <a:gridCol w="8857930">
                  <a:extLst>
                    <a:ext uri="{9D8B030D-6E8A-4147-A177-3AD203B41FA5}">
                      <a16:colId xmlns:a16="http://schemas.microsoft.com/office/drawing/2014/main" val="4134565234"/>
                    </a:ext>
                  </a:extLst>
                </a:gridCol>
              </a:tblGrid>
              <a:tr h="381619">
                <a:tc>
                  <a:txBody>
                    <a:bodyPr/>
                    <a:lstStyle/>
                    <a:p>
                      <a:pPr algn="l" fontAlgn="ctr"/>
                      <a:r>
                        <a:rPr lang="fr" sz="1200" b="0" i="0" u="none" strike="noStrike" dirty="0">
                          <a:solidFill>
                            <a:srgbClr val="000000"/>
                          </a:solidFill>
                          <a:effectLst/>
                          <a:latin typeface="Century Gothic" panose="020B0502020202020204" pitchFamily="34" charset="0"/>
                        </a:rPr>
                        <a:t>PROPRIÉTAIRE DU PROCESSUS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fr" sz="1100" b="0" i="0" u="none" strike="noStrike" dirty="0">
                          <a:solidFill>
                            <a:srgbClr val="000000"/>
                          </a:solidFill>
                          <a:effectLst/>
                          <a:latin typeface="Century Gothic" panose="020B0502020202020204" pitchFamily="34" charset="0"/>
                        </a:rPr>
                        <a:t>Jane Matthews - Gestionnaire de projet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79401919"/>
                  </a:ext>
                </a:extLst>
              </a:tr>
              <a:tr h="381619">
                <a:tc>
                  <a:txBody>
                    <a:bodyPr/>
                    <a:lstStyle/>
                    <a:p>
                      <a:pPr algn="l" rtl="0" fontAlgn="ctr"/>
                      <a:r>
                        <a:rPr lang="fr" sz="1200" b="0" i="0" u="none" strike="noStrike" dirty="0">
                          <a:solidFill>
                            <a:srgbClr val="000000"/>
                          </a:solidFill>
                          <a:effectLst/>
                          <a:latin typeface="Century Gothic" panose="020B0502020202020204" pitchFamily="34" charset="0"/>
                        </a:rPr>
                        <a:t>PRINCIPALES PARTIES PRENANTES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fr" sz="1100" b="0" i="0" u="none" strike="noStrike" dirty="0">
                          <a:solidFill>
                            <a:srgbClr val="000000"/>
                          </a:solidFill>
                          <a:effectLst/>
                          <a:latin typeface="Century Gothic" panose="020B0502020202020204" pitchFamily="34" charset="0"/>
                        </a:rPr>
                        <a:t>Jill DeGrassio</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961803336"/>
                  </a:ext>
                </a:extLst>
              </a:tr>
              <a:tr h="381619">
                <a:tc>
                  <a:txBody>
                    <a:bodyPr/>
                    <a:lstStyle/>
                    <a:p>
                      <a:pPr algn="l" fontAlgn="ctr"/>
                      <a:r>
                        <a:rPr lang="fr" sz="1200" b="0" i="0" u="none" strike="noStrike" dirty="0">
                          <a:solidFill>
                            <a:srgbClr val="000000"/>
                          </a:solidFill>
                          <a:effectLst/>
                          <a:latin typeface="Century Gothic" panose="020B0502020202020204" pitchFamily="34" charset="0"/>
                        </a:rPr>
                        <a:t>CLIENT FINAL</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fr" sz="1100" b="0" i="0" u="none" strike="noStrike" dirty="0">
                          <a:solidFill>
                            <a:srgbClr val="000000"/>
                          </a:solidFill>
                          <a:effectLst/>
                          <a:latin typeface="Century Gothic" panose="020B0502020202020204" pitchFamily="34" charset="0"/>
                        </a:rPr>
                        <a:t>116 clients aux États-Unis, au Mexique et au Canada (voir la liste des clients ci-jointe).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264862052"/>
                  </a:ext>
                </a:extLst>
              </a:tr>
              <a:tr h="769549">
                <a:tc>
                  <a:txBody>
                    <a:bodyPr/>
                    <a:lstStyle/>
                    <a:p>
                      <a:pPr algn="l" rtl="0" fontAlgn="ctr"/>
                      <a:r>
                        <a:rPr lang="fr" sz="1200" b="0" i="0" u="none" strike="noStrike" dirty="0">
                          <a:solidFill>
                            <a:srgbClr val="000000"/>
                          </a:solidFill>
                          <a:effectLst/>
                          <a:latin typeface="Century Gothic" panose="020B0502020202020204" pitchFamily="34" charset="0"/>
                        </a:rPr>
                        <a:t>AVANTAGES ATTENDUS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fr" sz="1100" b="0" i="0" u="none" strike="noStrike" dirty="0">
                          <a:solidFill>
                            <a:srgbClr val="000000"/>
                          </a:solidFill>
                          <a:effectLst/>
                          <a:latin typeface="Century Gothic" panose="020B0502020202020204" pitchFamily="34" charset="0"/>
                        </a:rPr>
                        <a:t>La mise en œuvre des 1 125 bornes de recharge pour véhicules électriques dans 116 emplacements aux États-Unis, au Mexique et au Canada pour accueillir le « trafic » de recharge de véhicules électriques des centres commerciaux et des stations-service réduira les longueurs auxquelles les conducteurs de véhicules électriques devraient se déplacer pour leur prochaine charge. La mise en place des bornes de recharge pour véhicules électriques se traduira également par un bénéfice de 24% pour Positive Charge.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00095511"/>
                  </a:ext>
                </a:extLst>
              </a:tr>
            </a:tbl>
          </a:graphicData>
        </a:graphic>
      </p:graphicFrame>
      <p:graphicFrame>
        <p:nvGraphicFramePr>
          <p:cNvPr id="8" name="Table 7">
            <a:extLst>
              <a:ext uri="{FF2B5EF4-FFF2-40B4-BE49-F238E27FC236}">
                <a16:creationId xmlns:a16="http://schemas.microsoft.com/office/drawing/2014/main" id="{CA97594C-07DD-4DB1-9368-BAAF8E323C68}"/>
              </a:ext>
            </a:extLst>
          </p:cNvPr>
          <p:cNvGraphicFramePr>
            <a:graphicFrameLocks noGrp="1"/>
          </p:cNvGraphicFramePr>
          <p:nvPr>
            <p:extLst>
              <p:ext uri="{D42A27DB-BD31-4B8C-83A1-F6EECF244321}">
                <p14:modId xmlns:p14="http://schemas.microsoft.com/office/powerpoint/2010/main" val="862564124"/>
              </p:ext>
            </p:extLst>
          </p:nvPr>
        </p:nvGraphicFramePr>
        <p:xfrm>
          <a:off x="472698" y="2922089"/>
          <a:ext cx="9448800" cy="3027404"/>
        </p:xfrm>
        <a:graphic>
          <a:graphicData uri="http://schemas.openxmlformats.org/drawingml/2006/table">
            <a:tbl>
              <a:tblPr/>
              <a:tblGrid>
                <a:gridCol w="1967708">
                  <a:extLst>
                    <a:ext uri="{9D8B030D-6E8A-4147-A177-3AD203B41FA5}">
                      <a16:colId xmlns:a16="http://schemas.microsoft.com/office/drawing/2014/main" val="82474641"/>
                    </a:ext>
                  </a:extLst>
                </a:gridCol>
                <a:gridCol w="1967708">
                  <a:extLst>
                    <a:ext uri="{9D8B030D-6E8A-4147-A177-3AD203B41FA5}">
                      <a16:colId xmlns:a16="http://schemas.microsoft.com/office/drawing/2014/main" val="1810954435"/>
                    </a:ext>
                  </a:extLst>
                </a:gridCol>
                <a:gridCol w="1359334">
                  <a:extLst>
                    <a:ext uri="{9D8B030D-6E8A-4147-A177-3AD203B41FA5}">
                      <a16:colId xmlns:a16="http://schemas.microsoft.com/office/drawing/2014/main" val="2742326689"/>
                    </a:ext>
                  </a:extLst>
                </a:gridCol>
                <a:gridCol w="2110295">
                  <a:extLst>
                    <a:ext uri="{9D8B030D-6E8A-4147-A177-3AD203B41FA5}">
                      <a16:colId xmlns:a16="http://schemas.microsoft.com/office/drawing/2014/main" val="3672165900"/>
                    </a:ext>
                  </a:extLst>
                </a:gridCol>
                <a:gridCol w="2043755">
                  <a:extLst>
                    <a:ext uri="{9D8B030D-6E8A-4147-A177-3AD203B41FA5}">
                      <a16:colId xmlns:a16="http://schemas.microsoft.com/office/drawing/2014/main" val="3932209737"/>
                    </a:ext>
                  </a:extLst>
                </a:gridCol>
              </a:tblGrid>
              <a:tr h="247044">
                <a:tc>
                  <a:txBody>
                    <a:bodyPr/>
                    <a:lstStyle/>
                    <a:p>
                      <a:pPr algn="l" fontAlgn="ctr"/>
                      <a:r>
                        <a:rPr lang="fr" sz="1000" b="1" i="0" u="none" strike="noStrike" dirty="0">
                          <a:solidFill>
                            <a:srgbClr val="000000"/>
                          </a:solidFill>
                          <a:effectLst/>
                          <a:latin typeface="Century Gothic" panose="020B0502020202020204" pitchFamily="34" charset="0"/>
                        </a:rPr>
                        <a:t>TYPE DE PRESTATION</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gridSpan="3">
                  <a:txBody>
                    <a:bodyPr/>
                    <a:lstStyle/>
                    <a:p>
                      <a:pPr algn="l" fontAlgn="ctr"/>
                      <a:r>
                        <a:rPr lang="fr" sz="1000" b="1" i="0" u="none" strike="noStrike" dirty="0">
                          <a:solidFill>
                            <a:srgbClr val="000000"/>
                          </a:solidFill>
                          <a:effectLst/>
                          <a:latin typeface="Century Gothic" panose="020B0502020202020204" pitchFamily="34" charset="0"/>
                        </a:rPr>
                        <a:t>BASE DE L'ESTIMATION</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a:txBody>
                    <a:bodyPr/>
                    <a:lstStyle/>
                    <a:p>
                      <a:pPr algn="ctr" fontAlgn="ctr"/>
                      <a:r>
                        <a:rPr lang="fr" sz="1000" b="1" i="0" u="none" strike="noStrike" dirty="0">
                          <a:solidFill>
                            <a:srgbClr val="000000"/>
                          </a:solidFill>
                          <a:effectLst/>
                          <a:latin typeface="Century Gothic" panose="020B0502020202020204" pitchFamily="34" charset="0"/>
                        </a:rPr>
                        <a:t>MONTANT ESTIMATIF DES PRESTATIONS</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240324035"/>
                  </a:ext>
                </a:extLst>
              </a:tr>
              <a:tr h="347545">
                <a:tc>
                  <a:txBody>
                    <a:bodyPr/>
                    <a:lstStyle/>
                    <a:p>
                      <a:pPr algn="l" rtl="0" fontAlgn="ctr"/>
                      <a:r>
                        <a:rPr lang="fr" sz="1100" b="1" i="0" u="none" strike="noStrike" dirty="0">
                          <a:solidFill>
                            <a:srgbClr val="000000"/>
                          </a:solidFill>
                          <a:effectLst/>
                          <a:latin typeface="Century Gothic" panose="020B0502020202020204" pitchFamily="34" charset="0"/>
                        </a:rPr>
                        <a:t>Économies de coûts spécifiques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fr" sz="1100" b="0" i="0" u="none" strike="noStrike" dirty="0">
                          <a:solidFill>
                            <a:srgbClr val="000000"/>
                          </a:solidFill>
                          <a:effectLst/>
                          <a:latin typeface="Century Gothic" panose="020B0502020202020204" pitchFamily="34" charset="0"/>
                        </a:rPr>
                        <a:t>Projections de l'estimateur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fr" sz="1100" b="0" i="0" u="none" strike="noStrike" dirty="0">
                          <a:solidFill>
                            <a:srgbClr val="000000"/>
                          </a:solidFill>
                          <a:effectLst/>
                          <a:latin typeface="Century Gothic" panose="020B0502020202020204" pitchFamily="34" charset="0"/>
                        </a:rPr>
                        <a:t> 25 000,00 $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4176555518"/>
                  </a:ext>
                </a:extLst>
              </a:tr>
              <a:tr h="347545">
                <a:tc>
                  <a:txBody>
                    <a:bodyPr/>
                    <a:lstStyle/>
                    <a:p>
                      <a:pPr algn="l" fontAlgn="ctr"/>
                      <a:r>
                        <a:rPr lang="fr" sz="1100" b="1" i="0" u="none" strike="noStrike" dirty="0">
                          <a:solidFill>
                            <a:srgbClr val="000000"/>
                          </a:solidFill>
                          <a:effectLst/>
                          <a:latin typeface="Century Gothic" panose="020B0502020202020204" pitchFamily="34" charset="0"/>
                        </a:rPr>
                        <a:t>Revenus améliorés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fr" sz="1100" b="0" i="0" u="none" strike="noStrike" dirty="0">
                          <a:solidFill>
                            <a:srgbClr val="000000"/>
                          </a:solidFill>
                          <a:effectLst/>
                          <a:latin typeface="Century Gothic" panose="020B0502020202020204" pitchFamily="34" charset="0"/>
                        </a:rPr>
                        <a:t>Projections des finances</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fr" sz="1100" b="0" i="0" u="none" strike="noStrike" dirty="0">
                          <a:solidFill>
                            <a:srgbClr val="000000"/>
                          </a:solidFill>
                          <a:effectLst/>
                          <a:latin typeface="Century Gothic" panose="020B0502020202020204" pitchFamily="34" charset="0"/>
                        </a:rPr>
                        <a:t> 92 500,00 $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399280908"/>
                  </a:ext>
                </a:extLst>
              </a:tr>
              <a:tr h="347545">
                <a:tc>
                  <a:txBody>
                    <a:bodyPr/>
                    <a:lstStyle/>
                    <a:p>
                      <a:pPr algn="l" rtl="0" fontAlgn="ctr"/>
                      <a:r>
                        <a:rPr lang="fr" sz="1100" b="1" i="0" u="none" strike="noStrike" dirty="0">
                          <a:solidFill>
                            <a:srgbClr val="000000"/>
                          </a:solidFill>
                          <a:effectLst/>
                          <a:latin typeface="Century Gothic" panose="020B0502020202020204" pitchFamily="34" charset="0"/>
                        </a:rPr>
                        <a:t>Productivité accrue (Soft)</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fr" sz="1100" b="0" i="0" u="none" strike="noStrike" dirty="0">
                          <a:solidFill>
                            <a:srgbClr val="000000"/>
                          </a:solidFill>
                          <a:effectLst/>
                          <a:latin typeface="Century Gothic" panose="020B0502020202020204" pitchFamily="34" charset="0"/>
                        </a:rPr>
                        <a:t>Estimations de la gestion de projet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fr" sz="1100" b="0" i="0" u="none" strike="noStrike" dirty="0">
                          <a:solidFill>
                            <a:srgbClr val="000000"/>
                          </a:solidFill>
                          <a:effectLst/>
                          <a:latin typeface="Century Gothic" panose="020B0502020202020204" pitchFamily="34" charset="0"/>
                        </a:rPr>
                        <a:t> 17 500,00 $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071070610"/>
                  </a:ext>
                </a:extLst>
              </a:tr>
              <a:tr h="347545">
                <a:tc>
                  <a:txBody>
                    <a:bodyPr/>
                    <a:lstStyle/>
                    <a:p>
                      <a:pPr algn="l" fontAlgn="ctr"/>
                      <a:r>
                        <a:rPr lang="fr" sz="1100" b="1" i="0" u="none" strike="noStrike" dirty="0">
                          <a:solidFill>
                            <a:srgbClr val="000000"/>
                          </a:solidFill>
                          <a:effectLst/>
                          <a:latin typeface="Century Gothic" panose="020B0502020202020204" pitchFamily="34" charset="0"/>
                        </a:rPr>
                        <a:t>Amélioration de la conformité</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fr" sz="1100" b="0" i="0" u="none" strike="noStrike" dirty="0">
                          <a:solidFill>
                            <a:srgbClr val="000000"/>
                          </a:solidFill>
                          <a:effectLst/>
                          <a:latin typeface="Century Gothic" panose="020B0502020202020204" pitchFamily="34" charset="0"/>
                        </a:rPr>
                        <a:t>Estimations des opérations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fr" sz="1100" b="0" i="0" u="none" strike="noStrike" dirty="0">
                          <a:solidFill>
                            <a:srgbClr val="000000"/>
                          </a:solidFill>
                          <a:effectLst/>
                          <a:latin typeface="Century Gothic" panose="020B0502020202020204" pitchFamily="34" charset="0"/>
                        </a:rPr>
                        <a:t> 12 000,00 $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748128199"/>
                  </a:ext>
                </a:extLst>
              </a:tr>
              <a:tr h="347545">
                <a:tc>
                  <a:txBody>
                    <a:bodyPr/>
                    <a:lstStyle/>
                    <a:p>
                      <a:pPr algn="l" rtl="0" fontAlgn="ctr"/>
                      <a:r>
                        <a:rPr lang="fr" sz="1100" b="1" i="0" u="none" strike="noStrike" dirty="0">
                          <a:solidFill>
                            <a:srgbClr val="000000"/>
                          </a:solidFill>
                          <a:effectLst/>
                          <a:latin typeface="Century Gothic" panose="020B0502020202020204" pitchFamily="34" charset="0"/>
                        </a:rPr>
                        <a:t>Meilleure prise de décision</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fr" sz="1100" b="0" i="0" u="none" strike="noStrike" dirty="0">
                          <a:solidFill>
                            <a:srgbClr val="000000"/>
                          </a:solidFill>
                          <a:effectLst/>
                          <a:latin typeface="Century Gothic" panose="020B0502020202020204" pitchFamily="34" charset="0"/>
                        </a:rPr>
                        <a:t>Estimations de la gestion de projet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fr" sz="1100" b="0" i="0" u="none" strike="noStrike" dirty="0">
                          <a:solidFill>
                            <a:srgbClr val="000000"/>
                          </a:solidFill>
                          <a:effectLst/>
                          <a:latin typeface="Century Gothic" panose="020B0502020202020204" pitchFamily="34" charset="0"/>
                        </a:rPr>
                        <a:t> 18 500,00 $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872579825"/>
                  </a:ext>
                </a:extLst>
              </a:tr>
              <a:tr h="347545">
                <a:tc>
                  <a:txBody>
                    <a:bodyPr/>
                    <a:lstStyle/>
                    <a:p>
                      <a:pPr algn="l" rtl="0" fontAlgn="ctr"/>
                      <a:r>
                        <a:rPr lang="fr" sz="1100" b="1" i="0" u="none" strike="noStrike" dirty="0">
                          <a:solidFill>
                            <a:srgbClr val="000000"/>
                          </a:solidFill>
                          <a:effectLst/>
                          <a:latin typeface="Century Gothic" panose="020B0502020202020204" pitchFamily="34" charset="0"/>
                        </a:rPr>
                        <a:t>Moins d'entretien</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fr" sz="1100" b="0" i="0" u="none" strike="noStrike" dirty="0">
                          <a:solidFill>
                            <a:srgbClr val="000000"/>
                          </a:solidFill>
                          <a:effectLst/>
                          <a:latin typeface="Century Gothic" panose="020B0502020202020204" pitchFamily="34" charset="0"/>
                        </a:rPr>
                        <a:t>Estimations de la gestion de projet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fr" sz="1100" b="0" i="0" u="none" strike="noStrike" dirty="0">
                          <a:solidFill>
                            <a:srgbClr val="000000"/>
                          </a:solidFill>
                          <a:effectLst/>
                          <a:latin typeface="Century Gothic" panose="020B0502020202020204" pitchFamily="34" charset="0"/>
                        </a:rPr>
                        <a:t> 26 000,00 $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141756206"/>
                  </a:ext>
                </a:extLst>
              </a:tr>
              <a:tr h="347545">
                <a:tc>
                  <a:txBody>
                    <a:bodyPr/>
                    <a:lstStyle/>
                    <a:p>
                      <a:pPr algn="l" rtl="0" fontAlgn="ctr"/>
                      <a:r>
                        <a:rPr lang="fr" sz="1100" b="1" i="0" u="none" strike="noStrike" dirty="0">
                          <a:solidFill>
                            <a:srgbClr val="000000"/>
                          </a:solidFill>
                          <a:effectLst/>
                          <a:latin typeface="Century Gothic" panose="020B0502020202020204" pitchFamily="34" charset="0"/>
                        </a:rPr>
                        <a:t>Autres coûts évités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fr" sz="1100" b="0" i="0" u="none" strike="noStrike" dirty="0">
                          <a:solidFill>
                            <a:srgbClr val="000000"/>
                          </a:solidFill>
                          <a:effectLst/>
                          <a:latin typeface="Century Gothic" panose="020B0502020202020204" pitchFamily="34" charset="0"/>
                        </a:rPr>
                        <a:t>Projections des finances</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fr" sz="1100" b="0" i="0" u="none" strike="noStrike" dirty="0">
                          <a:solidFill>
                            <a:srgbClr val="000000"/>
                          </a:solidFill>
                          <a:effectLst/>
                          <a:latin typeface="Century Gothic" panose="020B0502020202020204" pitchFamily="34" charset="0"/>
                        </a:rPr>
                        <a:t> 46 250,00 $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985754924"/>
                  </a:ext>
                </a:extLst>
              </a:tr>
              <a:tr h="347545">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r" fontAlgn="ctr"/>
                      <a:r>
                        <a:rPr lang="fr" sz="1000" b="0" i="0" u="none" strike="noStrike" dirty="0">
                          <a:solidFill>
                            <a:srgbClr val="000000"/>
                          </a:solidFill>
                          <a:effectLst/>
                          <a:latin typeface="Century Gothic" panose="020B0502020202020204" pitchFamily="34" charset="0"/>
                        </a:rPr>
                        <a:t>PRESTATION TOTALE</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noFill/>
                  </a:tcPr>
                </a:tc>
                <a:tc>
                  <a:txBody>
                    <a:bodyPr/>
                    <a:lstStyle/>
                    <a:p>
                      <a:pPr algn="l" fontAlgn="ctr"/>
                      <a:r>
                        <a:rPr lang="fr" sz="1100" b="0" i="0" u="none" strike="noStrike" dirty="0">
                          <a:solidFill>
                            <a:srgbClr val="000000"/>
                          </a:solidFill>
                          <a:effectLst/>
                          <a:latin typeface="Century Gothic" panose="020B0502020202020204" pitchFamily="34" charset="0"/>
                        </a:rPr>
                        <a:t> 237 750,00 $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8E8E8"/>
                    </a:solidFill>
                  </a:tcPr>
                </a:tc>
                <a:extLst>
                  <a:ext uri="{0D108BD9-81ED-4DB2-BD59-A6C34878D82A}">
                    <a16:rowId xmlns:a16="http://schemas.microsoft.com/office/drawing/2014/main" val="2495389180"/>
                  </a:ext>
                </a:extLst>
              </a:tr>
            </a:tbl>
          </a:graphicData>
        </a:graphic>
      </p:graphicFrame>
    </p:spTree>
    <p:extLst>
      <p:ext uri="{BB962C8B-B14F-4D97-AF65-F5344CB8AC3E}">
        <p14:creationId xmlns:p14="http://schemas.microsoft.com/office/powerpoint/2010/main" val="3261489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fr" b="1" dirty="0">
                <a:solidFill>
                  <a:schemeClr val="bg1"/>
                </a:solidFill>
                <a:latin typeface="Century Gothic" panose="020B0502020202020204" pitchFamily="34" charset="0"/>
                <a:ea typeface="Arial" charset="0"/>
                <a:cs typeface="Arial" charset="0"/>
              </a:rPr>
              <a:t>RAPPORT DE PROJET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fr" dirty="0">
                <a:solidFill>
                  <a:schemeClr val="bg1"/>
                </a:solidFill>
                <a:latin typeface="Century Gothic" panose="020B0502020202020204" pitchFamily="34" charset="0"/>
              </a:rPr>
              <a:t>RISQUES, CONTRAINTES ET HYPOTHÈSES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5921814" cy="461665"/>
          </a:xfrm>
          <a:prstGeom prst="rect">
            <a:avLst/>
          </a:prstGeom>
          <a:noFill/>
        </p:spPr>
        <p:txBody>
          <a:bodyPr wrap="none" rtlCol="0">
            <a:spAutoFit/>
          </a:bodyPr>
          <a:lstStyle/>
          <a:p>
            <a:r>
              <a:rPr lang="fr" sz="2400" dirty="0">
                <a:solidFill>
                  <a:schemeClr val="tx1">
                    <a:lumMod val="65000"/>
                    <a:lumOff val="35000"/>
                  </a:schemeClr>
                </a:solidFill>
                <a:latin typeface="Century Gothic" panose="020B0502020202020204" pitchFamily="34" charset="0"/>
              </a:rPr>
              <a:t>5. RISQUES, CONTRAINTES ET HYPOTHÈSES</a:t>
            </a:r>
          </a:p>
        </p:txBody>
      </p:sp>
      <p:graphicFrame>
        <p:nvGraphicFramePr>
          <p:cNvPr id="4" name="Table 3">
            <a:extLst>
              <a:ext uri="{FF2B5EF4-FFF2-40B4-BE49-F238E27FC236}">
                <a16:creationId xmlns:a16="http://schemas.microsoft.com/office/drawing/2014/main" id="{8753E2D6-08E7-4F28-9E2A-A9EAF1B07DCB}"/>
              </a:ext>
            </a:extLst>
          </p:cNvPr>
          <p:cNvGraphicFramePr>
            <a:graphicFrameLocks noGrp="1"/>
          </p:cNvGraphicFramePr>
          <p:nvPr>
            <p:extLst>
              <p:ext uri="{D42A27DB-BD31-4B8C-83A1-F6EECF244321}">
                <p14:modId xmlns:p14="http://schemas.microsoft.com/office/powerpoint/2010/main" val="4104450326"/>
              </p:ext>
            </p:extLst>
          </p:nvPr>
        </p:nvGraphicFramePr>
        <p:xfrm>
          <a:off x="472698" y="734330"/>
          <a:ext cx="9448800" cy="4194810"/>
        </p:xfrm>
        <a:graphic>
          <a:graphicData uri="http://schemas.openxmlformats.org/drawingml/2006/table">
            <a:tbl>
              <a:tblPr/>
              <a:tblGrid>
                <a:gridCol w="1967708">
                  <a:extLst>
                    <a:ext uri="{9D8B030D-6E8A-4147-A177-3AD203B41FA5}">
                      <a16:colId xmlns:a16="http://schemas.microsoft.com/office/drawing/2014/main" val="1881596487"/>
                    </a:ext>
                  </a:extLst>
                </a:gridCol>
                <a:gridCol w="7481092">
                  <a:extLst>
                    <a:ext uri="{9D8B030D-6E8A-4147-A177-3AD203B41FA5}">
                      <a16:colId xmlns:a16="http://schemas.microsoft.com/office/drawing/2014/main" val="619396767"/>
                    </a:ext>
                  </a:extLst>
                </a:gridCol>
              </a:tblGrid>
              <a:tr h="1398270">
                <a:tc>
                  <a:txBody>
                    <a:bodyPr/>
                    <a:lstStyle/>
                    <a:p>
                      <a:pPr algn="l" fontAlgn="ctr"/>
                      <a:r>
                        <a:rPr lang="fr" sz="1400" b="0" i="0" u="none" strike="noStrike" dirty="0">
                          <a:solidFill>
                            <a:srgbClr val="000000"/>
                          </a:solidFill>
                          <a:effectLst/>
                          <a:latin typeface="Century Gothic" panose="020B0502020202020204" pitchFamily="34" charset="0"/>
                        </a:rPr>
                        <a:t>RISQUES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fr" sz="1200" b="0" i="0" u="none" strike="noStrike" dirty="0">
                          <a:solidFill>
                            <a:srgbClr val="000000"/>
                          </a:solidFill>
                          <a:effectLst/>
                          <a:latin typeface="Century Gothic" panose="020B0502020202020204" pitchFamily="34" charset="0"/>
                        </a:rPr>
                        <a:t>Bien que le contrat soit signé, les opérations n'ont toujours pas l'approbation des villes de Denver et Yuma. Gestion de projet pour travailler avec les deux villes afin d'assurer l'obtention de permis appropriés, etc. à temps pour les installations prévues.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78898126"/>
                  </a:ext>
                </a:extLst>
              </a:tr>
              <a:tr h="1398270">
                <a:tc>
                  <a:txBody>
                    <a:bodyPr/>
                    <a:lstStyle/>
                    <a:p>
                      <a:pPr algn="l" rtl="0" fontAlgn="ctr"/>
                      <a:r>
                        <a:rPr lang="fr" sz="1400" b="0" i="0" u="none" strike="noStrike" dirty="0">
                          <a:solidFill>
                            <a:srgbClr val="000000"/>
                          </a:solidFill>
                          <a:effectLst/>
                          <a:latin typeface="Century Gothic" panose="020B0502020202020204" pitchFamily="34" charset="0"/>
                        </a:rPr>
                        <a:t>CONTRAINTES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40000"/>
                        <a:lumOff val="60000"/>
                      </a:schemeClr>
                    </a:solidFill>
                  </a:tcPr>
                </a:tc>
                <a:tc>
                  <a:txBody>
                    <a:bodyPr/>
                    <a:lstStyle/>
                    <a:p>
                      <a:pPr algn="l" fontAlgn="ctr"/>
                      <a:r>
                        <a:rPr lang="fr" sz="1200" b="0" i="0" u="none" strike="noStrike" dirty="0">
                          <a:solidFill>
                            <a:srgbClr val="000000"/>
                          </a:solidFill>
                          <a:effectLst/>
                          <a:latin typeface="Century Gothic" panose="020B0502020202020204" pitchFamily="34" charset="0"/>
                        </a:rPr>
                        <a:t>Nous devons « remblayer » certains postes clés de gestion de projet et d'ingénieur sur le terrain pour nous assurer d'avoir des personnes « sur le terrain » pour gérer la mise en œuvre des stations de véhicules électriques.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38779886"/>
                  </a:ext>
                </a:extLst>
              </a:tr>
              <a:tr h="1398270">
                <a:tc>
                  <a:txBody>
                    <a:bodyPr/>
                    <a:lstStyle/>
                    <a:p>
                      <a:pPr algn="l" fontAlgn="ctr"/>
                      <a:r>
                        <a:rPr lang="fr" sz="1400" b="0" i="0" u="none" strike="noStrike" dirty="0">
                          <a:solidFill>
                            <a:srgbClr val="000000"/>
                          </a:solidFill>
                          <a:effectLst/>
                          <a:latin typeface="Century Gothic" panose="020B0502020202020204" pitchFamily="34" charset="0"/>
                        </a:rPr>
                        <a:t>HYPOTHÈSES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fr" sz="1200" b="0" i="0" u="none" strike="noStrike" dirty="0">
                          <a:solidFill>
                            <a:srgbClr val="000000"/>
                          </a:solidFill>
                          <a:effectLst/>
                          <a:latin typeface="Century Gothic" panose="020B0502020202020204" pitchFamily="34" charset="0"/>
                        </a:rPr>
                        <a:t>Nous supposons que tous les permis d'installation de bornes de recharge pour véhicules électriques seront fournis par les clients au moment de la mise en œuvre.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5702115"/>
                  </a:ext>
                </a:extLst>
              </a:tr>
            </a:tbl>
          </a:graphicData>
        </a:graphic>
      </p:graphicFrame>
    </p:spTree>
    <p:extLst>
      <p:ext uri="{BB962C8B-B14F-4D97-AF65-F5344CB8AC3E}">
        <p14:creationId xmlns:p14="http://schemas.microsoft.com/office/powerpoint/2010/main" val="1520620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fr" dirty="0">
                <a:solidFill>
                  <a:schemeClr val="bg1"/>
                </a:solidFill>
                <a:latin typeface="Century Gothic" panose="020B0502020202020204" pitchFamily="34" charset="0"/>
              </a:rPr>
              <a:t>PRÉPARÉ PAR</a:t>
            </a:r>
            <a:endParaRPr lang="en-US" dirty="0">
              <a:solidFill>
                <a:schemeClr val="bg1"/>
              </a:solidFill>
              <a:latin typeface="Century Gothic" panose="020B0502020202020204" pitchFamily="34" charset="0"/>
              <a:ea typeface="Arial" charset="0"/>
              <a:cs typeface="Arial" charset="0"/>
            </a:endParaRPr>
          </a:p>
        </p:txBody>
      </p:sp>
      <p:graphicFrame>
        <p:nvGraphicFramePr>
          <p:cNvPr id="45" name="Table 44">
            <a:extLst>
              <a:ext uri="{FF2B5EF4-FFF2-40B4-BE49-F238E27FC236}">
                <a16:creationId xmlns:a16="http://schemas.microsoft.com/office/drawing/2014/main" id="{9EC24629-596C-6F43-9073-88FDEC0A7652}"/>
              </a:ext>
            </a:extLst>
          </p:cNvPr>
          <p:cNvGraphicFramePr>
            <a:graphicFrameLocks noGrp="1"/>
          </p:cNvGraphicFramePr>
          <p:nvPr>
            <p:extLst>
              <p:ext uri="{D42A27DB-BD31-4B8C-83A1-F6EECF244321}">
                <p14:modId xmlns:p14="http://schemas.microsoft.com/office/powerpoint/2010/main" val="357744054"/>
              </p:ext>
            </p:extLst>
          </p:nvPr>
        </p:nvGraphicFramePr>
        <p:xfrm>
          <a:off x="408789" y="785168"/>
          <a:ext cx="7425801" cy="994795"/>
        </p:xfrm>
        <a:graphic>
          <a:graphicData uri="http://schemas.openxmlformats.org/drawingml/2006/table">
            <a:tbl>
              <a:tblPr firstRow="1" firstCol="1" bandRow="1">
                <a:tableStyleId>{5C22544A-7EE6-4342-B048-85BDC9FD1C3A}</a:tableStyleId>
              </a:tblPr>
              <a:tblGrid>
                <a:gridCol w="2195263">
                  <a:extLst>
                    <a:ext uri="{9D8B030D-6E8A-4147-A177-3AD203B41FA5}">
                      <a16:colId xmlns:a16="http://schemas.microsoft.com/office/drawing/2014/main" val="1352701077"/>
                    </a:ext>
                  </a:extLst>
                </a:gridCol>
                <a:gridCol w="3239539">
                  <a:extLst>
                    <a:ext uri="{9D8B030D-6E8A-4147-A177-3AD203B41FA5}">
                      <a16:colId xmlns:a16="http://schemas.microsoft.com/office/drawing/2014/main" val="1056840554"/>
                    </a:ext>
                  </a:extLst>
                </a:gridCol>
                <a:gridCol w="1990999">
                  <a:extLst>
                    <a:ext uri="{9D8B030D-6E8A-4147-A177-3AD203B41FA5}">
                      <a16:colId xmlns:a16="http://schemas.microsoft.com/office/drawing/2014/main" val="3764831040"/>
                    </a:ext>
                  </a:extLst>
                </a:gridCol>
              </a:tblGrid>
              <a:tr h="240445">
                <a:tc>
                  <a:txBody>
                    <a:bodyPr/>
                    <a:lstStyle/>
                    <a:p>
                      <a:pPr marL="0" marR="0">
                        <a:lnSpc>
                          <a:spcPct val="107000"/>
                        </a:lnSpc>
                        <a:spcBef>
                          <a:spcPts val="300"/>
                        </a:spcBef>
                        <a:spcAft>
                          <a:spcPts val="300"/>
                        </a:spcAft>
                      </a:pPr>
                      <a:r>
                        <a:rPr lang="fr" sz="900" b="0" dirty="0">
                          <a:solidFill>
                            <a:schemeClr val="tx1"/>
                          </a:solidFill>
                          <a:effectLst/>
                          <a:latin typeface="Century Gothic" panose="020B0502020202020204" pitchFamily="34" charset="0"/>
                        </a:rPr>
                        <a:t>PRÉPARÉ PAR</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fr" sz="900" b="0" dirty="0">
                          <a:solidFill>
                            <a:schemeClr val="tx1"/>
                          </a:solidFill>
                          <a:effectLst/>
                          <a:latin typeface="Century Gothic" panose="020B0502020202020204" pitchFamily="34" charset="0"/>
                        </a:rPr>
                        <a:t>TITRE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gn="ctr">
                        <a:lnSpc>
                          <a:spcPct val="107000"/>
                        </a:lnSpc>
                        <a:spcBef>
                          <a:spcPts val="300"/>
                        </a:spcBef>
                        <a:spcAft>
                          <a:spcPts val="300"/>
                        </a:spcAft>
                      </a:pPr>
                      <a:r>
                        <a:rPr lang="fr" sz="900" b="0" dirty="0">
                          <a:solidFill>
                            <a:schemeClr val="tx1"/>
                          </a:solidFill>
                          <a:effectLst/>
                          <a:latin typeface="Century Gothic" panose="020B0502020202020204" pitchFamily="34" charset="0"/>
                        </a:rPr>
                        <a:t>DATE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754350">
                <a:tc>
                  <a:txBody>
                    <a:bodyPr/>
                    <a:lstStyle/>
                    <a:p>
                      <a:pPr marL="0" marR="0">
                        <a:lnSpc>
                          <a:spcPct val="107000"/>
                        </a:lnSpc>
                        <a:spcBef>
                          <a:spcPts val="300"/>
                        </a:spcBef>
                        <a:spcAft>
                          <a:spcPts val="300"/>
                        </a:spcAft>
                      </a:pPr>
                      <a:r>
                        <a:rPr lang="fr" sz="1600" b="0" dirty="0">
                          <a:solidFill>
                            <a:schemeClr val="tx1"/>
                          </a:solidFill>
                          <a:effectLst/>
                          <a:latin typeface="Century Gothic" panose="020B0502020202020204" pitchFamily="34" charset="0"/>
                        </a:rPr>
                        <a:t>Jane Matthews</a:t>
                      </a:r>
                      <a:endParaRPr lang="en-US" sz="1600" b="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fr" sz="1600" dirty="0">
                          <a:solidFill>
                            <a:schemeClr val="tx1"/>
                          </a:solidFill>
                          <a:effectLst/>
                          <a:latin typeface="Century Gothic" panose="020B0502020202020204" pitchFamily="34" charset="0"/>
                        </a:rPr>
                        <a:t>Chef de projet senior</a:t>
                      </a:r>
                      <a:endParaRPr lang="en-US" sz="16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gn="ctr">
                        <a:lnSpc>
                          <a:spcPct val="107000"/>
                        </a:lnSpc>
                        <a:spcBef>
                          <a:spcPts val="300"/>
                        </a:spcBef>
                        <a:spcAft>
                          <a:spcPts val="300"/>
                        </a:spcAft>
                      </a:pPr>
                      <a:r>
                        <a:rPr lang="fr" sz="1600" dirty="0">
                          <a:solidFill>
                            <a:schemeClr val="tx1"/>
                          </a:solidFill>
                          <a:effectLst/>
                          <a:latin typeface="Century Gothic" panose="020B0502020202020204" pitchFamily="34" charset="0"/>
                        </a:rPr>
                        <a:t>22/04/20XX</a:t>
                      </a:r>
                      <a:endParaRPr lang="en-US" sz="16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bl>
          </a:graphicData>
        </a:graphic>
      </p:graphicFrame>
      <p:sp>
        <p:nvSpPr>
          <p:cNvPr id="38" name="TextBox 37">
            <a:extLst>
              <a:ext uri="{FF2B5EF4-FFF2-40B4-BE49-F238E27FC236}">
                <a16:creationId xmlns:a16="http://schemas.microsoft.com/office/drawing/2014/main" id="{E36FEB26-6347-CD41-956A-B259185DAC9B}"/>
              </a:ext>
            </a:extLst>
          </p:cNvPr>
          <p:cNvSpPr txBox="1"/>
          <p:nvPr/>
        </p:nvSpPr>
        <p:spPr>
          <a:xfrm>
            <a:off x="367748" y="248400"/>
            <a:ext cx="2496196" cy="461665"/>
          </a:xfrm>
          <a:prstGeom prst="rect">
            <a:avLst/>
          </a:prstGeom>
          <a:noFill/>
        </p:spPr>
        <p:txBody>
          <a:bodyPr wrap="none" rtlCol="0">
            <a:spAutoFit/>
          </a:bodyPr>
          <a:lstStyle/>
          <a:p>
            <a:r>
              <a:rPr lang="fr" sz="2400" dirty="0">
                <a:solidFill>
                  <a:schemeClr val="tx1">
                    <a:lumMod val="65000"/>
                    <a:lumOff val="35000"/>
                  </a:schemeClr>
                </a:solidFill>
                <a:latin typeface="Century Gothic" panose="020B0502020202020204" pitchFamily="34" charset="0"/>
              </a:rPr>
              <a:t>6. PRÉPARÉ PAR</a:t>
            </a:r>
          </a:p>
        </p:txBody>
      </p:sp>
    </p:spTree>
    <p:extLst>
      <p:ext uri="{BB962C8B-B14F-4D97-AF65-F5344CB8AC3E}">
        <p14:creationId xmlns:p14="http://schemas.microsoft.com/office/powerpoint/2010/main" val="5760556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Charter-Template-with-Example-Data_PowerPoint" id="{23151D67-D973-D74D-AE49-D8599ACA9A0A}" vid="{E540B549-6B68-0C4D-8441-23D5A305591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3</TotalTime>
  <Words>1456</Words>
  <Application>Microsoft Macintosh PowerPoint</Application>
  <PresentationFormat>Widescreen</PresentationFormat>
  <Paragraphs>233</Paragraphs>
  <Slides>10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Heather Key</dc:creator>
  <cp:lastModifiedBy>Jason Flores</cp:lastModifiedBy>
  <cp:revision>2</cp:revision>
  <dcterms:created xsi:type="dcterms:W3CDTF">2022-06-28T22:57:13Z</dcterms:created>
  <dcterms:modified xsi:type="dcterms:W3CDTF">2022-09-11T04:24:24Z</dcterms:modified>
</cp:coreProperties>
</file>