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e&#10;&#10;Description générée automatiquemen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fr" sz="2800" b="1" dirty="0">
                <a:solidFill>
                  <a:schemeClr val="tx1">
                    <a:lumMod val="75000"/>
                    <a:lumOff val="25000"/>
                  </a:schemeClr>
                </a:solidFill>
                <a:latin typeface="Century Gothic" panose="020B0502020202020204" pitchFamily="34" charset="0"/>
              </a:rPr>
              <a:t>MODÈLE DE CHARTE DE PROJET AVEC EXEMPLES DE DONNÉES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PRÉSENTATION DE LA CHARTE DE PROJET</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fr" sz="3200" dirty="0">
                <a:solidFill>
                  <a:schemeClr val="bg1"/>
                </a:solidFill>
                <a:latin typeface="Century Gothic" panose="020B0502020202020204" pitchFamily="34" charset="0"/>
              </a:rPr>
              <a:t>RAPPEL IMPORTANT</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fr" sz="2000" dirty="0">
                <a:latin typeface="Century Gothic" panose="020B0502020202020204" pitchFamily="34" charset="0"/>
              </a:rPr>
              <a:t>Une charte écrite narrative doit être distribuée et signée par les promoteurs du projet. Vous pouvez joindre une version complète de ce modèle à votre charte écrite narrative dans le but de la garder courte et concise. </a:t>
            </a:r>
          </a:p>
          <a:p>
            <a:pPr>
              <a:lnSpc>
                <a:spcPct val="150000"/>
              </a:lnSpc>
            </a:pPr>
            <a:endParaRPr lang="en-US" sz="2000" dirty="0">
              <a:latin typeface="Century Gothic" panose="020B0502020202020204" pitchFamily="34" charset="0"/>
            </a:endParaRPr>
          </a:p>
          <a:p>
            <a:pPr>
              <a:lnSpc>
                <a:spcPct val="150000"/>
              </a:lnSpc>
            </a:pPr>
            <a:r>
              <a:rPr lang="fr" sz="2000" dirty="0">
                <a:latin typeface="Century Gothic" panose="020B0502020202020204" pitchFamily="34" charset="0"/>
              </a:rPr>
              <a:t>Assurez-vous de rencontrer l'équipe de projet et les commanditaires avant de remplir ce modèle. Une grande partie de l'information requise devra provenir d'une discussion avec les membres de l'équipe et les commanditaires.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e&#10;&#10;Description générée automatiquemen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 DE LA CHARTE DU PROJET   INFORMATIONS GÉNÉRALES SUR LE PROJET</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fr" sz="1000" b="0" i="0" u="none" strike="noStrike" dirty="0">
                          <a:solidFill>
                            <a:srgbClr val="000000"/>
                          </a:solidFill>
                          <a:effectLst/>
                          <a:latin typeface="Century Gothic" panose="020B0502020202020204" pitchFamily="34" charset="0"/>
                        </a:rPr>
                        <a:t>NOM DU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fr" sz="1000" b="0" i="0" u="none" strike="noStrike" dirty="0">
                          <a:solidFill>
                            <a:srgbClr val="000000"/>
                          </a:solidFill>
                          <a:effectLst/>
                          <a:latin typeface="Century Gothic" panose="020B0502020202020204" pitchFamily="34" charset="0"/>
                        </a:rPr>
                        <a:t>CHEF DE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PROMOTEUR DU PROJET</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fr" sz="1800" b="0" i="0" u="none" strike="noStrike" dirty="0">
                          <a:solidFill>
                            <a:srgbClr val="000000"/>
                          </a:solidFill>
                          <a:effectLst/>
                          <a:latin typeface="Century Gothic" panose="020B0502020202020204" pitchFamily="34" charset="0"/>
                        </a:rPr>
                        <a:t>Installations de stations EMV à charge positive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fr"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fr"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fr" sz="1000" b="0" i="0" u="none" strike="noStrike" dirty="0">
                          <a:solidFill>
                            <a:srgbClr val="000000"/>
                          </a:solidFill>
                          <a:effectLst/>
                          <a:latin typeface="Century Gothic" panose="020B0502020202020204" pitchFamily="34" charset="0"/>
                        </a:rPr>
                        <a:t>MESSAGERIE ÉLECTRONIQUE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fr" sz="1000" b="0" i="0" u="none" strike="noStrike" dirty="0">
                          <a:solidFill>
                            <a:srgbClr val="000000"/>
                          </a:solidFill>
                          <a:effectLst/>
                          <a:latin typeface="Century Gothic" panose="020B0502020202020204" pitchFamily="34" charset="0"/>
                        </a:rPr>
                        <a:t>TÉLÉPHONE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fr" sz="1000" b="0" i="0" u="none" strike="noStrike" dirty="0">
                          <a:solidFill>
                            <a:srgbClr val="000000"/>
                          </a:solidFill>
                          <a:effectLst/>
                          <a:latin typeface="Century Gothic" panose="020B0502020202020204" pitchFamily="34" charset="0"/>
                        </a:rPr>
                        <a:t>UNITÉ ORGANISATIONNELLE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fr"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fr"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fr" sz="1200" b="0" i="0" u="none" strike="noStrike" dirty="0">
                          <a:solidFill>
                            <a:srgbClr val="000000"/>
                          </a:solidFill>
                          <a:effectLst/>
                          <a:latin typeface="Century Gothic" panose="020B0502020202020204" pitchFamily="34" charset="0"/>
                        </a:rPr>
                        <a:t>Ingénierie de terrain, opérations et gestion de projet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fr" sz="1000" b="0" i="0" u="none" strike="noStrike" dirty="0">
                          <a:solidFill>
                            <a:srgbClr val="000000"/>
                          </a:solidFill>
                          <a:effectLst/>
                          <a:latin typeface="Century Gothic" panose="020B0502020202020204" pitchFamily="34" charset="0"/>
                        </a:rPr>
                        <a:t>CEINTURES VERTES ATTRIBUÉES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DATE DE DÉBUT PRÉVUE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DATE D'ACHÈVEMENT PRÉVUE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fr" sz="1200" b="0" i="0" u="none" strike="noStrike" dirty="0">
                          <a:solidFill>
                            <a:srgbClr val="000000"/>
                          </a:solidFill>
                          <a:effectLst/>
                          <a:latin typeface="Century Gothic" panose="020B0502020202020204" pitchFamily="34" charset="0"/>
                        </a:rPr>
                        <a:t>Wendy Williams (Gestion de projet)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fr" sz="1200" b="0" i="0" u="none" strike="noStrike" dirty="0">
                          <a:solidFill>
                            <a:srgbClr val="000000"/>
                          </a:solidFill>
                          <a:effectLst/>
                          <a:latin typeface="Century Gothic" panose="020B0502020202020204" pitchFamily="34" charset="0"/>
                        </a:rPr>
                        <a:t>19/02/20XX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200" b="0" i="0" u="none" strike="noStrike" dirty="0">
                          <a:solidFill>
                            <a:srgbClr val="000000"/>
                          </a:solidFill>
                          <a:effectLst/>
                          <a:latin typeface="Century Gothic" panose="020B0502020202020204" pitchFamily="34" charset="0"/>
                        </a:rPr>
                        <a:t>30/11/20XX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fr" sz="1000" b="0" i="0" u="none" strike="noStrike" dirty="0">
                          <a:solidFill>
                            <a:srgbClr val="000000"/>
                          </a:solidFill>
                          <a:effectLst/>
                          <a:latin typeface="Century Gothic" panose="020B0502020202020204" pitchFamily="34" charset="0"/>
                        </a:rPr>
                        <a:t>CEINTURES NOIRES ATTRIBUÉES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ÉCONOMIES ATTENDUES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fr" sz="1000" b="0" i="0" u="none" strike="noStrike" dirty="0">
                          <a:solidFill>
                            <a:srgbClr val="000000"/>
                          </a:solidFill>
                          <a:effectLst/>
                          <a:latin typeface="Century Gothic" panose="020B0502020202020204" pitchFamily="34" charset="0"/>
                        </a:rPr>
                        <a:t>COÛTS ESTIMATIFS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fr" sz="1400" b="0" i="0" u="none" strike="noStrike" dirty="0">
                          <a:solidFill>
                            <a:srgbClr val="000000"/>
                          </a:solidFill>
                          <a:effectLst/>
                          <a:latin typeface="Century Gothic" panose="020B0502020202020204" pitchFamily="34" charset="0"/>
                        </a:rPr>
                        <a:t> </a:t>
                      </a:r>
                      <a:r>
                        <a:rPr lang="fr" sz="1200" b="0" i="0" u="none" strike="noStrike" dirty="0">
                          <a:solidFill>
                            <a:srgbClr val="000000"/>
                          </a:solidFill>
                          <a:effectLst/>
                          <a:latin typeface="Century Gothic" panose="020B0502020202020204" pitchFamily="34" charset="0"/>
                        </a:rPr>
                        <a:t>Rakesh Agarwal (Directeur des opérations)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fr" sz="1400" b="0" i="0" u="none" strike="noStrike" dirty="0">
                          <a:solidFill>
                            <a:srgbClr val="000000"/>
                          </a:solidFill>
                          <a:effectLst/>
                          <a:latin typeface="Century Gothic" panose="020B0502020202020204" pitchFamily="34" charset="0"/>
                        </a:rPr>
                        <a:t>237 750 $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441 885 $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INFORMATIONS GÉNÉRALES SUR LE PROJET</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e&#10;&#10;Description générée automatiquemen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 DE LA CHARTE DU PROJET   TABLE DES MATIÈRES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fr" sz="3200" dirty="0">
                <a:solidFill>
                  <a:schemeClr val="tx1">
                    <a:lumMod val="65000"/>
                    <a:lumOff val="35000"/>
                  </a:schemeClr>
                </a:solidFill>
                <a:latin typeface="Century Gothic" panose="020B0502020202020204" pitchFamily="34" charset="0"/>
              </a:rPr>
              <a:t>TABLE DES MATIÈRES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fr" dirty="0">
                <a:latin typeface="Century Gothic" panose="020B0502020202020204" pitchFamily="34" charset="0"/>
                <a:ea typeface="Montserrat Bold" charset="0"/>
                <a:cs typeface="Montserrat Bold" charset="0"/>
              </a:rPr>
              <a:t>APERÇU DU PROJET </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ET PORTÉE DU PROJET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CALENDRIER PROVISOIRE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RESSOURCES</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 ET COÛTS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RISQUE, CONTRAINTES </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ET HYPOTHÈSES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fr" dirty="0">
                <a:latin typeface="Century Gothic" panose="020B0502020202020204" pitchFamily="34" charset="0"/>
                <a:ea typeface="Montserrat Bold" charset="0"/>
                <a:cs typeface="Montserrat Bold" charset="0"/>
              </a:rPr>
              <a:t>PRÉPARÉ PAR...</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fr"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fr" dirty="0">
                <a:latin typeface="Century Gothic" panose="020B0502020202020204" pitchFamily="34" charset="0"/>
                <a:ea typeface="Montserrat Bold" charset="0"/>
                <a:cs typeface="Montserrat Bold" charset="0"/>
              </a:rPr>
              <a:t>AVANTAGES </a:t>
            </a:r>
            <a:br>
              <a:rPr lang="en-US" dirty="0">
                <a:latin typeface="Century Gothic" panose="020B0502020202020204" pitchFamily="34" charset="0"/>
                <a:ea typeface="Montserrat Bold" charset="0"/>
                <a:cs typeface="Montserrat Bold" charset="0"/>
              </a:rPr>
            </a:br>
            <a:r>
              <a:rPr lang="fr" dirty="0">
                <a:latin typeface="Century Gothic" panose="020B0502020202020204" pitchFamily="34" charset="0"/>
                <a:ea typeface="Montserrat Bold" charset="0"/>
                <a:cs typeface="Montserrat Bold" charset="0"/>
              </a:rPr>
              <a:t>&amp; CLIENTS</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1. APERÇU DU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APERÇU DU PROJET ET PORTÉE DU PROJET</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PORTÉE DU PROJET</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fr" sz="1200" b="0" i="0" u="none" strike="noStrike" dirty="0">
                          <a:solidFill>
                            <a:srgbClr val="000000"/>
                          </a:solidFill>
                          <a:effectLst/>
                          <a:latin typeface="Century Gothic" panose="020B0502020202020204" pitchFamily="34" charset="0"/>
                        </a:rPr>
                        <a:t>PROBLÈME OU PROBLÈME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Notre objectif pour ce projet est d'installer 1 125 bornes de recharge pour véhicules électriques à 116 endroits aux États-Unis, au Mexique et au Canada afin de répondre aux besoins de recharge des centres commerciaux et des stations-service.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fr" sz="1200" b="0" i="0" u="none" strike="noStrike" dirty="0">
                          <a:solidFill>
                            <a:srgbClr val="000000"/>
                          </a:solidFill>
                          <a:effectLst/>
                          <a:latin typeface="Century Gothic" panose="020B0502020202020204" pitchFamily="34" charset="0"/>
                        </a:rPr>
                        <a:t>OBJET DU PROJET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La mise en œuvre des 1 125 bornes de recharge pour véhicules électriques réduira les émissions de combustibles fossiles et aura un impact positif sur l'environnement. Cela aidera à remplir la mission de Positive Charge d'être le plus grand fournisseur de recharge de véhicules électriques au monde et à réduire l'impact environnemental des voitures à combustibles fossiles grâce à nos services.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fr" sz="1200" b="0" i="0" u="none" strike="noStrike" dirty="0">
                          <a:solidFill>
                            <a:srgbClr val="000000"/>
                          </a:solidFill>
                          <a:effectLst/>
                          <a:latin typeface="Century Gothic" panose="020B0502020202020204" pitchFamily="34" charset="0"/>
                        </a:rPr>
                        <a:t>ANALYSE DE RENTABILISATION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À mesure que les véhicules électriques deviennent plus répandus, davantage de stations de recharge de véhicules électriques sont nécessaires pour répondre aux besoins de recharge des conducteurs de véhicules électriques. La mise en œuvre des 1 125 bornes de recharge pour véhicules électriques à 116 endroits aux États-Unis, au Mexique et au Canada pour accueillir le « trafic » de recharge des véhicules électriques des centres commerciaux et des stations-service réduira les longueurs auxquelles les conducteurs de véhicules électriques devraient se rendre pour leur prochaine charge. La mise en place des bornes de recharge pour véhicules électriques se traduira également par un bénéfice de 24% pour Positive Charge.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fr" sz="1200" b="0" i="0" u="none" strike="noStrike" dirty="0">
                          <a:solidFill>
                            <a:srgbClr val="000000"/>
                          </a:solidFill>
                          <a:effectLst/>
                          <a:latin typeface="Century Gothic" panose="020B0502020202020204" pitchFamily="34" charset="0"/>
                        </a:rPr>
                        <a:t>OBJECTIFS / MÉTRIQUES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L'objectif du projet est d'installer 1 125 bornes de recharge pour véhicules électriques dans 116 emplacements aux États-Unis, au Mexique et au Canada. Les mesures utilisées pour mesurer le succès seront principalement les indicateurs de performance clés (KPI) suivants : croissance des revenus, taux de fidélisation de la clientèle et satisfaction de la clientèle.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fr" sz="1200" b="0" i="0" u="none" strike="noStrike" dirty="0">
                          <a:solidFill>
                            <a:srgbClr val="000000"/>
                          </a:solidFill>
                          <a:effectLst/>
                          <a:latin typeface="Century Gothic" panose="020B0502020202020204" pitchFamily="34" charset="0"/>
                        </a:rPr>
                        <a:t>LIVRABLES ATTENDUS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Installez 1 125 bornes de recharge pour véhicules électriques dans 116 emplacements aux États-Unis, au Mexique et au Canada pour répondre aux besoins de recharge des centres commerciaux et des stations-service.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fr" sz="1200" b="0" i="0" u="none" strike="noStrike" dirty="0">
                          <a:solidFill>
                            <a:srgbClr val="000000"/>
                          </a:solidFill>
                          <a:effectLst/>
                          <a:latin typeface="Century Gothic" panose="020B0502020202020204" pitchFamily="34" charset="0"/>
                        </a:rPr>
                        <a:t>DANS LE CHAMP D'APPLICATION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fr" sz="1100" b="0" i="0" u="none" strike="noStrike" dirty="0">
                          <a:solidFill>
                            <a:srgbClr val="000000"/>
                          </a:solidFill>
                          <a:effectLst/>
                          <a:latin typeface="Century Gothic" panose="020B0502020202020204" pitchFamily="34" charset="0"/>
                        </a:rPr>
                        <a:t>Les ingénieurs d'exploitation, les gestionnaires de projet et les ingénieurs de mise en œuvre sur le terrain travailleront avec le personnel tiers du site client pour installer 1 125 bornes de recharge pour véhicules électriques sur 116 sites aux États-Unis, au Mexique et au Canada.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fr" sz="1200" b="0" i="0" u="none" strike="noStrike" dirty="0">
                          <a:solidFill>
                            <a:srgbClr val="000000"/>
                          </a:solidFill>
                          <a:effectLst/>
                          <a:latin typeface="Century Gothic" panose="020B0502020202020204" pitchFamily="34" charset="0"/>
                        </a:rPr>
                        <a:t>EN DEHORS DU CHAMP D'APPLICATION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fr" sz="1100" b="0" i="0" u="none" strike="noStrike" dirty="0">
                          <a:solidFill>
                            <a:srgbClr val="000000"/>
                          </a:solidFill>
                          <a:effectLst/>
                          <a:latin typeface="Century Gothic" panose="020B0502020202020204" pitchFamily="34" charset="0"/>
                        </a:rPr>
                        <a:t>Positive Charge n'est pas responsable des travaux préparatoires des emplacements de tiers / clients (par exemple, les permis de creusement, la logistique de disponibilité de l'électricité de la région de la ville, etc.). Cependant, les chefs de projet Positive Charge peuvent fournir aux clients une liste de contrôle pour s'assurer que leurs emplacements sont correctement préparés pour l'installation de nos bornes de recharge pour véhicules électriques.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2. CALENDRIER PROVISOIRE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CALENDRIER PROVISOIRE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fr" sz="900" b="1" i="0" u="none" strike="noStrike" dirty="0">
                          <a:solidFill>
                            <a:srgbClr val="000000"/>
                          </a:solidFill>
                          <a:effectLst/>
                          <a:latin typeface="Century Gothic" panose="020B0502020202020204" pitchFamily="34" charset="0"/>
                        </a:rPr>
                        <a:t>ÉTAPE CLÉ</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fr" sz="900" b="1" i="0" u="none" strike="noStrike" dirty="0">
                          <a:solidFill>
                            <a:srgbClr val="000000"/>
                          </a:solidFill>
                          <a:effectLst/>
                          <a:latin typeface="Century Gothic" panose="020B0502020202020204" pitchFamily="34" charset="0"/>
                        </a:rPr>
                        <a:t>COMMENCER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fr" sz="900" b="1" i="0" u="none" strike="noStrike" dirty="0">
                          <a:solidFill>
                            <a:srgbClr val="000000"/>
                          </a:solidFill>
                          <a:effectLst/>
                          <a:latin typeface="Century Gothic" panose="020B0502020202020204" pitchFamily="34" charset="0"/>
                        </a:rPr>
                        <a:t>FINIR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Formulaire Équipe de projet / Examen préliminaire / Portée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12/05/20XX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Finaliser le plan de projet / charte / coup d'envoi</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12/06/20XX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02/01/20XX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Définir la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12/07/20XX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Phase de mesure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12/08/20XX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02/10/20XX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Phase d'analyse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12/09/20XX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26/02/20XX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Phase d'amélioration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Phase de contrôle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02/08/20XX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03/08/20XX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fr" sz="1400" b="0" i="0" u="none" strike="noStrike" dirty="0">
                          <a:solidFill>
                            <a:srgbClr val="000000"/>
                          </a:solidFill>
                          <a:effectLst/>
                          <a:latin typeface="Century Gothic" panose="020B0502020202020204" pitchFamily="34" charset="0"/>
                        </a:rPr>
                        <a:t>Rapport sommaire du projet et clôture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fr" sz="1400" b="0" i="0" u="none" strike="noStrike" dirty="0">
                          <a:solidFill>
                            <a:srgbClr val="000000"/>
                          </a:solidFill>
                          <a:effectLst/>
                          <a:latin typeface="Century Gothic" panose="020B0502020202020204" pitchFamily="34" charset="0"/>
                        </a:rPr>
                        <a:t>23/04/20XX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fr" sz="1400" b="0" i="0" u="none" strike="noStrike" dirty="0">
                          <a:solidFill>
                            <a:srgbClr val="000000"/>
                          </a:solidFill>
                          <a:effectLst/>
                          <a:latin typeface="Century Gothic" panose="020B0502020202020204" pitchFamily="34" charset="0"/>
                        </a:rPr>
                        <a:t>23/06/20XX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RESSOURCES ET COÛTS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3. RESSOURCES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fr" sz="1200" b="0" i="0" u="none" strike="noStrike" dirty="0">
                          <a:solidFill>
                            <a:srgbClr val="000000"/>
                          </a:solidFill>
                          <a:effectLst/>
                          <a:latin typeface="Century Gothic" panose="020B0502020202020204" pitchFamily="34" charset="0"/>
                        </a:rPr>
                        <a:t>ÉQUIPE DE PROJET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fr" sz="1100" b="0" i="0" u="none" strike="noStrike" dirty="0">
                          <a:solidFill>
                            <a:srgbClr val="000000"/>
                          </a:solidFill>
                          <a:effectLst/>
                          <a:latin typeface="Century Gothic" panose="020B0502020202020204" pitchFamily="34" charset="0"/>
                        </a:rPr>
                        <a:t>Janine Remagio - Chef de projet </a:t>
                      </a:r>
                      <a:br>
                        <a:rPr lang="en-US" sz="1100" b="0" i="0" u="none" strike="noStrike" dirty="0">
                          <a:solidFill>
                            <a:srgbClr val="000000"/>
                          </a:solidFill>
                          <a:effectLst/>
                          <a:latin typeface="Century Gothic" panose="020B0502020202020204" pitchFamily="34" charset="0"/>
                        </a:rPr>
                      </a:br>
                      <a:r>
                        <a:rPr lang="fr" sz="1100" b="0" i="0" u="none" strike="noStrike" dirty="0">
                          <a:solidFill>
                            <a:srgbClr val="000000"/>
                          </a:solidFill>
                          <a:effectLst/>
                          <a:latin typeface="Century Gothic" panose="020B0502020202020204" pitchFamily="34" charset="0"/>
                        </a:rPr>
                        <a:t>David Coen - Ingénieur en chef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fr" sz="1100" b="0" i="0" u="none" strike="noStrike" dirty="0">
                          <a:solidFill>
                            <a:srgbClr val="000000"/>
                          </a:solidFill>
                          <a:effectLst/>
                          <a:latin typeface="Century Gothic" panose="020B0502020202020204" pitchFamily="34" charset="0"/>
                        </a:rPr>
                        <a:t>Rita Preze - Directrice financière </a:t>
                      </a:r>
                    </a:p>
                    <a:p>
                      <a:pPr algn="l" fontAlgn="ctr"/>
                      <a:r>
                        <a:rPr lang="fr" sz="1100" b="0" i="0" u="none" strike="noStrike" dirty="0">
                          <a:solidFill>
                            <a:srgbClr val="000000"/>
                          </a:solidFill>
                          <a:effectLst/>
                          <a:latin typeface="Century Gothic" panose="020B0502020202020204" pitchFamily="34" charset="0"/>
                        </a:rPr>
                        <a:t>Lisa Jones - Directrice de l'assurance qualité</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 sz="1100" b="0" i="0" u="none" strike="noStrike" dirty="0">
                          <a:solidFill>
                            <a:srgbClr val="000000"/>
                          </a:solidFill>
                          <a:effectLst/>
                          <a:latin typeface="Century Gothic" panose="020B0502020202020204" pitchFamily="34" charset="0"/>
                        </a:rPr>
                        <a:t>Donald Smythe - Ingénieur de terrain</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fr" sz="1200" b="0" i="0" u="none" strike="noStrike" dirty="0">
                          <a:solidFill>
                            <a:srgbClr val="000000"/>
                          </a:solidFill>
                          <a:effectLst/>
                          <a:latin typeface="Century Gothic" panose="020B0502020202020204" pitchFamily="34" charset="0"/>
                        </a:rPr>
                        <a:t>RESSOURCES DE SOUTIEN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Opérations, Ventes, Gestion de projet, Ingénierie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fr" sz="1200" b="0" i="0" u="none" strike="noStrike" dirty="0">
                          <a:solidFill>
                            <a:srgbClr val="000000"/>
                          </a:solidFill>
                          <a:effectLst/>
                          <a:latin typeface="Century Gothic" panose="020B0502020202020204" pitchFamily="34" charset="0"/>
                        </a:rPr>
                        <a:t>BESOINS SPÉCIAUX</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DÉPENS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fr" sz="1000" b="1" i="0" u="none" strike="noStrike" dirty="0">
                          <a:solidFill>
                            <a:srgbClr val="000000"/>
                          </a:solidFill>
                          <a:effectLst/>
                          <a:latin typeface="Century Gothic" panose="020B0502020202020204" pitchFamily="34" charset="0"/>
                        </a:rPr>
                        <a:t>TYPE DE COÛT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fr" sz="1000" b="1" i="0" u="none" strike="noStrike" dirty="0">
                          <a:solidFill>
                            <a:srgbClr val="000000"/>
                          </a:solidFill>
                          <a:effectLst/>
                          <a:latin typeface="Century Gothic" panose="020B0502020202020204" pitchFamily="34" charset="0"/>
                        </a:rPr>
                        <a:t>NOMS DES FOURNISSEURS / DE LA MAIN-D'ŒUVRE</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fr" sz="1000" b="1" i="0" u="none" strike="noStrike" dirty="0">
                          <a:solidFill>
                            <a:srgbClr val="000000"/>
                          </a:solidFill>
                          <a:effectLst/>
                          <a:latin typeface="Century Gothic" panose="020B0502020202020204" pitchFamily="34" charset="0"/>
                        </a:rPr>
                        <a:t>TAUX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fr" sz="1000" b="1" i="0" u="none" strike="noStrike" dirty="0">
                          <a:solidFill>
                            <a:srgbClr val="000000"/>
                          </a:solidFill>
                          <a:effectLst/>
                          <a:latin typeface="Century Gothic" panose="020B0502020202020204" pitchFamily="34" charset="0"/>
                        </a:rPr>
                        <a:t>Qté</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fr" sz="1000" b="1" i="0" u="none" strike="noStrike" dirty="0">
                          <a:solidFill>
                            <a:srgbClr val="000000"/>
                          </a:solidFill>
                          <a:effectLst/>
                          <a:latin typeface="Century Gothic" panose="020B0502020202020204" pitchFamily="34" charset="0"/>
                        </a:rPr>
                        <a:t>QUANTITÉ</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fr" sz="1100" b="0" i="0" u="none" strike="noStrike" dirty="0">
                          <a:solidFill>
                            <a:srgbClr val="000000"/>
                          </a:solidFill>
                          <a:effectLst/>
                          <a:latin typeface="Century Gothic" panose="020B0502020202020204" pitchFamily="34" charset="0"/>
                        </a:rPr>
                        <a:t>78,00 $US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fr"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15 600,00 $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SVE de niveau 1</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fr" sz="1100" b="0" i="0" u="none" strike="noStrike" dirty="0">
                          <a:solidFill>
                            <a:srgbClr val="000000"/>
                          </a:solidFill>
                          <a:effectLst/>
                          <a:latin typeface="Century Gothic" panose="020B0502020202020204" pitchFamily="34" charset="0"/>
                        </a:rPr>
                        <a:t>46,00 $US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fr"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4 600,00 $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SVE de niveau 2</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fr" sz="1100" b="0" i="0" u="none" strike="noStrike" dirty="0">
                          <a:solidFill>
                            <a:srgbClr val="000000"/>
                          </a:solidFill>
                          <a:effectLst/>
                          <a:latin typeface="Century Gothic" panose="020B0502020202020204" pitchFamily="34" charset="0"/>
                        </a:rPr>
                        <a:t>58,00 $US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fr"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2 900,00 $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Chargeurs rapides EVC</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fr" sz="1100" b="0" i="0" u="none" strike="noStrike" dirty="0">
                          <a:solidFill>
                            <a:srgbClr val="000000"/>
                          </a:solidFill>
                          <a:effectLst/>
                          <a:latin typeface="Century Gothic" panose="020B0502020202020204" pitchFamily="34" charset="0"/>
                        </a:rPr>
                        <a:t>85 000,00 $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fr"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85 000,00 $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fr" sz="1100" b="1" i="0" u="none" strike="noStrike" dirty="0">
                          <a:solidFill>
                            <a:srgbClr val="000000"/>
                          </a:solidFill>
                          <a:effectLst/>
                          <a:latin typeface="Century Gothic" panose="020B0502020202020204" pitchFamily="34" charset="0"/>
                        </a:rPr>
                        <a:t>Travail</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Fournisseur de batterie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fr" sz="1100" b="0" i="0" u="none" strike="noStrike" dirty="0">
                          <a:solidFill>
                            <a:srgbClr val="000000"/>
                          </a:solidFill>
                          <a:effectLst/>
                          <a:latin typeface="Century Gothic" panose="020B0502020202020204" pitchFamily="34" charset="0"/>
                        </a:rPr>
                        <a:t>79 879,00 $US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fr"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239 637,00 $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fr" sz="1100" b="1" i="0" u="none" strike="noStrike" dirty="0">
                          <a:solidFill>
                            <a:srgbClr val="000000"/>
                          </a:solidFill>
                          <a:effectLst/>
                          <a:latin typeface="Century Gothic" panose="020B0502020202020204" pitchFamily="34" charset="0"/>
                        </a:rPr>
                        <a:t>Ravitaillement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Fournisseur de système de conversion de puissance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fr" sz="1100" b="0" i="0" u="none" strike="noStrike" dirty="0">
                          <a:solidFill>
                            <a:srgbClr val="000000"/>
                          </a:solidFill>
                          <a:effectLst/>
                          <a:latin typeface="Century Gothic" panose="020B0502020202020204" pitchFamily="34" charset="0"/>
                        </a:rPr>
                        <a:t>68 686,00 $US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fr"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68 686,00 $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fr" sz="1100" b="1" i="0" u="none" strike="noStrike" dirty="0">
                          <a:solidFill>
                            <a:srgbClr val="000000"/>
                          </a:solidFill>
                          <a:effectLst/>
                          <a:latin typeface="Century Gothic" panose="020B0502020202020204" pitchFamily="34" charset="0"/>
                        </a:rPr>
                        <a:t>Divers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fr" sz="1100" b="0" i="0" u="none" strike="noStrike" dirty="0">
                          <a:solidFill>
                            <a:srgbClr val="000000"/>
                          </a:solidFill>
                          <a:effectLst/>
                          <a:latin typeface="Century Gothic" panose="020B0502020202020204" pitchFamily="34" charset="0"/>
                        </a:rPr>
                        <a:t>Logiciels tiers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fr" sz="1100" b="0" i="0" u="none" strike="noStrike" dirty="0">
                          <a:solidFill>
                            <a:srgbClr val="000000"/>
                          </a:solidFill>
                          <a:effectLst/>
                          <a:latin typeface="Century Gothic" panose="020B0502020202020204" pitchFamily="34" charset="0"/>
                        </a:rPr>
                        <a:t>25 432,00 $US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fr"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fr" sz="1100" b="0" i="0" u="none" strike="noStrike" dirty="0">
                          <a:solidFill>
                            <a:srgbClr val="000000"/>
                          </a:solidFill>
                          <a:effectLst/>
                          <a:latin typeface="Century Gothic" panose="020B0502020202020204" pitchFamily="34" charset="0"/>
                        </a:rPr>
                        <a:t> 25 432,00 $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fr" sz="1000" b="0" i="0" u="none" strike="noStrike" dirty="0">
                          <a:solidFill>
                            <a:srgbClr val="000000"/>
                          </a:solidFill>
                          <a:effectLst/>
                          <a:latin typeface="Century Gothic" panose="020B0502020202020204" pitchFamily="34" charset="0"/>
                        </a:rPr>
                        <a:t>COÛTS TOTAUX</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441 855,00 $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AVANTAGES &amp; CLIENTS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4. AVANTAGES ET CLIENTS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fr" sz="1200" b="0" i="0" u="none" strike="noStrike" dirty="0">
                          <a:solidFill>
                            <a:srgbClr val="000000"/>
                          </a:solidFill>
                          <a:effectLst/>
                          <a:latin typeface="Century Gothic" panose="020B0502020202020204" pitchFamily="34" charset="0"/>
                        </a:rPr>
                        <a:t>PROPRIÉTAIRE DU PROCESSUS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Jane Matthews - Gestionnaire de projet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fr" sz="1200" b="0" i="0" u="none" strike="noStrike" dirty="0">
                          <a:solidFill>
                            <a:srgbClr val="000000"/>
                          </a:solidFill>
                          <a:effectLst/>
                          <a:latin typeface="Century Gothic" panose="020B0502020202020204" pitchFamily="34" charset="0"/>
                        </a:rPr>
                        <a:t>PRINCIPALES PARTIES PRENANTES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fr" sz="1200" b="0" i="0" u="none" strike="noStrike" dirty="0">
                          <a:solidFill>
                            <a:srgbClr val="000000"/>
                          </a:solidFill>
                          <a:effectLst/>
                          <a:latin typeface="Century Gothic" panose="020B0502020202020204" pitchFamily="34" charset="0"/>
                        </a:rPr>
                        <a:t>CLIENT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116 clients aux États-Unis, au Mexique et au Canada (voir la liste des clients ci-jointe).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fr" sz="1200" b="0" i="0" u="none" strike="noStrike" dirty="0">
                          <a:solidFill>
                            <a:srgbClr val="000000"/>
                          </a:solidFill>
                          <a:effectLst/>
                          <a:latin typeface="Century Gothic" panose="020B0502020202020204" pitchFamily="34" charset="0"/>
                        </a:rPr>
                        <a:t>AVANTAGES ATTENDUS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100" b="0" i="0" u="none" strike="noStrike" dirty="0">
                          <a:solidFill>
                            <a:srgbClr val="000000"/>
                          </a:solidFill>
                          <a:effectLst/>
                          <a:latin typeface="Century Gothic" panose="020B0502020202020204" pitchFamily="34" charset="0"/>
                        </a:rPr>
                        <a:t>La mise en œuvre des 1 125 bornes de recharge pour véhicules électriques dans 116 emplacements aux États-Unis, au Mexique et au Canada pour accueillir le « trafic » de recharge de véhicules électriques des centres commerciaux et des stations-service réduira les longueurs auxquelles les conducteurs de véhicules électriques devraient se déplacer pour leur prochaine charge. La mise en place des bornes de recharge pour véhicules électriques se traduira également par un bénéfice de 24% pour Positive Charge.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fr" sz="1000" b="1" i="0" u="none" strike="noStrike" dirty="0">
                          <a:solidFill>
                            <a:srgbClr val="000000"/>
                          </a:solidFill>
                          <a:effectLst/>
                          <a:latin typeface="Century Gothic" panose="020B0502020202020204" pitchFamily="34" charset="0"/>
                        </a:rPr>
                        <a:t>TYPE DE PRESTATION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fr" sz="1000" b="1" i="0" u="none" strike="noStrike" dirty="0">
                          <a:solidFill>
                            <a:srgbClr val="000000"/>
                          </a:solidFill>
                          <a:effectLst/>
                          <a:latin typeface="Century Gothic" panose="020B0502020202020204" pitchFamily="34" charset="0"/>
                        </a:rPr>
                        <a:t>BASE DE L'ESTIMATION</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fr" sz="1000" b="1" i="0" u="none" strike="noStrike" dirty="0">
                          <a:solidFill>
                            <a:srgbClr val="000000"/>
                          </a:solidFill>
                          <a:effectLst/>
                          <a:latin typeface="Century Gothic" panose="020B0502020202020204" pitchFamily="34" charset="0"/>
                        </a:rPr>
                        <a:t>MONTANT ESTIMATIF DES PRESTATIONS</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fr" sz="1100" b="1" i="0" u="none" strike="noStrike" dirty="0">
                          <a:solidFill>
                            <a:srgbClr val="000000"/>
                          </a:solidFill>
                          <a:effectLst/>
                          <a:latin typeface="Century Gothic" panose="020B0502020202020204" pitchFamily="34" charset="0"/>
                        </a:rPr>
                        <a:t>Économies de coûts spécifiques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Projections de l'estimateur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25 000,00 $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fr" sz="1100" b="1" i="0" u="none" strike="noStrike" dirty="0">
                          <a:solidFill>
                            <a:srgbClr val="000000"/>
                          </a:solidFill>
                          <a:effectLst/>
                          <a:latin typeface="Century Gothic" panose="020B0502020202020204" pitchFamily="34" charset="0"/>
                        </a:rPr>
                        <a:t>Revenus améliorés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Projections des finances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92 500,00 $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fr" sz="1100" b="1" i="0" u="none" strike="noStrike" dirty="0">
                          <a:solidFill>
                            <a:srgbClr val="000000"/>
                          </a:solidFill>
                          <a:effectLst/>
                          <a:latin typeface="Century Gothic" panose="020B0502020202020204" pitchFamily="34" charset="0"/>
                        </a:rPr>
                        <a:t>Productivité accrue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Estimations de la gestion de projet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17 500,00 $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fr" sz="1100" b="1" i="0" u="none" strike="noStrike" dirty="0">
                          <a:solidFill>
                            <a:srgbClr val="000000"/>
                          </a:solidFill>
                          <a:effectLst/>
                          <a:latin typeface="Century Gothic" panose="020B0502020202020204" pitchFamily="34" charset="0"/>
                        </a:rPr>
                        <a:t>Amélioration de la conformité</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Estimations des opérations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12 000,00 $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fr" sz="1100" b="1" i="0" u="none" strike="noStrike" dirty="0">
                          <a:solidFill>
                            <a:srgbClr val="000000"/>
                          </a:solidFill>
                          <a:effectLst/>
                          <a:latin typeface="Century Gothic" panose="020B0502020202020204" pitchFamily="34" charset="0"/>
                        </a:rPr>
                        <a:t>Meilleure prise de décision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Estimations de la gestion de projet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18 500,00 $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fr" sz="1100" b="1" i="0" u="none" strike="noStrike" dirty="0">
                          <a:solidFill>
                            <a:srgbClr val="000000"/>
                          </a:solidFill>
                          <a:effectLst/>
                          <a:latin typeface="Century Gothic" panose="020B0502020202020204" pitchFamily="34" charset="0"/>
                        </a:rPr>
                        <a:t>Moins d'entretien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Estimations de la gestion de projet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26 000,00 $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fr" sz="1100" b="1" i="0" u="none" strike="noStrike" dirty="0">
                          <a:solidFill>
                            <a:srgbClr val="000000"/>
                          </a:solidFill>
                          <a:effectLst/>
                          <a:latin typeface="Century Gothic" panose="020B0502020202020204" pitchFamily="34" charset="0"/>
                        </a:rPr>
                        <a:t>Autres coûts évités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fr" sz="1100" b="0" i="0" u="none" strike="noStrike" dirty="0">
                          <a:solidFill>
                            <a:srgbClr val="000000"/>
                          </a:solidFill>
                          <a:effectLst/>
                          <a:latin typeface="Century Gothic" panose="020B0502020202020204" pitchFamily="34" charset="0"/>
                        </a:rPr>
                        <a:t>Projections des finances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fr" sz="1100" b="0" i="0" u="none" strike="noStrike" dirty="0">
                          <a:solidFill>
                            <a:srgbClr val="000000"/>
                          </a:solidFill>
                          <a:effectLst/>
                          <a:latin typeface="Century Gothic" panose="020B0502020202020204" pitchFamily="34" charset="0"/>
                        </a:rPr>
                        <a:t> 46 250,00 $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fr" sz="1000" b="0" i="0" u="none" strike="noStrike" dirty="0">
                          <a:solidFill>
                            <a:srgbClr val="000000"/>
                          </a:solidFill>
                          <a:effectLst/>
                          <a:latin typeface="Century Gothic" panose="020B0502020202020204" pitchFamily="34" charset="0"/>
                        </a:rPr>
                        <a:t>PRESTATION TOTALE</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fr" sz="1100" b="0" i="0" u="none" strike="noStrike" dirty="0">
                          <a:solidFill>
                            <a:srgbClr val="000000"/>
                          </a:solidFill>
                          <a:effectLst/>
                          <a:latin typeface="Century Gothic" panose="020B0502020202020204" pitchFamily="34" charset="0"/>
                        </a:rPr>
                        <a:t> 237 750,00 $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RISQUES, CONTRAINTES ET HYPOTHÈSES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5. RISQUES, CONTRAINTES ET HYPOTHÈSES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fr" sz="1400" b="0" i="0" u="none" strike="noStrike" dirty="0">
                          <a:solidFill>
                            <a:srgbClr val="000000"/>
                          </a:solidFill>
                          <a:effectLst/>
                          <a:latin typeface="Century Gothic" panose="020B0502020202020204" pitchFamily="34" charset="0"/>
                        </a:rPr>
                        <a:t>RISQUES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fr" sz="1200" b="0" i="0" u="none" strike="noStrike" dirty="0">
                          <a:solidFill>
                            <a:srgbClr val="000000"/>
                          </a:solidFill>
                          <a:effectLst/>
                          <a:latin typeface="Century Gothic" panose="020B0502020202020204" pitchFamily="34" charset="0"/>
                        </a:rPr>
                        <a:t>Bien que le contrat soit signé, les opérations n'ont toujours pas l'approbation des villes de Denver et Yuma. Gestion de projet pour travailler avec les deux villes afin d'assurer l'obtention de permis appropriés, etc. à temps pour les installations prévues.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fr" sz="1400" b="0" i="0" u="none" strike="noStrike" dirty="0">
                          <a:solidFill>
                            <a:srgbClr val="000000"/>
                          </a:solidFill>
                          <a:effectLst/>
                          <a:latin typeface="Century Gothic" panose="020B0502020202020204" pitchFamily="34" charset="0"/>
                        </a:rPr>
                        <a:t>CONTRAINTES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fr" sz="1200" b="0" i="0" u="none" strike="noStrike" dirty="0">
                          <a:solidFill>
                            <a:srgbClr val="000000"/>
                          </a:solidFill>
                          <a:effectLst/>
                          <a:latin typeface="Century Gothic" panose="020B0502020202020204" pitchFamily="34" charset="0"/>
                        </a:rPr>
                        <a:t>Nous devons « remblayer » certains postes clés de gestion de projet et d'ingénieur sur le terrain pour nous assurer d'avoir des personnes « sur le terrain » pour gérer la mise en œuvre des stations de véhicules électriques.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fr" sz="1400" b="0" i="0" u="none" strike="noStrike" dirty="0">
                          <a:solidFill>
                            <a:srgbClr val="000000"/>
                          </a:solidFill>
                          <a:effectLst/>
                          <a:latin typeface="Century Gothic" panose="020B0502020202020204" pitchFamily="34" charset="0"/>
                        </a:rPr>
                        <a:t>HYPOTHÈSES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fr" sz="1200" b="0" i="0" u="none" strike="noStrike" dirty="0">
                          <a:solidFill>
                            <a:srgbClr val="000000"/>
                          </a:solidFill>
                          <a:effectLst/>
                          <a:latin typeface="Century Gothic" panose="020B0502020202020204" pitchFamily="34" charset="0"/>
                        </a:rPr>
                        <a:t>Nous supposons que tous les permis d'installation de bornes de recharge pour véhicules électriques seront fournis par les clients au moment de la mise en œuvre.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PRÉPARÉ PAR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fr" sz="900" b="0" dirty="0">
                          <a:solidFill>
                            <a:schemeClr val="tx1"/>
                          </a:solidFill>
                          <a:effectLst/>
                          <a:latin typeface="Century Gothic" panose="020B0502020202020204" pitchFamily="34" charset="0"/>
                        </a:rPr>
                        <a:t>PRÉPARÉ PAR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fr" sz="900" b="0" dirty="0">
                          <a:solidFill>
                            <a:schemeClr val="tx1"/>
                          </a:solidFill>
                          <a:effectLst/>
                          <a:latin typeface="Century Gothic" panose="020B0502020202020204" pitchFamily="34" charset="0"/>
                        </a:rPr>
                        <a:t>TITRE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fr"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fr" sz="1600" b="0" dirty="0">
                          <a:solidFill>
                            <a:schemeClr val="tx1"/>
                          </a:solidFill>
                          <a:effectLst/>
                          <a:latin typeface="Century Gothic" panose="020B0502020202020204" pitchFamily="34" charset="0"/>
                        </a:rPr>
                        <a:t>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fr" sz="1600" dirty="0">
                          <a:solidFill>
                            <a:schemeClr val="tx1"/>
                          </a:solidFill>
                          <a:effectLst/>
                          <a:latin typeface="Century Gothic" panose="020B0502020202020204" pitchFamily="34" charset="0"/>
                        </a:rPr>
                        <a:t>Chef de projet senior</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fr" sz="1600" dirty="0">
                          <a:solidFill>
                            <a:schemeClr val="tx1"/>
                          </a:solidFill>
                          <a:effectLst/>
                          <a:latin typeface="Century Gothic" panose="020B0502020202020204" pitchFamily="34" charset="0"/>
                        </a:rPr>
                        <a:t>22/04/20XX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6. PRÉPARÉ PAR</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TotalTime>
  <Words>1456</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Heather Key</dc:creator>
  <cp:lastModifiedBy>Jason Flores</cp:lastModifiedBy>
  <cp:revision>2</cp:revision>
  <dcterms:created xsi:type="dcterms:W3CDTF">2022-06-28T22:57:13Z</dcterms:created>
  <dcterms:modified xsi:type="dcterms:W3CDTF">2022-09-11T04:24:24Z</dcterms:modified>
</cp:coreProperties>
</file>