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6447"/>
  </p:normalViewPr>
  <p:slideViewPr>
    <p:cSldViewPr snapToGrid="0" snapToObjects="1">
      <p:cViewPr varScale="1">
        <p:scale>
          <a:sx n="112" d="100"/>
          <a:sy n="112" d="100"/>
        </p:scale>
        <p:origin x="75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pción generada automá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5583518" cy="954107"/>
          </a:xfrm>
          <a:prstGeom prst="rect">
            <a:avLst/>
          </a:prstGeom>
          <a:noFill/>
        </p:spPr>
        <p:txBody>
          <a:bodyPr wrap="square" rtlCol="0">
            <a:spAutoFit/>
          </a:bodyPr>
          <a:lstStyle/>
          <a:p>
            <a:r>
              <a:rPr lang="es" sz="2800" b="1" dirty="0">
                <a:solidFill>
                  <a:schemeClr val="tx1">
                    <a:lumMod val="75000"/>
                    <a:lumOff val="25000"/>
                  </a:schemeClr>
                </a:solidFill>
                <a:latin typeface="Century Gothic" panose="020B0502020202020204" pitchFamily="34" charset="0"/>
              </a:rPr>
              <a:t>PLANTILLA DE CARTA DEL PROYECTO CON DATOS DE EJEMPLO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PLANTILLA DE PRESENTACIÓN DE CARTA DEL PROYECTO</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es" sz="3200" dirty="0">
                <a:solidFill>
                  <a:schemeClr val="bg1"/>
                </a:solidFill>
                <a:latin typeface="Century Gothic" panose="020B0502020202020204" pitchFamily="34" charset="0"/>
              </a:rPr>
              <a:t>RECORDATORIO IMPORTANTE</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es" sz="2000" dirty="0">
                <a:latin typeface="Century Gothic" panose="020B0502020202020204" pitchFamily="34" charset="0"/>
              </a:rPr>
              <a:t>Una carta escrita narrativa debe ser distribuida y firmada por los patrocinadores del proyecto. Puede adjuntar una versión completa de esta plantilla a su carta escrita narrativa en un esfuerzo por mantenerla corta y concisa. </a:t>
            </a:r>
          </a:p>
          <a:p>
            <a:pPr>
              <a:lnSpc>
                <a:spcPct val="150000"/>
              </a:lnSpc>
            </a:pPr>
            <a:endParaRPr lang="en-US" sz="2000" dirty="0">
              <a:latin typeface="Century Gothic" panose="020B0502020202020204" pitchFamily="34" charset="0"/>
            </a:endParaRPr>
          </a:p>
          <a:p>
            <a:pPr>
              <a:lnSpc>
                <a:spcPct val="150000"/>
              </a:lnSpc>
            </a:pPr>
            <a:r>
              <a:rPr lang="es" sz="2000" dirty="0">
                <a:latin typeface="Century Gothic" panose="020B0502020202020204" pitchFamily="34" charset="0"/>
              </a:rPr>
              <a:t>Asegúrese de reunirse con el equipo del proyecto y los patrocinadores antes de completar esta plantilla. Gran parte de la información requerida deberá provenir de una discusión con los miembros del equipo y los patrocinadores.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s" sz="1600" b="1" dirty="0">
                          <a:solidFill>
                            <a:schemeClr val="tx1"/>
                          </a:solidFill>
                          <a:effectLst/>
                          <a:latin typeface="Century Gothic" panose="020B0502020202020204" pitchFamily="34" charset="0"/>
                        </a:rPr>
                        <a:t>RENUNCIA</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s" sz="1400" b="0" dirty="0">
                          <a:solidFill>
                            <a:schemeClr val="tx1"/>
                          </a:solidFill>
                          <a:effectLst/>
                          <a:latin typeface="Century Gothic" panose="020B0502020202020204" pitchFamily="34" charset="0"/>
                        </a:rPr>
                        <a:t>Cualquier artículo, plantilla o información proporcionada por Smartsheet en el sitio web es solo para referencia. Si bien nos esforzamos por mantener la información actualizada y correcta, no hacemos representaciones o garantías de ningún tipo, expresas o implícitas, sobre la integridad, precisión, confiabilidad, idoneidad o disponibilidad con respecto al sitio web o la información, artículos, plantillas o gráficos relacionados contenidos en el sitio web. Por lo tanto, cualquier confianza que deposite en dicha información es estrictamente bajo su propio riesgo.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pción generada automá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CARTA DEL PROYECTO |   INFORMACIÓN GENERAL DEL PROYECTO</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s" sz="1000" b="0" i="0" u="none" strike="noStrike" dirty="0">
                          <a:solidFill>
                            <a:srgbClr val="000000"/>
                          </a:solidFill>
                          <a:effectLst/>
                          <a:latin typeface="Century Gothic" panose="020B0502020202020204" pitchFamily="34" charset="0"/>
                        </a:rPr>
                        <a:t>NOMBRE DEL PROYECTO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s" sz="1000" b="0" i="0" u="none" strike="noStrike" dirty="0">
                          <a:solidFill>
                            <a:srgbClr val="000000"/>
                          </a:solidFill>
                          <a:effectLst/>
                          <a:latin typeface="Century Gothic" panose="020B0502020202020204" pitchFamily="34" charset="0"/>
                        </a:rPr>
                        <a:t>GERENTE DE PROYECTO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s" sz="1000" b="0" i="0" u="none" strike="noStrike" dirty="0">
                          <a:solidFill>
                            <a:srgbClr val="000000"/>
                          </a:solidFill>
                          <a:effectLst/>
                          <a:latin typeface="Century Gothic" panose="020B0502020202020204" pitchFamily="34" charset="0"/>
                        </a:rPr>
                        <a:t>PATROCINADOR DEL PROYECTO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s" sz="1800" b="0" i="0" u="none" strike="noStrike" dirty="0">
                          <a:solidFill>
                            <a:srgbClr val="000000"/>
                          </a:solidFill>
                          <a:effectLst/>
                          <a:latin typeface="Century Gothic" panose="020B0502020202020204" pitchFamily="34" charset="0"/>
                        </a:rPr>
                        <a:t>Instalaciones de estaciones EMV de carga positiva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s" sz="1400" b="0" i="0" u="none" strike="noStrike" dirty="0">
                          <a:solidFill>
                            <a:srgbClr val="000000"/>
                          </a:solidFill>
                          <a:effectLst/>
                          <a:latin typeface="Century Gothic" panose="020B0502020202020204" pitchFamily="34" charset="0"/>
                        </a:rPr>
                        <a:t>Jane Matthews</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s" sz="1400" b="0" i="0" u="none" strike="noStrike" dirty="0">
                          <a:solidFill>
                            <a:srgbClr val="000000"/>
                          </a:solidFill>
                          <a:effectLst/>
                          <a:latin typeface="Century Gothic" panose="020B0502020202020204" pitchFamily="34" charset="0"/>
                        </a:rPr>
                        <a:t>Jill DeGrassio</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s" sz="1000" b="0" i="0" u="none" strike="noStrike" dirty="0">
                          <a:solidFill>
                            <a:srgbClr val="000000"/>
                          </a:solidFill>
                          <a:effectLst/>
                          <a:latin typeface="Century Gothic" panose="020B0502020202020204" pitchFamily="34" charset="0"/>
                        </a:rPr>
                        <a:t>CORREO ELECTRÓNICO</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s" sz="1000" b="0" i="0" u="none" strike="noStrike" dirty="0">
                          <a:solidFill>
                            <a:srgbClr val="000000"/>
                          </a:solidFill>
                          <a:effectLst/>
                          <a:latin typeface="Century Gothic" panose="020B0502020202020204" pitchFamily="34" charset="0"/>
                        </a:rPr>
                        <a:t>TELÉFONO</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s" sz="1000" b="0" i="0" u="none" strike="noStrike" dirty="0">
                          <a:solidFill>
                            <a:srgbClr val="000000"/>
                          </a:solidFill>
                          <a:effectLst/>
                          <a:latin typeface="Century Gothic" panose="020B0502020202020204" pitchFamily="34" charset="0"/>
                        </a:rPr>
                        <a:t>UNIDAD ORGANIZATIVA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s" sz="1200" b="0" i="0" u="none" strike="noStrike" dirty="0">
                          <a:solidFill>
                            <a:srgbClr val="000000"/>
                          </a:solidFill>
                          <a:effectLst/>
                          <a:latin typeface="Century Gothic" panose="020B0502020202020204" pitchFamily="34" charset="0"/>
                        </a:rPr>
                        <a:t>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es"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s" sz="1200" b="0" i="0" u="none" strike="noStrike" dirty="0">
                          <a:solidFill>
                            <a:srgbClr val="000000"/>
                          </a:solidFill>
                          <a:effectLst/>
                          <a:latin typeface="Century Gothic" panose="020B0502020202020204" pitchFamily="34" charset="0"/>
                        </a:rPr>
                        <a:t>Ingeniería de campo, operaciones y gestión de proyectos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s" sz="1000" b="0" i="0" u="none" strike="noStrike" dirty="0">
                          <a:solidFill>
                            <a:srgbClr val="000000"/>
                          </a:solidFill>
                          <a:effectLst/>
                          <a:latin typeface="Century Gothic" panose="020B0502020202020204" pitchFamily="34" charset="0"/>
                        </a:rPr>
                        <a:t>CINTURONES VERDES ASIGNADOS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s" sz="1000" b="0" i="0" u="none" strike="noStrike" dirty="0">
                          <a:solidFill>
                            <a:srgbClr val="000000"/>
                          </a:solidFill>
                          <a:effectLst/>
                          <a:latin typeface="Century Gothic" panose="020B0502020202020204" pitchFamily="34" charset="0"/>
                        </a:rPr>
                        <a:t>FECHA PREVISTA DE INICIO</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s" sz="1000" b="0" i="0" u="none" strike="noStrike" dirty="0">
                          <a:solidFill>
                            <a:srgbClr val="000000"/>
                          </a:solidFill>
                          <a:effectLst/>
                          <a:latin typeface="Century Gothic" panose="020B0502020202020204" pitchFamily="34" charset="0"/>
                        </a:rPr>
                        <a:t>FECHA PREVISTA DE FINALIZACIÓN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s" sz="1200" b="0" i="0" u="none" strike="noStrike" dirty="0">
                          <a:solidFill>
                            <a:srgbClr val="000000"/>
                          </a:solidFill>
                          <a:effectLst/>
                          <a:latin typeface="Century Gothic" panose="020B0502020202020204" pitchFamily="34" charset="0"/>
                        </a:rPr>
                        <a:t>Wendy Williams (Gestión de Proyectos)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es" sz="1200" b="0" i="0" u="none" strike="noStrike" dirty="0">
                          <a:solidFill>
                            <a:srgbClr val="000000"/>
                          </a:solidFill>
                          <a:effectLst/>
                          <a:latin typeface="Century Gothic" panose="020B0502020202020204" pitchFamily="34" charset="0"/>
                        </a:rPr>
                        <a:t>19/02/20XX</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200" b="0" i="0" u="none" strike="noStrike" dirty="0">
                          <a:solidFill>
                            <a:srgbClr val="000000"/>
                          </a:solidFill>
                          <a:effectLst/>
                          <a:latin typeface="Century Gothic" panose="020B0502020202020204" pitchFamily="34" charset="0"/>
                        </a:rPr>
                        <a:t>30/11/20XX</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s" sz="1000" b="0" i="0" u="none" strike="noStrike" dirty="0">
                          <a:solidFill>
                            <a:srgbClr val="000000"/>
                          </a:solidFill>
                          <a:effectLst/>
                          <a:latin typeface="Century Gothic" panose="020B0502020202020204" pitchFamily="34" charset="0"/>
                        </a:rPr>
                        <a:t>CINTURONES NEGROS ASIGNADOS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s" sz="1000" b="0" i="0" u="none" strike="noStrike" dirty="0">
                          <a:solidFill>
                            <a:srgbClr val="000000"/>
                          </a:solidFill>
                          <a:effectLst/>
                          <a:latin typeface="Century Gothic" panose="020B0502020202020204" pitchFamily="34" charset="0"/>
                        </a:rPr>
                        <a:t>AHORROS ESPERADOS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s" sz="1000" b="0" i="0" u="none" strike="noStrike" dirty="0">
                          <a:solidFill>
                            <a:srgbClr val="000000"/>
                          </a:solidFill>
                          <a:effectLst/>
                          <a:latin typeface="Century Gothic" panose="020B0502020202020204" pitchFamily="34" charset="0"/>
                        </a:rPr>
                        <a:t>COSTOS ESTIMADOS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s" sz="1400" b="0" i="0" u="none" strike="noStrike" dirty="0">
                          <a:solidFill>
                            <a:srgbClr val="000000"/>
                          </a:solidFill>
                          <a:effectLst/>
                          <a:latin typeface="Century Gothic" panose="020B0502020202020204" pitchFamily="34" charset="0"/>
                        </a:rPr>
                        <a:t> </a:t>
                      </a:r>
                      <a:r>
                        <a:rPr lang="es" sz="1200" b="0" i="0" u="none" strike="noStrike" dirty="0">
                          <a:solidFill>
                            <a:srgbClr val="000000"/>
                          </a:solidFill>
                          <a:effectLst/>
                          <a:latin typeface="Century Gothic" panose="020B0502020202020204" pitchFamily="34" charset="0"/>
                        </a:rPr>
                        <a:t>Rakesh Agarwal (Director de Operaciones)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es" sz="1400" b="0" i="0" u="none" strike="noStrike" dirty="0">
                          <a:solidFill>
                            <a:srgbClr val="000000"/>
                          </a:solidFill>
                          <a:effectLst/>
                          <a:latin typeface="Century Gothic" panose="020B0502020202020204" pitchFamily="34" charset="0"/>
                        </a:rPr>
                        <a:t>US$ 237,750</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US$ 441,885</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INFORMACIÓN GENERAL DEL PROYECTO</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pción generada automá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CARTA DEL PROYECTO |   TABLA DE CONTENIDOS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s" sz="3200" dirty="0">
                <a:solidFill>
                  <a:schemeClr val="tx1">
                    <a:lumMod val="65000"/>
                    <a:lumOff val="35000"/>
                  </a:schemeClr>
                </a:solidFill>
                <a:latin typeface="Century Gothic" panose="020B0502020202020204" pitchFamily="34" charset="0"/>
              </a:rPr>
              <a:t>TABLA DE CONTENIDOS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s" dirty="0">
                <a:latin typeface="Century Gothic" panose="020B0502020202020204" pitchFamily="34" charset="0"/>
                <a:ea typeface="Montserrat Bold" charset="0"/>
                <a:cs typeface="Montserrat Bold" charset="0"/>
              </a:rPr>
              <a:t>VISIÓN GENERAL DEL PROYECTO</a:t>
            </a:r>
            <a:br>
              <a:rPr lang="en-US" dirty="0">
                <a:latin typeface="Century Gothic" panose="020B0502020202020204" pitchFamily="34" charset="0"/>
                <a:ea typeface="Montserrat Bold" charset="0"/>
                <a:cs typeface="Montserrat Bold" charset="0"/>
              </a:rPr>
            </a:br>
            <a:r>
              <a:rPr lang="es" dirty="0">
                <a:latin typeface="Century Gothic" panose="020B0502020202020204" pitchFamily="34" charset="0"/>
                <a:ea typeface="Montserrat Bold" charset="0"/>
                <a:cs typeface="Montserrat Bold" charset="0"/>
              </a:rPr>
              <a:t> Y ALCANCE DEL PROYECTO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s" dirty="0">
                <a:latin typeface="Century Gothic" panose="020B0502020202020204" pitchFamily="34" charset="0"/>
                <a:ea typeface="Montserrat Bold" charset="0"/>
                <a:cs typeface="Montserrat Bold" charset="0"/>
              </a:rPr>
              <a:t>CALENDARIO TENTATIVO</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s"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s"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s"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s" dirty="0">
                <a:latin typeface="Century Gothic" panose="020B0502020202020204" pitchFamily="34" charset="0"/>
                <a:ea typeface="Montserrat Bold" charset="0"/>
                <a:cs typeface="Montserrat Bold" charset="0"/>
              </a:rPr>
              <a:t>RECURSOS</a:t>
            </a:r>
            <a:br>
              <a:rPr lang="en-US" dirty="0">
                <a:latin typeface="Century Gothic" panose="020B0502020202020204" pitchFamily="34" charset="0"/>
                <a:ea typeface="Montserrat Bold" charset="0"/>
                <a:cs typeface="Montserrat Bold" charset="0"/>
              </a:rPr>
            </a:br>
            <a:r>
              <a:rPr lang="es" dirty="0">
                <a:latin typeface="Century Gothic" panose="020B0502020202020204" pitchFamily="34" charset="0"/>
                <a:ea typeface="Montserrat Bold" charset="0"/>
                <a:cs typeface="Montserrat Bold" charset="0"/>
              </a:rPr>
              <a:t> Y COSTOS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s" dirty="0">
                <a:latin typeface="Century Gothic" panose="020B0502020202020204" pitchFamily="34" charset="0"/>
                <a:ea typeface="Montserrat Bold" charset="0"/>
                <a:cs typeface="Montserrat Bold" charset="0"/>
              </a:rPr>
              <a:t>RIESGO, RESTRICCIONES </a:t>
            </a:r>
            <a:br>
              <a:rPr lang="en-US" dirty="0">
                <a:latin typeface="Century Gothic" panose="020B0502020202020204" pitchFamily="34" charset="0"/>
                <a:ea typeface="Montserrat Bold" charset="0"/>
                <a:cs typeface="Montserrat Bold" charset="0"/>
              </a:rPr>
            </a:br>
            <a:r>
              <a:rPr lang="es" dirty="0">
                <a:latin typeface="Century Gothic" panose="020B0502020202020204" pitchFamily="34" charset="0"/>
                <a:ea typeface="Montserrat Bold" charset="0"/>
                <a:cs typeface="Montserrat Bold" charset="0"/>
              </a:rPr>
              <a:t>Y SUPOSICIONES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s" dirty="0">
                <a:latin typeface="Century Gothic" panose="020B0502020202020204" pitchFamily="34" charset="0"/>
                <a:ea typeface="Montserrat Bold" charset="0"/>
                <a:cs typeface="Montserrat Bold" charset="0"/>
              </a:rPr>
              <a:t>PREPARADO POR...</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s"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s"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s"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es" dirty="0">
                <a:latin typeface="Century Gothic" panose="020B0502020202020204" pitchFamily="34" charset="0"/>
                <a:ea typeface="Montserrat Bold" charset="0"/>
                <a:cs typeface="Montserrat Bold" charset="0"/>
              </a:rPr>
              <a:t>BENEFICIOS </a:t>
            </a:r>
            <a:br>
              <a:rPr lang="en-US" dirty="0">
                <a:latin typeface="Century Gothic" panose="020B0502020202020204" pitchFamily="34" charset="0"/>
                <a:ea typeface="Montserrat Bold" charset="0"/>
                <a:cs typeface="Montserrat Bold" charset="0"/>
              </a:rPr>
            </a:br>
            <a:r>
              <a:rPr lang="es" dirty="0">
                <a:latin typeface="Century Gothic" panose="020B0502020202020204" pitchFamily="34" charset="0"/>
                <a:ea typeface="Montserrat Bold" charset="0"/>
                <a:cs typeface="Montserrat Bold" charset="0"/>
              </a:rPr>
              <a:t>Y CLIENTES</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1. VISIÓN GENERAL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VISIÓN GENERAL DEL PROYECTO Y ALCANCE DEL PROYECTO</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ALCANCE DEL PROYECTO</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es" sz="1200" b="0" i="0" u="none" strike="noStrike" dirty="0">
                          <a:solidFill>
                            <a:srgbClr val="000000"/>
                          </a:solidFill>
                          <a:effectLst/>
                          <a:latin typeface="Century Gothic" panose="020B0502020202020204" pitchFamily="34" charset="0"/>
                        </a:rPr>
                        <a:t>PROBLEMA O PROBLEMA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Nuestro objetivo para este proyecto es instalar 1,125 estaciones de carga de vehículos eléctricos en 116 ubicaciones en los Estados Unidos, México y Canadá para satisfacer las necesidades de carga de vehículos eléctricos de centros comerciales y estaciones de servicio.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es" sz="1200" b="0" i="0" u="none" strike="noStrike" dirty="0">
                          <a:solidFill>
                            <a:srgbClr val="000000"/>
                          </a:solidFill>
                          <a:effectLst/>
                          <a:latin typeface="Century Gothic" panose="020B0502020202020204" pitchFamily="34" charset="0"/>
                        </a:rPr>
                        <a:t>PROPÓSITO DEL PROYECTO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La implementación de las 1.125 estaciones de carga de vehículos eléctricos reducirá las emisiones de combustibles fósiles y tendrá un impacto positivo en el medio ambiente. Esto ayudará a cumplir la misión de Positive Charge de ser el proveedor de carga de vehículos eléctricos más grande del mundo y reducir el impacto ambiental de los automóviles de combustibles fósiles a través de nuestros servicios.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es" sz="1200" b="0" i="0" u="none" strike="noStrike" dirty="0">
                          <a:solidFill>
                            <a:srgbClr val="000000"/>
                          </a:solidFill>
                          <a:effectLst/>
                          <a:latin typeface="Century Gothic" panose="020B0502020202020204" pitchFamily="34" charset="0"/>
                        </a:rPr>
                        <a:t>CASO DE NEGOCIO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A medida que los vehículos eléctricos se vuelven más frecuentes, se necesitan más estaciones de carga de vehículos eléctricos para adaptarse a las necesidades de carga de los conductores de vehículos eléctricos. La implementación de las 1,125 estaciones de carga de vehículos eléctricos en 116 ubicaciones en los Estados Unidos, México y Canadá para acomodar el "tráfico" de carga de vehículos eléctricos de centros comerciales y estaciones de servicio reducirá las longitudes a las que los conductores de vehículos eléctricos tendrían que viajar para su próxima carga. La implementación de las estaciones de carga de vehículos eléctricos también resultará en un beneficio del 24% para Positive Charge.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es" sz="1200" b="0" i="0" u="none" strike="noStrike" dirty="0">
                          <a:solidFill>
                            <a:srgbClr val="000000"/>
                          </a:solidFill>
                          <a:effectLst/>
                          <a:latin typeface="Century Gothic" panose="020B0502020202020204" pitchFamily="34" charset="0"/>
                        </a:rPr>
                        <a:t>OBJETIVOS / MÉTRICAS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El objetivo del proyecto es instalar 1,125 estaciones de carga de vehículos eléctricos en 116 ubicaciones en los Estados Unidos, México y Canadá. Las métricas utilizadas para medir el éxito serán principalmente los siguientes indicadores clave de rendimiento (KPI): crecimiento de los ingresos, tasa de retención de clientes y satisfacción del cliente.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es" sz="1200" b="0" i="0" u="none" strike="noStrike" dirty="0">
                          <a:solidFill>
                            <a:srgbClr val="000000"/>
                          </a:solidFill>
                          <a:effectLst/>
                          <a:latin typeface="Century Gothic" panose="020B0502020202020204" pitchFamily="34" charset="0"/>
                        </a:rPr>
                        <a:t>ENTREGABLES ESPERADOS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Instale 1,125 estaciones de carga de vehículos eléctricos en 116 ubicaciones en los Estados Unidos, México y Canadá para satisfacer las necesidades de carga de vehículos eléctricos de centros comerciales y estaciones de servicio.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es" sz="1200" b="0" i="0" u="none" strike="noStrike" dirty="0">
                          <a:solidFill>
                            <a:srgbClr val="000000"/>
                          </a:solidFill>
                          <a:effectLst/>
                          <a:latin typeface="Century Gothic" panose="020B0502020202020204" pitchFamily="34" charset="0"/>
                        </a:rPr>
                        <a:t>DENTRO DEL ALCANCE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es" sz="1100" b="0" i="0" u="none" strike="noStrike" dirty="0">
                          <a:solidFill>
                            <a:srgbClr val="000000"/>
                          </a:solidFill>
                          <a:effectLst/>
                          <a:latin typeface="Century Gothic" panose="020B0502020202020204" pitchFamily="34" charset="0"/>
                        </a:rPr>
                        <a:t>Los ingenieros de operaciones, gerentes de proyectos e ingenieros de implementación de campo trabajarán con personal de sitio de clientes externos para instalar 1,125 estaciones de carga de vehículos eléctricos en 116 ubicaciones en los Estados Unidos, México y Canadá.</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es" sz="1200" b="0" i="0" u="none" strike="noStrike" dirty="0">
                          <a:solidFill>
                            <a:srgbClr val="000000"/>
                          </a:solidFill>
                          <a:effectLst/>
                          <a:latin typeface="Century Gothic" panose="020B0502020202020204" pitchFamily="34" charset="0"/>
                        </a:rPr>
                        <a:t>FUERA DEL ALCANCE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es" sz="1100" b="0" i="0" u="none" strike="noStrike" dirty="0">
                          <a:solidFill>
                            <a:srgbClr val="000000"/>
                          </a:solidFill>
                          <a:effectLst/>
                          <a:latin typeface="Century Gothic" panose="020B0502020202020204" pitchFamily="34" charset="0"/>
                        </a:rPr>
                        <a:t>Positive Charge no es responsable del trabajo preparatorio de ubicaciones de terceros / clientes (por ejemplo, permisos para excavar, logística de disponibilidad de electricidad de la región de la ciudad, etc.). Sin embargo, los gerentes de proyecto de Positive Charge pueden proporcionar a los clientes una lista de verificación para garantizar que sus ubicaciones estén adecuadamente preparadas para la instalación de nuestras estaciones de carga de vehículos eléctricos.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2. CALENDARIO TENTATIVO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CALENDARIO TENTATIVO</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es" sz="900" b="1" i="0" u="none" strike="noStrike" dirty="0">
                          <a:solidFill>
                            <a:srgbClr val="000000"/>
                          </a:solidFill>
                          <a:effectLst/>
                          <a:latin typeface="Century Gothic" panose="020B0502020202020204" pitchFamily="34" charset="0"/>
                        </a:rPr>
                        <a:t>HITO CLAVE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s" sz="900" b="1" i="0" u="none" strike="noStrike" dirty="0">
                          <a:solidFill>
                            <a:srgbClr val="000000"/>
                          </a:solidFill>
                          <a:effectLst/>
                          <a:latin typeface="Century Gothic" panose="020B0502020202020204" pitchFamily="34" charset="0"/>
                        </a:rPr>
                        <a:t>EMPEZAR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s" sz="900" b="1" i="0" u="none" strike="noStrike" dirty="0">
                          <a:solidFill>
                            <a:srgbClr val="000000"/>
                          </a:solidFill>
                          <a:effectLst/>
                          <a:latin typeface="Century Gothic" panose="020B0502020202020204" pitchFamily="34" charset="0"/>
                        </a:rPr>
                        <a:t>TERMINAR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Equipo del proyecto del formulario / Revisión preliminar / Alcance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12/05/20XX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01/11/20XX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Finalizar plan de proyecto / Carta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12/06/20XX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02/01/20XX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Definir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12/07/20XX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02/02/20XX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Fase de medición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12/08/20XX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02/10/20XX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Fase de análisis</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12/09/20XX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26/02/20XX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Fase de mejora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01/10/20XX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03/10/20XX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Fase de control</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02/08/20XX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03/08/20XX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es" sz="1400" b="0" i="0" u="none" strike="noStrike" dirty="0">
                          <a:solidFill>
                            <a:srgbClr val="000000"/>
                          </a:solidFill>
                          <a:effectLst/>
                          <a:latin typeface="Century Gothic" panose="020B0502020202020204" pitchFamily="34" charset="0"/>
                        </a:rPr>
                        <a:t>Informe de resumen del proyecto y cierre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s" sz="1400" b="0" i="0" u="none" strike="noStrike" dirty="0">
                          <a:solidFill>
                            <a:srgbClr val="000000"/>
                          </a:solidFill>
                          <a:effectLst/>
                          <a:latin typeface="Century Gothic" panose="020B0502020202020204" pitchFamily="34" charset="0"/>
                        </a:rPr>
                        <a:t>23/04/20XX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s" sz="1400" b="0" i="0" u="none" strike="noStrike" dirty="0">
                          <a:solidFill>
                            <a:srgbClr val="000000"/>
                          </a:solidFill>
                          <a:effectLst/>
                          <a:latin typeface="Century Gothic" panose="020B0502020202020204" pitchFamily="34" charset="0"/>
                        </a:rPr>
                        <a:t>23/06/20XX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RECURSOS Y COSTOS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3. RECURSOS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es" sz="1200" b="0" i="0" u="none" strike="noStrike" dirty="0">
                          <a:solidFill>
                            <a:srgbClr val="000000"/>
                          </a:solidFill>
                          <a:effectLst/>
                          <a:latin typeface="Century Gothic" panose="020B0502020202020204" pitchFamily="34" charset="0"/>
                        </a:rPr>
                        <a:t>EQUIPO DEL PROYECTO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es" sz="1100" b="0" i="0" u="none" strike="noStrike" dirty="0">
                          <a:solidFill>
                            <a:srgbClr val="000000"/>
                          </a:solidFill>
                          <a:effectLst/>
                          <a:latin typeface="Century Gothic" panose="020B0502020202020204" pitchFamily="34" charset="0"/>
                        </a:rPr>
                        <a:t>Janine Remagio - Gerente de Proyecto </a:t>
                      </a:r>
                      <a:br>
                        <a:rPr lang="en-US" sz="1100" b="0" i="0" u="none" strike="noStrike" dirty="0">
                          <a:solidFill>
                            <a:srgbClr val="000000"/>
                          </a:solidFill>
                          <a:effectLst/>
                          <a:latin typeface="Century Gothic" panose="020B0502020202020204" pitchFamily="34" charset="0"/>
                        </a:rPr>
                      </a:br>
                      <a:r>
                        <a:rPr lang="es" sz="1100" b="0" i="0" u="none" strike="noStrike" dirty="0">
                          <a:solidFill>
                            <a:srgbClr val="000000"/>
                          </a:solidFill>
                          <a:effectLst/>
                          <a:latin typeface="Century Gothic" panose="020B0502020202020204" pitchFamily="34" charset="0"/>
                        </a:rPr>
                        <a:t>David Coen - Ingeniero Jefe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s" sz="1100" b="0" i="0" u="none" strike="noStrike" dirty="0">
                          <a:solidFill>
                            <a:srgbClr val="000000"/>
                          </a:solidFill>
                          <a:effectLst/>
                          <a:latin typeface="Century Gothic" panose="020B0502020202020204" pitchFamily="34" charset="0"/>
                        </a:rPr>
                        <a:t>Rita Preze - Directora Financiera </a:t>
                      </a:r>
                    </a:p>
                    <a:p>
                      <a:pPr algn="l" fontAlgn="ctr"/>
                      <a:r>
                        <a:rPr lang="es" sz="1100" b="0" i="0" u="none" strike="noStrike" dirty="0">
                          <a:solidFill>
                            <a:srgbClr val="000000"/>
                          </a:solidFill>
                          <a:effectLst/>
                          <a:latin typeface="Century Gothic" panose="020B0502020202020204" pitchFamily="34" charset="0"/>
                        </a:rPr>
                        <a:t>Lisa Jones - Directora de Control de Calidad</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 sz="1100" b="0" i="0" u="none" strike="noStrike" dirty="0">
                          <a:solidFill>
                            <a:srgbClr val="000000"/>
                          </a:solidFill>
                          <a:effectLst/>
                          <a:latin typeface="Century Gothic" panose="020B0502020202020204" pitchFamily="34" charset="0"/>
                        </a:rPr>
                        <a:t>Donald Smythe - Ingeniero de campo</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es" sz="1200" b="0" i="0" u="none" strike="noStrike" dirty="0">
                          <a:solidFill>
                            <a:srgbClr val="000000"/>
                          </a:solidFill>
                          <a:effectLst/>
                          <a:latin typeface="Century Gothic" panose="020B0502020202020204" pitchFamily="34" charset="0"/>
                        </a:rPr>
                        <a:t>RECURSOS DE SOPORTE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Operaciones, Ventas, Gestión de Proyectos, Ingeniería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es" sz="1200" b="0" i="0" u="none" strike="noStrike" dirty="0">
                          <a:solidFill>
                            <a:srgbClr val="000000"/>
                          </a:solidFill>
                          <a:effectLst/>
                          <a:latin typeface="Century Gothic" panose="020B0502020202020204" pitchFamily="34" charset="0"/>
                        </a:rPr>
                        <a:t>NECESIDADES ESPECIALES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Tbd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COSTOS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es" sz="1000" b="1" i="0" u="none" strike="noStrike" dirty="0">
                          <a:solidFill>
                            <a:srgbClr val="000000"/>
                          </a:solidFill>
                          <a:effectLst/>
                          <a:latin typeface="Century Gothic" panose="020B0502020202020204" pitchFamily="34" charset="0"/>
                        </a:rPr>
                        <a:t>TIPO DE COSTO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s" sz="1000" b="1" i="0" u="none" strike="noStrike" dirty="0">
                          <a:solidFill>
                            <a:srgbClr val="000000"/>
                          </a:solidFill>
                          <a:effectLst/>
                          <a:latin typeface="Century Gothic" panose="020B0502020202020204" pitchFamily="34" charset="0"/>
                        </a:rPr>
                        <a:t>NOMBRES DE PROVEEDORES / TRABAJADORES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s" sz="1000" b="1" i="0" u="none" strike="noStrike" dirty="0">
                          <a:solidFill>
                            <a:srgbClr val="000000"/>
                          </a:solidFill>
                          <a:effectLst/>
                          <a:latin typeface="Century Gothic" panose="020B0502020202020204" pitchFamily="34" charset="0"/>
                        </a:rPr>
                        <a:t>TASA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s" sz="1000" b="1" i="0" u="none" strike="noStrike" dirty="0">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s" sz="1000" b="1" i="0" u="none" strike="noStrike" dirty="0">
                          <a:solidFill>
                            <a:srgbClr val="000000"/>
                          </a:solidFill>
                          <a:effectLst/>
                          <a:latin typeface="Century Gothic" panose="020B0502020202020204" pitchFamily="34" charset="0"/>
                        </a:rPr>
                        <a:t>IMPORTE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es" sz="1100" b="1" i="0" u="none" strike="noStrike" dirty="0">
                          <a:solidFill>
                            <a:srgbClr val="000000"/>
                          </a:solidFill>
                          <a:effectLst/>
                          <a:latin typeface="Century Gothic" panose="020B0502020202020204" pitchFamily="34" charset="0"/>
                        </a:rPr>
                        <a:t>Trabajo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Electro Charge Logistics, Inc.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es" sz="1100" b="0" i="0" u="none" strike="noStrike" dirty="0">
                          <a:solidFill>
                            <a:srgbClr val="000000"/>
                          </a:solidFill>
                          <a:effectLst/>
                          <a:latin typeface="Century Gothic" panose="020B0502020202020204" pitchFamily="34" charset="0"/>
                        </a:rPr>
                        <a:t>US$ 78.00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es"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US$ 15.600,00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es" sz="1100" b="1" i="0" u="none" strike="noStrike" dirty="0">
                          <a:solidFill>
                            <a:srgbClr val="000000"/>
                          </a:solidFill>
                          <a:effectLst/>
                          <a:latin typeface="Century Gothic" panose="020B0502020202020204" pitchFamily="34" charset="0"/>
                        </a:rPr>
                        <a:t>Trabajo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EVS de nivel 1</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s" sz="1100" b="0" i="0" u="none" strike="noStrike" dirty="0">
                          <a:solidFill>
                            <a:srgbClr val="000000"/>
                          </a:solidFill>
                          <a:effectLst/>
                          <a:latin typeface="Century Gothic" panose="020B0502020202020204" pitchFamily="34" charset="0"/>
                        </a:rPr>
                        <a:t>US$ 46.00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s"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US$ 4.600,00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es" sz="1100" b="1" i="0" u="none" strike="noStrike" dirty="0">
                          <a:solidFill>
                            <a:srgbClr val="000000"/>
                          </a:solidFill>
                          <a:effectLst/>
                          <a:latin typeface="Century Gothic" panose="020B0502020202020204" pitchFamily="34" charset="0"/>
                        </a:rPr>
                        <a:t>Trabajo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EVS de nivel 2</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s" sz="1100" b="0" i="0" u="none" strike="noStrike" dirty="0">
                          <a:solidFill>
                            <a:srgbClr val="000000"/>
                          </a:solidFill>
                          <a:effectLst/>
                          <a:latin typeface="Century Gothic" panose="020B0502020202020204" pitchFamily="34" charset="0"/>
                        </a:rPr>
                        <a:t>US$ 58.00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s"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US$ 2.900,00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es" sz="1100" b="1" i="0" u="none" strike="noStrike" dirty="0">
                          <a:solidFill>
                            <a:srgbClr val="000000"/>
                          </a:solidFill>
                          <a:effectLst/>
                          <a:latin typeface="Century Gothic" panose="020B0502020202020204" pitchFamily="34" charset="0"/>
                        </a:rPr>
                        <a:t>Trabajo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Cargadores rápidos EVC</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es" sz="1100" b="0" i="0" u="none" strike="noStrike" dirty="0">
                          <a:solidFill>
                            <a:srgbClr val="000000"/>
                          </a:solidFill>
                          <a:effectLst/>
                          <a:latin typeface="Century Gothic" panose="020B0502020202020204" pitchFamily="34" charset="0"/>
                        </a:rPr>
                        <a:t>US$ 85,000.00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es"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US$ 85.000,00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es" sz="1100" b="1" i="0" u="none" strike="noStrike" dirty="0">
                          <a:solidFill>
                            <a:srgbClr val="000000"/>
                          </a:solidFill>
                          <a:effectLst/>
                          <a:latin typeface="Century Gothic" panose="020B0502020202020204" pitchFamily="34" charset="0"/>
                        </a:rPr>
                        <a:t>Trabajo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Proveedor de baterías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s" sz="1100" b="0" i="0" u="none" strike="noStrike" dirty="0">
                          <a:solidFill>
                            <a:srgbClr val="000000"/>
                          </a:solidFill>
                          <a:effectLst/>
                          <a:latin typeface="Century Gothic" panose="020B0502020202020204" pitchFamily="34" charset="0"/>
                        </a:rPr>
                        <a:t>US$ 79,879.00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s"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US$ 239.637,00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es" sz="1100" b="1" i="0" u="none" strike="noStrike" dirty="0">
                          <a:solidFill>
                            <a:srgbClr val="000000"/>
                          </a:solidFill>
                          <a:effectLst/>
                          <a:latin typeface="Century Gothic" panose="020B0502020202020204" pitchFamily="34" charset="0"/>
                        </a:rPr>
                        <a:t>Suministros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Proveedor de sistemas de conversión de energía</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s" sz="1100" b="0" i="0" u="none" strike="noStrike" dirty="0">
                          <a:solidFill>
                            <a:srgbClr val="000000"/>
                          </a:solidFill>
                          <a:effectLst/>
                          <a:latin typeface="Century Gothic" panose="020B0502020202020204" pitchFamily="34" charset="0"/>
                        </a:rPr>
                        <a:t>US$ 68,686.00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s"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US$ 68.686,00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es" sz="1100" b="1" i="0" u="none" strike="noStrike" dirty="0">
                          <a:solidFill>
                            <a:srgbClr val="000000"/>
                          </a:solidFill>
                          <a:effectLst/>
                          <a:latin typeface="Century Gothic" panose="020B0502020202020204" pitchFamily="34" charset="0"/>
                        </a:rPr>
                        <a:t>Misceláneo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s" sz="1100" b="0" i="0" u="none" strike="noStrike" dirty="0">
                          <a:solidFill>
                            <a:srgbClr val="000000"/>
                          </a:solidFill>
                          <a:effectLst/>
                          <a:latin typeface="Century Gothic" panose="020B0502020202020204" pitchFamily="34" charset="0"/>
                        </a:rPr>
                        <a:t>Software de terceros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s" sz="1100" b="0" i="0" u="none" strike="noStrike" dirty="0">
                          <a:solidFill>
                            <a:srgbClr val="000000"/>
                          </a:solidFill>
                          <a:effectLst/>
                          <a:latin typeface="Century Gothic" panose="020B0502020202020204" pitchFamily="34" charset="0"/>
                        </a:rPr>
                        <a:t>US$ 25,432.00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s"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es" sz="1100" b="0" i="0" u="none" strike="noStrike" dirty="0">
                          <a:solidFill>
                            <a:srgbClr val="000000"/>
                          </a:solidFill>
                          <a:effectLst/>
                          <a:latin typeface="Century Gothic" panose="020B0502020202020204" pitchFamily="34" charset="0"/>
                        </a:rPr>
                        <a:t> US$ 25.432,00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es" sz="1000" b="0" i="0" u="none" strike="noStrike" dirty="0">
                          <a:solidFill>
                            <a:srgbClr val="000000"/>
                          </a:solidFill>
                          <a:effectLst/>
                          <a:latin typeface="Century Gothic" panose="020B0502020202020204" pitchFamily="34" charset="0"/>
                        </a:rPr>
                        <a:t>COSTOS TOTALES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US$ 441.855,00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ea typeface="Arial" charset="0"/>
                <a:cs typeface="Arial" charset="0"/>
              </a:rPr>
              <a:t>BENEFICIOS Y CLIENTES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4. BENEFICIOS Y CLIENTES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es" sz="1200" b="0" i="0" u="none" strike="noStrike" dirty="0">
                          <a:solidFill>
                            <a:srgbClr val="000000"/>
                          </a:solidFill>
                          <a:effectLst/>
                          <a:latin typeface="Century Gothic" panose="020B0502020202020204" pitchFamily="34" charset="0"/>
                        </a:rPr>
                        <a:t>PROPIETARIO DEL PROCESO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Jane Matthews - Gerente de Proyectos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es" sz="1200" b="0" i="0" u="none" strike="noStrike" dirty="0">
                          <a:solidFill>
                            <a:srgbClr val="000000"/>
                          </a:solidFill>
                          <a:effectLst/>
                          <a:latin typeface="Century Gothic" panose="020B0502020202020204" pitchFamily="34" charset="0"/>
                        </a:rPr>
                        <a:t>PRINCIPALES PARTES INTERESADAS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Jill DeGrassio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es" sz="1200" b="0" i="0" u="none" strike="noStrike" dirty="0">
                          <a:solidFill>
                            <a:srgbClr val="000000"/>
                          </a:solidFill>
                          <a:effectLst/>
                          <a:latin typeface="Century Gothic" panose="020B0502020202020204" pitchFamily="34" charset="0"/>
                        </a:rPr>
                        <a:t>CLIENTE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116 clientes en los Estados Unidos, México y Canadá (ver lista de clientes adjunta).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es" sz="1200" b="0" i="0" u="none" strike="noStrike" dirty="0">
                          <a:solidFill>
                            <a:srgbClr val="000000"/>
                          </a:solidFill>
                          <a:effectLst/>
                          <a:latin typeface="Century Gothic" panose="020B0502020202020204" pitchFamily="34" charset="0"/>
                        </a:rPr>
                        <a:t>BENEFICIOS ESPERADOS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100" b="0" i="0" u="none" strike="noStrike" dirty="0">
                          <a:solidFill>
                            <a:srgbClr val="000000"/>
                          </a:solidFill>
                          <a:effectLst/>
                          <a:latin typeface="Century Gothic" panose="020B0502020202020204" pitchFamily="34" charset="0"/>
                        </a:rPr>
                        <a:t>La implementación de las 1,125 estaciones de carga de vehículos eléctricos en 116 ubicaciones en los Estados Unidos, México y Canadá para acomodar el "tráfico" de carga de vehículos eléctricos de centros comerciales y estaciones de servicio reducirá las longitudes a las que los conductores de vehículos eléctricos tendrían que viajar para su próxima carga. La implementación de las estaciones de carga de vehículos eléctricos también resultará en un beneficio del 24% para Positive Charge.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es" sz="1000" b="1" i="0" u="none" strike="noStrike" dirty="0">
                          <a:solidFill>
                            <a:srgbClr val="000000"/>
                          </a:solidFill>
                          <a:effectLst/>
                          <a:latin typeface="Century Gothic" panose="020B0502020202020204" pitchFamily="34" charset="0"/>
                        </a:rPr>
                        <a:t>TIPO DE PRESTACIÓN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s" sz="1000" b="1" i="0" u="none" strike="noStrike" dirty="0">
                          <a:solidFill>
                            <a:srgbClr val="000000"/>
                          </a:solidFill>
                          <a:effectLst/>
                          <a:latin typeface="Century Gothic" panose="020B0502020202020204" pitchFamily="34" charset="0"/>
                        </a:rPr>
                        <a:t>BASE DE ESTIMACIÓN</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s" sz="1000" b="1" i="0" u="none" strike="noStrike" dirty="0">
                          <a:solidFill>
                            <a:srgbClr val="000000"/>
                          </a:solidFill>
                          <a:effectLst/>
                          <a:latin typeface="Century Gothic" panose="020B0502020202020204" pitchFamily="34" charset="0"/>
                        </a:rPr>
                        <a:t>MONTO ESTIMADO DEL BENEFICIO</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es" sz="1100" b="1" i="0" u="none" strike="noStrike" dirty="0">
                          <a:solidFill>
                            <a:srgbClr val="000000"/>
                          </a:solidFill>
                          <a:effectLst/>
                          <a:latin typeface="Century Gothic" panose="020B0502020202020204" pitchFamily="34" charset="0"/>
                        </a:rPr>
                        <a:t>Ahorro de costes específicos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Proyecciones del estimador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es" sz="1100" b="1" i="0" u="none" strike="noStrike" dirty="0">
                          <a:solidFill>
                            <a:srgbClr val="000000"/>
                          </a:solidFill>
                          <a:effectLst/>
                          <a:latin typeface="Century Gothic" panose="020B0502020202020204" pitchFamily="34" charset="0"/>
                        </a:rPr>
                        <a:t>Ingresos mejorados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Proyecciones de Finanzas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es" sz="1100" b="1" i="0" u="none" strike="noStrike" dirty="0">
                          <a:solidFill>
                            <a:srgbClr val="000000"/>
                          </a:solidFill>
                          <a:effectLst/>
                          <a:latin typeface="Century Gothic" panose="020B0502020202020204" pitchFamily="34" charset="0"/>
                        </a:rPr>
                        <a:t>Mayor productividad (suave)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Estimaciones de la dirección de proyectos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es" sz="1100" b="1" i="0" u="none" strike="noStrike" dirty="0">
                          <a:solidFill>
                            <a:srgbClr val="000000"/>
                          </a:solidFill>
                          <a:effectLst/>
                          <a:latin typeface="Century Gothic" panose="020B0502020202020204" pitchFamily="34" charset="0"/>
                        </a:rPr>
                        <a:t>Cumplimiento mejorado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Estimaciones de operaciones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es" sz="1100" b="1" i="0" u="none" strike="noStrike" dirty="0">
                          <a:solidFill>
                            <a:srgbClr val="000000"/>
                          </a:solidFill>
                          <a:effectLst/>
                          <a:latin typeface="Century Gothic" panose="020B0502020202020204" pitchFamily="34" charset="0"/>
                        </a:rPr>
                        <a:t>Mejor toma de decisiones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Estimaciones de la dirección de proyectos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es" sz="1100" b="1" i="0" u="none" strike="noStrike" dirty="0">
                          <a:solidFill>
                            <a:srgbClr val="000000"/>
                          </a:solidFill>
                          <a:effectLst/>
                          <a:latin typeface="Century Gothic" panose="020B0502020202020204" pitchFamily="34" charset="0"/>
                        </a:rPr>
                        <a:t>Menos mantenimiento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Estimaciones de la dirección de proyectos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es" sz="1100" b="1" i="0" u="none" strike="noStrike" dirty="0">
                          <a:solidFill>
                            <a:srgbClr val="000000"/>
                          </a:solidFill>
                          <a:effectLst/>
                          <a:latin typeface="Century Gothic" panose="020B0502020202020204" pitchFamily="34" charset="0"/>
                        </a:rPr>
                        <a:t>Otros costos evitados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s" sz="1100" b="0" i="0" u="none" strike="noStrike" dirty="0">
                          <a:solidFill>
                            <a:srgbClr val="000000"/>
                          </a:solidFill>
                          <a:effectLst/>
                          <a:latin typeface="Century Gothic" panose="020B0502020202020204" pitchFamily="34" charset="0"/>
                        </a:rPr>
                        <a:t>Proyecciones de Finanzas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s" sz="1100" b="0" i="0" u="none" strike="noStrike" dirty="0">
                          <a:solidFill>
                            <a:srgbClr val="000000"/>
                          </a:solidFill>
                          <a:effectLst/>
                          <a:latin typeface="Century Gothic" panose="020B0502020202020204" pitchFamily="34" charset="0"/>
                        </a:rPr>
                        <a:t> US$ 46.250,00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s" sz="1000" b="0" i="0" u="none" strike="noStrike" dirty="0">
                          <a:solidFill>
                            <a:srgbClr val="000000"/>
                          </a:solidFill>
                          <a:effectLst/>
                          <a:latin typeface="Century Gothic" panose="020B0502020202020204" pitchFamily="34" charset="0"/>
                        </a:rPr>
                        <a:t>BENEFICIO TOTAL</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s" sz="1100" b="0" i="0" u="none" strike="noStrike" dirty="0">
                          <a:solidFill>
                            <a:srgbClr val="000000"/>
                          </a:solidFill>
                          <a:effectLst/>
                          <a:latin typeface="Century Gothic" panose="020B0502020202020204" pitchFamily="34" charset="0"/>
                        </a:rPr>
                        <a:t> US$ 237.750,00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s" b="1" dirty="0">
                <a:solidFill>
                  <a:schemeClr val="bg1"/>
                </a:solidFill>
                <a:latin typeface="Century Gothic" panose="020B0502020202020204" pitchFamily="34" charset="0"/>
                <a:ea typeface="Arial" charset="0"/>
                <a:cs typeface="Arial" charset="0"/>
              </a:rPr>
              <a:t>INFORME DEL PROYECTO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RIESGOS, RESTRICCIONES Y SUPOSICIONES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5. RIESGOS, RESTRICCIONES Y SUPUESTOS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s" sz="1400" b="0" i="0" u="none" strike="noStrike" dirty="0">
                          <a:solidFill>
                            <a:srgbClr val="000000"/>
                          </a:solidFill>
                          <a:effectLst/>
                          <a:latin typeface="Century Gothic" panose="020B0502020202020204" pitchFamily="34" charset="0"/>
                        </a:rPr>
                        <a:t>RIESGOS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s" sz="1200" b="0" i="0" u="none" strike="noStrike" dirty="0">
                          <a:solidFill>
                            <a:srgbClr val="000000"/>
                          </a:solidFill>
                          <a:effectLst/>
                          <a:latin typeface="Century Gothic" panose="020B0502020202020204" pitchFamily="34" charset="0"/>
                        </a:rPr>
                        <a:t>Aunque el contrato está firmado, Operaciones todavía no tiene la aprobación para la instalación de las ciudades de Denver y Yuma. Gestión de proyectos para trabajar con ambas ciudades para garantizar los permisos adecuados, etc. a tiempo para las instalaciones programadas.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s" sz="1400" b="0" i="0" u="none" strike="noStrike" dirty="0">
                          <a:solidFill>
                            <a:srgbClr val="000000"/>
                          </a:solidFill>
                          <a:effectLst/>
                          <a:latin typeface="Century Gothic" panose="020B0502020202020204" pitchFamily="34" charset="0"/>
                        </a:rPr>
                        <a:t>RESTRICCIONES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s" sz="1200" b="0" i="0" u="none" strike="noStrike" dirty="0">
                          <a:solidFill>
                            <a:srgbClr val="000000"/>
                          </a:solidFill>
                          <a:effectLst/>
                          <a:latin typeface="Century Gothic" panose="020B0502020202020204" pitchFamily="34" charset="0"/>
                        </a:rPr>
                        <a:t>Tenemos que "rellenar" algunos puestos clave de gestión de proyectos e ingenieros de campo para asegurarnos de que tenemos personas "en el terreno" para administrar la implementación de las estaciones de vehículos eléctricos.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s" sz="1400" b="0" i="0" u="none" strike="noStrike" dirty="0">
                          <a:solidFill>
                            <a:srgbClr val="000000"/>
                          </a:solidFill>
                          <a:effectLst/>
                          <a:latin typeface="Century Gothic" panose="020B0502020202020204" pitchFamily="34" charset="0"/>
                        </a:rPr>
                        <a:t>SUPOSICIONES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s" sz="1200" b="0" i="0" u="none" strike="noStrike" dirty="0">
                          <a:solidFill>
                            <a:srgbClr val="000000"/>
                          </a:solidFill>
                          <a:effectLst/>
                          <a:latin typeface="Century Gothic" panose="020B0502020202020204" pitchFamily="34" charset="0"/>
                        </a:rPr>
                        <a:t>Asumimos que todos los permisos para la instalación de estaciones de carga de vehículos eléctricos serán proporcionados por los clientes en el momento de la implementación.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PREPARADO POR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s" sz="900" b="0" dirty="0">
                          <a:solidFill>
                            <a:schemeClr val="tx1"/>
                          </a:solidFill>
                          <a:effectLst/>
                          <a:latin typeface="Century Gothic" panose="020B0502020202020204" pitchFamily="34" charset="0"/>
                        </a:rPr>
                        <a:t>PREPARADO POR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s" sz="900" b="0" dirty="0">
                          <a:solidFill>
                            <a:schemeClr val="tx1"/>
                          </a:solidFill>
                          <a:effectLst/>
                          <a:latin typeface="Century Gothic" panose="020B0502020202020204" pitchFamily="34" charset="0"/>
                        </a:rPr>
                        <a:t>TÍTULO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es" sz="900" b="0" dirty="0">
                          <a:solidFill>
                            <a:schemeClr val="tx1"/>
                          </a:solidFill>
                          <a:effectLst/>
                          <a:latin typeface="Century Gothic" panose="020B0502020202020204" pitchFamily="34" charset="0"/>
                        </a:rPr>
                        <a:t>FECHA</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s" sz="1600" b="0" dirty="0">
                          <a:solidFill>
                            <a:schemeClr val="tx1"/>
                          </a:solidFill>
                          <a:effectLst/>
                          <a:latin typeface="Century Gothic" panose="020B0502020202020204" pitchFamily="34" charset="0"/>
                        </a:rPr>
                        <a:t>Jane Matthews</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s" sz="1600" dirty="0">
                          <a:solidFill>
                            <a:schemeClr val="tx1"/>
                          </a:solidFill>
                          <a:effectLst/>
                          <a:latin typeface="Century Gothic" panose="020B0502020202020204" pitchFamily="34" charset="0"/>
                        </a:rPr>
                        <a:t>Gerente Senior de Proyectos</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es" sz="1600" dirty="0">
                          <a:solidFill>
                            <a:schemeClr val="tx1"/>
                          </a:solidFill>
                          <a:effectLst/>
                          <a:latin typeface="Century Gothic" panose="020B0502020202020204" pitchFamily="34" charset="0"/>
                        </a:rPr>
                        <a:t>22/04/20XX</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6. PREPARADO POR</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1439</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Heather Key</dc:creator>
  <cp:lastModifiedBy>Jason Flores</cp:lastModifiedBy>
  <cp:revision>2</cp:revision>
  <dcterms:created xsi:type="dcterms:W3CDTF">2022-06-28T22:57:13Z</dcterms:created>
  <dcterms:modified xsi:type="dcterms:W3CDTF">2022-09-11T04:17:48Z</dcterms:modified>
</cp:coreProperties>
</file>