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2"/>
  </p:notesMasterIdLst>
  <p:sldIdLst>
    <p:sldId id="342" r:id="rId2"/>
    <p:sldId id="384" r:id="rId3"/>
    <p:sldId id="353" r:id="rId4"/>
    <p:sldId id="354" r:id="rId5"/>
    <p:sldId id="379" r:id="rId6"/>
    <p:sldId id="378" r:id="rId7"/>
    <p:sldId id="382" r:id="rId8"/>
    <p:sldId id="383" r:id="rId9"/>
    <p:sldId id="370" r:id="rId10"/>
    <p:sldId id="295"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0EA88"/>
    <a:srgbClr val="AAEAEA"/>
    <a:srgbClr val="B1F2F7"/>
    <a:srgbClr val="AF4BFA"/>
    <a:srgbClr val="FCF1C3"/>
    <a:srgbClr val="E9CF9C"/>
    <a:srgbClr val="F7F9FB"/>
    <a:srgbClr val="F9F9F9"/>
    <a:srgbClr val="FCF8E4"/>
    <a:srgbClr val="EAEEF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613" autoAdjust="0"/>
    <p:restoredTop sz="86447"/>
  </p:normalViewPr>
  <p:slideViewPr>
    <p:cSldViewPr snapToGrid="0" snapToObjects="1">
      <p:cViewPr varScale="1">
        <p:scale>
          <a:sx n="112" d="100"/>
          <a:sy n="112" d="100"/>
        </p:scale>
        <p:origin x="752" y="184"/>
      </p:cViewPr>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 r:id="rId8"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_rels/viewProps.xml.rels><?xml version="1.0" encoding="UTF-8" standalone="yes"?>
<Relationships xmlns="http://schemas.openxmlformats.org/package/2006/relationships"><Relationship Id="rId8" Type="http://schemas.openxmlformats.org/officeDocument/2006/relationships/slide" Target="slides/slide10.xml"/><Relationship Id="rId3" Type="http://schemas.openxmlformats.org/officeDocument/2006/relationships/slide" Target="slides/slide5.xml"/><Relationship Id="rId7" Type="http://schemas.openxmlformats.org/officeDocument/2006/relationships/slide" Target="slides/slide9.xml"/><Relationship Id="rId2" Type="http://schemas.openxmlformats.org/officeDocument/2006/relationships/slide" Target="slides/slide4.xml"/><Relationship Id="rId1" Type="http://schemas.openxmlformats.org/officeDocument/2006/relationships/slide" Target="slides/slide3.xml"/><Relationship Id="rId6" Type="http://schemas.openxmlformats.org/officeDocument/2006/relationships/slide" Target="slides/slide8.xml"/><Relationship Id="rId5" Type="http://schemas.openxmlformats.org/officeDocument/2006/relationships/slide" Target="slides/slide7.xml"/><Relationship Id="rId4" Type="http://schemas.openxmlformats.org/officeDocument/2006/relationships/slide" Target="slides/slide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9/10/22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24644231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4</a:t>
            </a:fld>
            <a:endParaRPr lang="en-US" dirty="0"/>
          </a:p>
        </p:txBody>
      </p:sp>
    </p:spTree>
    <p:extLst>
      <p:ext uri="{BB962C8B-B14F-4D97-AF65-F5344CB8AC3E}">
        <p14:creationId xmlns:p14="http://schemas.microsoft.com/office/powerpoint/2010/main" val="16329088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5</a:t>
            </a:fld>
            <a:endParaRPr lang="en-US" dirty="0"/>
          </a:p>
        </p:txBody>
      </p:sp>
    </p:spTree>
    <p:extLst>
      <p:ext uri="{BB962C8B-B14F-4D97-AF65-F5344CB8AC3E}">
        <p14:creationId xmlns:p14="http://schemas.microsoft.com/office/powerpoint/2010/main" val="41125060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6</a:t>
            </a:fld>
            <a:endParaRPr lang="en-US" dirty="0"/>
          </a:p>
        </p:txBody>
      </p:sp>
    </p:spTree>
    <p:extLst>
      <p:ext uri="{BB962C8B-B14F-4D97-AF65-F5344CB8AC3E}">
        <p14:creationId xmlns:p14="http://schemas.microsoft.com/office/powerpoint/2010/main" val="18964135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7</a:t>
            </a:fld>
            <a:endParaRPr lang="en-US" dirty="0"/>
          </a:p>
        </p:txBody>
      </p:sp>
    </p:spTree>
    <p:extLst>
      <p:ext uri="{BB962C8B-B14F-4D97-AF65-F5344CB8AC3E}">
        <p14:creationId xmlns:p14="http://schemas.microsoft.com/office/powerpoint/2010/main" val="9924737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8</a:t>
            </a:fld>
            <a:endParaRPr lang="en-US" dirty="0"/>
          </a:p>
        </p:txBody>
      </p:sp>
    </p:spTree>
    <p:extLst>
      <p:ext uri="{BB962C8B-B14F-4D97-AF65-F5344CB8AC3E}">
        <p14:creationId xmlns:p14="http://schemas.microsoft.com/office/powerpoint/2010/main" val="22580607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9</a:t>
            </a:fld>
            <a:endParaRPr lang="en-US" dirty="0"/>
          </a:p>
        </p:txBody>
      </p:sp>
    </p:spTree>
    <p:extLst>
      <p:ext uri="{BB962C8B-B14F-4D97-AF65-F5344CB8AC3E}">
        <p14:creationId xmlns:p14="http://schemas.microsoft.com/office/powerpoint/2010/main" val="254158948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10</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9/10/22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9/10/22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9/10/22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9/10/22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9/10/22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9/10/22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9/10/22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9/10/22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9/10/22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9/10/22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9/10/22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9/10/22</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slide" Target="slide6.xm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slide" Target="slide4.xml"/><Relationship Id="rId5" Type="http://schemas.openxmlformats.org/officeDocument/2006/relationships/slide" Target="slide5.xml"/><Relationship Id="rId4" Type="http://schemas.openxmlformats.org/officeDocument/2006/relationships/slide" Target="slide10.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Forma&#10;&#10;Descrizione generata automaticamente">
            <a:extLst>
              <a:ext uri="{FF2B5EF4-FFF2-40B4-BE49-F238E27FC236}">
                <a16:creationId xmlns:a16="http://schemas.microsoft.com/office/drawing/2014/main" id="{1AE65A14-F267-A448-B5E0-4329D1561F45}"/>
              </a:ext>
            </a:extLst>
          </p:cNvPr>
          <p:cNvPicPr>
            <a:picLocks noChangeAspect="1"/>
          </p:cNvPicPr>
          <p:nvPr/>
        </p:nvPicPr>
        <p:blipFill>
          <a:blip r:embed="rId2">
            <a:alphaModFix amt="50000"/>
          </a:blip>
          <a:stretch>
            <a:fillRect/>
          </a:stretch>
        </p:blipFill>
        <p:spPr>
          <a:xfrm>
            <a:off x="7107105" y="255512"/>
            <a:ext cx="4997547" cy="6042008"/>
          </a:xfrm>
          <a:prstGeom prst="rect">
            <a:avLst/>
          </a:prstGeom>
        </p:spPr>
      </p:pic>
      <p:sp>
        <p:nvSpPr>
          <p:cNvPr id="33" name="TextBox 32">
            <a:extLst>
              <a:ext uri="{FF2B5EF4-FFF2-40B4-BE49-F238E27FC236}">
                <a16:creationId xmlns:a16="http://schemas.microsoft.com/office/drawing/2014/main" id="{143A449B-AAB7-994A-92CE-8F48E2CA7DF6}"/>
              </a:ext>
            </a:extLst>
          </p:cNvPr>
          <p:cNvSpPr txBox="1"/>
          <p:nvPr/>
        </p:nvSpPr>
        <p:spPr>
          <a:xfrm>
            <a:off x="300448" y="253847"/>
            <a:ext cx="7106192" cy="954107"/>
          </a:xfrm>
          <a:prstGeom prst="rect">
            <a:avLst/>
          </a:prstGeom>
          <a:noFill/>
        </p:spPr>
        <p:txBody>
          <a:bodyPr wrap="square" rtlCol="0">
            <a:spAutoFit/>
          </a:bodyPr>
          <a:lstStyle/>
          <a:p>
            <a:r>
              <a:rPr lang="it" sz="2800" b="1" dirty="0">
                <a:solidFill>
                  <a:schemeClr val="tx1">
                    <a:lumMod val="75000"/>
                    <a:lumOff val="25000"/>
                  </a:schemeClr>
                </a:solidFill>
                <a:latin typeface="Century Gothic" panose="020B0502020202020204" pitchFamily="34" charset="0"/>
              </a:rPr>
              <a:t>MODELLO DI CARTA DI PROGETTO CON DATI DI ESEMPIO</a:t>
            </a:r>
          </a:p>
        </p:txBody>
      </p:sp>
      <p:sp>
        <p:nvSpPr>
          <p:cNvPr id="34" name="Rectangle 7">
            <a:extLst>
              <a:ext uri="{FF2B5EF4-FFF2-40B4-BE49-F238E27FC236}">
                <a16:creationId xmlns:a16="http://schemas.microsoft.com/office/drawing/2014/main" id="{0671204C-72BF-9849-8945-77D03A477E75}"/>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35" name="Parallelogram 34">
            <a:extLst>
              <a:ext uri="{FF2B5EF4-FFF2-40B4-BE49-F238E27FC236}">
                <a16:creationId xmlns:a16="http://schemas.microsoft.com/office/drawing/2014/main" id="{E65CF26C-52F9-344A-ACC9-09D07DE0977D}"/>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extBox 35">
            <a:extLst>
              <a:ext uri="{FF2B5EF4-FFF2-40B4-BE49-F238E27FC236}">
                <a16:creationId xmlns:a16="http://schemas.microsoft.com/office/drawing/2014/main" id="{C7DC0BFC-32CE-0544-BDE7-E4E8CD4C8E4D}"/>
              </a:ext>
            </a:extLst>
          </p:cNvPr>
          <p:cNvSpPr txBox="1"/>
          <p:nvPr/>
        </p:nvSpPr>
        <p:spPr>
          <a:xfrm>
            <a:off x="4800046" y="6477000"/>
            <a:ext cx="6947194" cy="369332"/>
          </a:xfrm>
          <a:prstGeom prst="rect">
            <a:avLst/>
          </a:prstGeom>
          <a:noFill/>
        </p:spPr>
        <p:txBody>
          <a:bodyPr wrap="square" rtlCol="0">
            <a:spAutoFit/>
          </a:bodyPr>
          <a:lstStyle/>
          <a:p>
            <a:pPr algn="r"/>
            <a:r>
              <a:rPr lang="it" dirty="0">
                <a:solidFill>
                  <a:schemeClr val="bg1"/>
                </a:solidFill>
                <a:latin typeface="Century Gothic" panose="020B0502020202020204" pitchFamily="34" charset="0"/>
              </a:rPr>
              <a:t>MODELLO DI PRESENTAZIONE DELLA CARTA DEL PROGETTO</a:t>
            </a:r>
          </a:p>
        </p:txBody>
      </p:sp>
      <p:sp>
        <p:nvSpPr>
          <p:cNvPr id="13" name="TextBox 12">
            <a:extLst>
              <a:ext uri="{FF2B5EF4-FFF2-40B4-BE49-F238E27FC236}">
                <a16:creationId xmlns:a16="http://schemas.microsoft.com/office/drawing/2014/main" id="{226E6ECB-CF92-3B4C-9578-D6C0F06A41C9}"/>
              </a:ext>
            </a:extLst>
          </p:cNvPr>
          <p:cNvSpPr txBox="1"/>
          <p:nvPr/>
        </p:nvSpPr>
        <p:spPr>
          <a:xfrm>
            <a:off x="496781" y="1861245"/>
            <a:ext cx="4588115" cy="584775"/>
          </a:xfrm>
          <a:prstGeom prst="rect">
            <a:avLst/>
          </a:prstGeom>
          <a:noFill/>
          <a:effectLst>
            <a:outerShdw blurRad="50800" dist="38100" dir="2700000" algn="tl" rotWithShape="0">
              <a:prstClr val="black">
                <a:alpha val="40000"/>
              </a:prstClr>
            </a:outerShdw>
          </a:effectLst>
        </p:spPr>
        <p:txBody>
          <a:bodyPr wrap="none" rtlCol="0">
            <a:spAutoFit/>
          </a:bodyPr>
          <a:lstStyle/>
          <a:p>
            <a:r>
              <a:rPr lang="it" sz="3200" dirty="0">
                <a:solidFill>
                  <a:schemeClr val="bg1"/>
                </a:solidFill>
                <a:latin typeface="Century Gothic" panose="020B0502020202020204" pitchFamily="34" charset="0"/>
              </a:rPr>
              <a:t>PROMEMORIA IMPORTANTE</a:t>
            </a:r>
          </a:p>
        </p:txBody>
      </p:sp>
      <p:sp>
        <p:nvSpPr>
          <p:cNvPr id="2" name="TextBox 1">
            <a:extLst>
              <a:ext uri="{FF2B5EF4-FFF2-40B4-BE49-F238E27FC236}">
                <a16:creationId xmlns:a16="http://schemas.microsoft.com/office/drawing/2014/main" id="{FFA070B5-1881-4970-CDC6-14557BC747D6}"/>
              </a:ext>
            </a:extLst>
          </p:cNvPr>
          <p:cNvSpPr txBox="1"/>
          <p:nvPr/>
        </p:nvSpPr>
        <p:spPr>
          <a:xfrm>
            <a:off x="491490" y="2446020"/>
            <a:ext cx="9155430" cy="3265446"/>
          </a:xfrm>
          <a:prstGeom prst="rect">
            <a:avLst/>
          </a:prstGeom>
          <a:noFill/>
        </p:spPr>
        <p:txBody>
          <a:bodyPr wrap="square" rtlCol="0">
            <a:spAutoFit/>
          </a:bodyPr>
          <a:lstStyle/>
          <a:p>
            <a:pPr>
              <a:lnSpc>
                <a:spcPct val="150000"/>
              </a:lnSpc>
            </a:pPr>
            <a:r>
              <a:rPr lang="it" sz="2000" dirty="0">
                <a:latin typeface="Century Gothic" panose="020B0502020202020204" pitchFamily="34" charset="0"/>
              </a:rPr>
              <a:t>Una carta narrativa scritta deve essere diffusa e firmata dagli sponsor del progetto. Puoi allegare una versione completa di questo modello alla tua carta narrativa scritta nel tentativo di mantenerla breve e concisa. </a:t>
            </a:r>
          </a:p>
          <a:p>
            <a:pPr>
              <a:lnSpc>
                <a:spcPct val="150000"/>
              </a:lnSpc>
            </a:pPr>
            <a:endParaRPr lang="en-US" sz="2000" dirty="0">
              <a:latin typeface="Century Gothic" panose="020B0502020202020204" pitchFamily="34" charset="0"/>
            </a:endParaRPr>
          </a:p>
          <a:p>
            <a:pPr>
              <a:lnSpc>
                <a:spcPct val="150000"/>
              </a:lnSpc>
            </a:pPr>
            <a:r>
              <a:rPr lang="it" sz="2000" dirty="0">
                <a:latin typeface="Century Gothic" panose="020B0502020202020204" pitchFamily="34" charset="0"/>
              </a:rPr>
              <a:t>Assicurati di incontrare il team di progetto e gli sponsor prima di completare questo modello. Molte delle informazioni richieste dovranno provenire da una discussione con i membri del team e gli sponsor. </a:t>
            </a:r>
          </a:p>
        </p:txBody>
      </p:sp>
    </p:spTree>
    <p:extLst>
      <p:ext uri="{BB962C8B-B14F-4D97-AF65-F5344CB8AC3E}">
        <p14:creationId xmlns:p14="http://schemas.microsoft.com/office/powerpoint/2010/main" val="15085882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it" sz="1600" b="1" dirty="0">
                          <a:solidFill>
                            <a:schemeClr val="tx1"/>
                          </a:solidFill>
                          <a:effectLst/>
                          <a:latin typeface="Century Gothic" panose="020B0502020202020204" pitchFamily="34" charset="0"/>
                        </a:rPr>
                        <a:t>DISCONOSCIMENTO</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it" sz="1400" b="0" dirty="0">
                          <a:solidFill>
                            <a:schemeClr val="tx1"/>
                          </a:solidFill>
                          <a:effectLst/>
                          <a:latin typeface="Century Gothic" panose="020B0502020202020204" pitchFamily="34" charset="0"/>
                        </a:rPr>
                        <a:t>Tutti gli articoli, i modelli o le informazioni fornite da Smartsheet sul sito Web sono solo di riferimento. Mentre ci sforziamo di mantenere le informazioni aggiornate e corrette, non rilasciamo dichiarazioni o garanzie di alcun tipo, esplicite o implicite, circa la completezza, l'accuratezza, l'affidabilità, l'idoneità o la disponibilità in relazione al sito Web o alle informazioni, agli articoli, ai modelli o alla grafica correlata contenuti nel sito Web. Qualsiasi affidamento che fai su tali informazioni è quindi strettamente a tuo rischio.</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Forma&#10;&#10;Descrizione generata automaticamente">
            <a:extLst>
              <a:ext uri="{FF2B5EF4-FFF2-40B4-BE49-F238E27FC236}">
                <a16:creationId xmlns:a16="http://schemas.microsoft.com/office/drawing/2014/main" id="{1AE65A14-F267-A448-B5E0-4329D1561F45}"/>
              </a:ext>
            </a:extLst>
          </p:cNvPr>
          <p:cNvPicPr>
            <a:picLocks noChangeAspect="1"/>
          </p:cNvPicPr>
          <p:nvPr/>
        </p:nvPicPr>
        <p:blipFill>
          <a:blip r:embed="rId2">
            <a:alphaModFix amt="50000"/>
          </a:blip>
          <a:stretch>
            <a:fillRect/>
          </a:stretch>
        </p:blipFill>
        <p:spPr>
          <a:xfrm>
            <a:off x="7107105" y="255512"/>
            <a:ext cx="4997547" cy="6042008"/>
          </a:xfrm>
          <a:prstGeom prst="rect">
            <a:avLst/>
          </a:prstGeom>
        </p:spPr>
      </p:pic>
      <p:sp>
        <p:nvSpPr>
          <p:cNvPr id="34" name="Rectangle 7">
            <a:extLst>
              <a:ext uri="{FF2B5EF4-FFF2-40B4-BE49-F238E27FC236}">
                <a16:creationId xmlns:a16="http://schemas.microsoft.com/office/drawing/2014/main" id="{0671204C-72BF-9849-8945-77D03A477E75}"/>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35" name="Parallelogram 34">
            <a:extLst>
              <a:ext uri="{FF2B5EF4-FFF2-40B4-BE49-F238E27FC236}">
                <a16:creationId xmlns:a16="http://schemas.microsoft.com/office/drawing/2014/main" id="{E65CF26C-52F9-344A-ACC9-09D07DE0977D}"/>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extBox 35">
            <a:extLst>
              <a:ext uri="{FF2B5EF4-FFF2-40B4-BE49-F238E27FC236}">
                <a16:creationId xmlns:a16="http://schemas.microsoft.com/office/drawing/2014/main" id="{C7DC0BFC-32CE-0544-BDE7-E4E8CD4C8E4D}"/>
              </a:ext>
            </a:extLst>
          </p:cNvPr>
          <p:cNvSpPr txBox="1"/>
          <p:nvPr/>
        </p:nvSpPr>
        <p:spPr>
          <a:xfrm>
            <a:off x="4800046" y="6477000"/>
            <a:ext cx="6947194" cy="369332"/>
          </a:xfrm>
          <a:prstGeom prst="rect">
            <a:avLst/>
          </a:prstGeom>
          <a:noFill/>
        </p:spPr>
        <p:txBody>
          <a:bodyPr wrap="square" rtlCol="0">
            <a:spAutoFit/>
          </a:bodyPr>
          <a:lstStyle/>
          <a:p>
            <a:pPr algn="r"/>
            <a:r>
              <a:rPr lang="it" dirty="0">
                <a:solidFill>
                  <a:schemeClr val="bg1"/>
                </a:solidFill>
                <a:latin typeface="Century Gothic" panose="020B0502020202020204" pitchFamily="34" charset="0"/>
              </a:rPr>
              <a:t>| CARTA DEL PROGETTO   INFORMAZIONI GENERALI SUL PROGETTO</a:t>
            </a:r>
          </a:p>
        </p:txBody>
      </p:sp>
      <p:graphicFrame>
        <p:nvGraphicFramePr>
          <p:cNvPr id="5" name="Table 4">
            <a:extLst>
              <a:ext uri="{FF2B5EF4-FFF2-40B4-BE49-F238E27FC236}">
                <a16:creationId xmlns:a16="http://schemas.microsoft.com/office/drawing/2014/main" id="{E4E1EF1D-44E9-405A-962E-9662EEC24BF0}"/>
              </a:ext>
            </a:extLst>
          </p:cNvPr>
          <p:cNvGraphicFramePr>
            <a:graphicFrameLocks noGrp="1"/>
          </p:cNvGraphicFramePr>
          <p:nvPr>
            <p:extLst>
              <p:ext uri="{D42A27DB-BD31-4B8C-83A1-F6EECF244321}">
                <p14:modId xmlns:p14="http://schemas.microsoft.com/office/powerpoint/2010/main" val="233900134"/>
              </p:ext>
            </p:extLst>
          </p:nvPr>
        </p:nvGraphicFramePr>
        <p:xfrm>
          <a:off x="168967" y="1490869"/>
          <a:ext cx="11678478" cy="4194314"/>
        </p:xfrm>
        <a:graphic>
          <a:graphicData uri="http://schemas.openxmlformats.org/drawingml/2006/table">
            <a:tbl>
              <a:tblPr/>
              <a:tblGrid>
                <a:gridCol w="290244">
                  <a:extLst>
                    <a:ext uri="{9D8B030D-6E8A-4147-A177-3AD203B41FA5}">
                      <a16:colId xmlns:a16="http://schemas.microsoft.com/office/drawing/2014/main" val="3077314378"/>
                    </a:ext>
                  </a:extLst>
                </a:gridCol>
                <a:gridCol w="2371593">
                  <a:extLst>
                    <a:ext uri="{9D8B030D-6E8A-4147-A177-3AD203B41FA5}">
                      <a16:colId xmlns:a16="http://schemas.microsoft.com/office/drawing/2014/main" val="3974924313"/>
                    </a:ext>
                  </a:extLst>
                </a:gridCol>
                <a:gridCol w="2371593">
                  <a:extLst>
                    <a:ext uri="{9D8B030D-6E8A-4147-A177-3AD203B41FA5}">
                      <a16:colId xmlns:a16="http://schemas.microsoft.com/office/drawing/2014/main" val="1781912408"/>
                    </a:ext>
                  </a:extLst>
                </a:gridCol>
                <a:gridCol w="1638349">
                  <a:extLst>
                    <a:ext uri="{9D8B030D-6E8A-4147-A177-3AD203B41FA5}">
                      <a16:colId xmlns:a16="http://schemas.microsoft.com/office/drawing/2014/main" val="2801501734"/>
                    </a:ext>
                  </a:extLst>
                </a:gridCol>
                <a:gridCol w="2543450">
                  <a:extLst>
                    <a:ext uri="{9D8B030D-6E8A-4147-A177-3AD203B41FA5}">
                      <a16:colId xmlns:a16="http://schemas.microsoft.com/office/drawing/2014/main" val="1833642973"/>
                    </a:ext>
                  </a:extLst>
                </a:gridCol>
                <a:gridCol w="2463249">
                  <a:extLst>
                    <a:ext uri="{9D8B030D-6E8A-4147-A177-3AD203B41FA5}">
                      <a16:colId xmlns:a16="http://schemas.microsoft.com/office/drawing/2014/main" val="3405722606"/>
                    </a:ext>
                  </a:extLst>
                </a:gridCol>
              </a:tblGrid>
              <a:tr h="318757">
                <a:tc rowSpan="8">
                  <a:txBody>
                    <a:bodyPr/>
                    <a:lstStyle/>
                    <a:p>
                      <a:pPr algn="l" fontAlgn="b"/>
                      <a:r>
                        <a:rPr lang="en-US" sz="1000" b="0" i="0" u="none" strike="noStrike" dirty="0">
                          <a:solidFill>
                            <a:srgbClr val="000000"/>
                          </a:solidFill>
                          <a:effectLst/>
                          <a:latin typeface="Century Gothic" panose="020B0502020202020204" pitchFamily="34" charset="0"/>
                        </a:rPr>
                        <a:t> </a:t>
                      </a:r>
                    </a:p>
                    <a:p>
                      <a:pPr algn="l" fontAlgn="b"/>
                      <a:r>
                        <a:rPr lang="en-US" sz="1000" b="0" i="0" u="none" strike="noStrike" dirty="0">
                          <a:solidFill>
                            <a:srgbClr val="000000"/>
                          </a:solidFill>
                          <a:effectLst/>
                          <a:latin typeface="Century Gothic" panose="020B0502020202020204" pitchFamily="34" charset="0"/>
                        </a:rPr>
                        <a:t> </a:t>
                      </a:r>
                    </a:p>
                    <a:p>
                      <a:pPr algn="l" fontAlgn="b"/>
                      <a:r>
                        <a:rPr lang="en-US" sz="1000" b="0" i="0" u="none" strike="noStrike" dirty="0">
                          <a:solidFill>
                            <a:srgbClr val="000000"/>
                          </a:solidFill>
                          <a:effectLst/>
                          <a:latin typeface="Century Gothic" panose="020B0502020202020204" pitchFamily="34" charset="0"/>
                        </a:rPr>
                        <a:t> </a:t>
                      </a:r>
                    </a:p>
                    <a:p>
                      <a:pPr algn="l" fontAlgn="b"/>
                      <a:r>
                        <a:rPr lang="en-US" sz="1000" b="0" i="0" u="none" strike="noStrike" dirty="0">
                          <a:solidFill>
                            <a:srgbClr val="000000"/>
                          </a:solidFill>
                          <a:effectLst/>
                          <a:latin typeface="Century Gothic" panose="020B0502020202020204" pitchFamily="34" charset="0"/>
                        </a:rPr>
                        <a:t> </a:t>
                      </a:r>
                    </a:p>
                    <a:p>
                      <a:pPr algn="l" fontAlgn="b"/>
                      <a:r>
                        <a:rPr lang="en-US" sz="1000" b="0" i="0" u="none" strike="noStrike" dirty="0">
                          <a:solidFill>
                            <a:srgbClr val="000000"/>
                          </a:solidFill>
                          <a:effectLst/>
                          <a:latin typeface="Century Gothic" panose="020B0502020202020204" pitchFamily="34" charset="0"/>
                        </a:rPr>
                        <a:t> </a:t>
                      </a:r>
                    </a:p>
                    <a:p>
                      <a:pPr algn="l" fontAlgn="b"/>
                      <a:r>
                        <a:rPr lang="en-US" sz="1000" b="0" i="0" u="none" strike="noStrike" dirty="0">
                          <a:solidFill>
                            <a:srgbClr val="000000"/>
                          </a:solidFill>
                          <a:effectLst/>
                          <a:latin typeface="Century Gothic" panose="020B0502020202020204" pitchFamily="34" charset="0"/>
                        </a:rPr>
                        <a:t> </a:t>
                      </a:r>
                    </a:p>
                    <a:p>
                      <a:pPr algn="l" fontAlgn="b"/>
                      <a:r>
                        <a:rPr lang="en-US" sz="1000" b="0" i="0" u="none" strike="noStrike" dirty="0">
                          <a:solidFill>
                            <a:srgbClr val="000000"/>
                          </a:solidFill>
                          <a:effectLst/>
                          <a:latin typeface="Century Gothic" panose="020B0502020202020204" pitchFamily="34" charset="0"/>
                        </a:rPr>
                        <a:t> </a:t>
                      </a:r>
                    </a:p>
                    <a:p>
                      <a:pPr algn="l" fontAlgn="b"/>
                      <a:r>
                        <a:rPr lang="en-US" sz="1000" b="0" i="0" u="none" strike="noStrike" dirty="0">
                          <a:solidFill>
                            <a:srgbClr val="000000"/>
                          </a:solidFill>
                          <a:effectLst/>
                          <a:latin typeface="Century Gothic" panose="020B0502020202020204" pitchFamily="34" charset="0"/>
                        </a:rPr>
                        <a:t> </a:t>
                      </a:r>
                    </a:p>
                  </a:txBody>
                  <a:tcPr marL="9525" marR="9525" marT="9525" marB="0" anchor="b">
                    <a:lnL>
                      <a:noFill/>
                    </a:lnL>
                    <a:lnR>
                      <a:noFill/>
                    </a:lnR>
                    <a:lnT>
                      <a:noFill/>
                    </a:lnT>
                    <a:lnB>
                      <a:noFill/>
                    </a:lnB>
                    <a:noFill/>
                  </a:tcPr>
                </a:tc>
                <a:tc gridSpan="3">
                  <a:txBody>
                    <a:bodyPr/>
                    <a:lstStyle/>
                    <a:p>
                      <a:pPr algn="l" fontAlgn="b"/>
                      <a:r>
                        <a:rPr lang="it" sz="1000" b="0" i="0" u="none" strike="noStrike" dirty="0">
                          <a:solidFill>
                            <a:srgbClr val="000000"/>
                          </a:solidFill>
                          <a:effectLst/>
                          <a:latin typeface="Century Gothic" panose="020B0502020202020204" pitchFamily="34" charset="0"/>
                        </a:rPr>
                        <a:t>NOME DEL PROGETTO</a:t>
                      </a:r>
                    </a:p>
                  </a:txBody>
                  <a:tcPr marL="9525" marR="9525" marT="9525" marB="0" anchor="b">
                    <a:lnL>
                      <a:noFill/>
                    </a:lnL>
                    <a:lnR>
                      <a:noFill/>
                    </a:lnR>
                    <a:lnT>
                      <a:noFill/>
                    </a:lnT>
                    <a:lnB w="6350" cap="flat" cmpd="sng" algn="ctr">
                      <a:solidFill>
                        <a:srgbClr val="BFBFBF"/>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a:txBody>
                    <a:bodyPr/>
                    <a:lstStyle/>
                    <a:p>
                      <a:pPr algn="ctr" fontAlgn="b"/>
                      <a:r>
                        <a:rPr lang="it" sz="1000" b="0" i="0" u="none" strike="noStrike" dirty="0">
                          <a:solidFill>
                            <a:srgbClr val="000000"/>
                          </a:solidFill>
                          <a:effectLst/>
                          <a:latin typeface="Century Gothic" panose="020B0502020202020204" pitchFamily="34" charset="0"/>
                        </a:rPr>
                        <a:t>RESPONSABILE DI PROGETTO</a:t>
                      </a:r>
                    </a:p>
                  </a:txBody>
                  <a:tcPr marL="9525" marR="9525" marT="9525" marB="0" anchor="b">
                    <a:lnL>
                      <a:noFill/>
                    </a:lnL>
                    <a:lnR>
                      <a:noFill/>
                    </a:lnR>
                    <a:lnT>
                      <a:noFill/>
                    </a:lnT>
                    <a:lnB w="6350" cap="flat" cmpd="sng" algn="ctr">
                      <a:solidFill>
                        <a:srgbClr val="BFBFBF"/>
                      </a:solidFill>
                      <a:prstDash val="solid"/>
                      <a:round/>
                      <a:headEnd type="none" w="med" len="med"/>
                      <a:tailEnd type="none" w="med" len="med"/>
                    </a:lnB>
                    <a:noFill/>
                  </a:tcPr>
                </a:tc>
                <a:tc>
                  <a:txBody>
                    <a:bodyPr/>
                    <a:lstStyle/>
                    <a:p>
                      <a:pPr algn="ctr" fontAlgn="b"/>
                      <a:r>
                        <a:rPr lang="it" sz="1000" b="0" i="0" u="none" strike="noStrike" dirty="0">
                          <a:solidFill>
                            <a:srgbClr val="000000"/>
                          </a:solidFill>
                          <a:effectLst/>
                          <a:latin typeface="Century Gothic" panose="020B0502020202020204" pitchFamily="34" charset="0"/>
                        </a:rPr>
                        <a:t>SPONSOR DEL PROGETTO</a:t>
                      </a:r>
                    </a:p>
                  </a:txBody>
                  <a:tcPr marL="9525" marR="9525" marT="9525" marB="0" anchor="b">
                    <a:lnL>
                      <a:noFill/>
                    </a:lnL>
                    <a:lnR>
                      <a:noFill/>
                    </a:lnR>
                    <a:lnT>
                      <a:noFill/>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2066972825"/>
                  </a:ext>
                </a:extLst>
              </a:tr>
              <a:tr h="796894">
                <a:tc vMerge="1">
                  <a:txBody>
                    <a:bodyPr/>
                    <a:lstStyle/>
                    <a:p>
                      <a:pPr algn="l" fontAlgn="b"/>
                      <a:r>
                        <a:rPr lang="en-US" sz="1000" b="0" i="0" u="none" strike="noStrike" dirty="0">
                          <a:solidFill>
                            <a:srgbClr val="000000"/>
                          </a:solidFill>
                          <a:effectLst/>
                          <a:latin typeface="Century Gothic" panose="020B0502020202020204" pitchFamily="34" charset="0"/>
                        </a:rPr>
                        <a:t> </a:t>
                      </a:r>
                    </a:p>
                  </a:txBody>
                  <a:tcPr marL="9525" marR="9525" marT="9525" marB="0" anchor="b">
                    <a:lnL>
                      <a:noFill/>
                    </a:lnL>
                    <a:lnR w="6350" cap="flat" cmpd="sng" algn="ctr">
                      <a:solidFill>
                        <a:srgbClr val="BFBFBF"/>
                      </a:solidFill>
                      <a:prstDash val="solid"/>
                      <a:round/>
                      <a:headEnd type="none" w="med" len="med"/>
                      <a:tailEnd type="none" w="med" len="med"/>
                    </a:lnR>
                    <a:lnT>
                      <a:noFill/>
                    </a:lnT>
                    <a:lnB>
                      <a:noFill/>
                    </a:lnB>
                    <a:solidFill>
                      <a:srgbClr val="FFFFFF"/>
                    </a:solidFill>
                  </a:tcPr>
                </a:tc>
                <a:tc gridSpan="3">
                  <a:txBody>
                    <a:bodyPr/>
                    <a:lstStyle/>
                    <a:p>
                      <a:pPr algn="l" fontAlgn="ctr"/>
                      <a:r>
                        <a:rPr lang="it" sz="1800" b="0" i="0" u="none" strike="noStrike" dirty="0">
                          <a:solidFill>
                            <a:srgbClr val="000000"/>
                          </a:solidFill>
                          <a:effectLst/>
                          <a:latin typeface="Century Gothic" panose="020B0502020202020204" pitchFamily="34" charset="0"/>
                        </a:rPr>
                        <a:t>Installazioni di stazioni EMV a carica positiva </a:t>
                      </a:r>
                    </a:p>
                  </a:txBody>
                  <a:tcPr marL="85725" marR="9525" marT="9525" marB="0" anchor="ctr">
                    <a:lnL w="63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9F9F9"/>
                    </a:solidFill>
                  </a:tcPr>
                </a:tc>
                <a:tc hMerge="1">
                  <a:txBody>
                    <a:bodyPr/>
                    <a:lstStyle/>
                    <a:p>
                      <a:endParaRPr lang="en-US"/>
                    </a:p>
                  </a:txBody>
                  <a:tcPr/>
                </a:tc>
                <a:tc hMerge="1">
                  <a:txBody>
                    <a:bodyPr/>
                    <a:lstStyle/>
                    <a:p>
                      <a:endParaRPr lang="en-US"/>
                    </a:p>
                  </a:txBody>
                  <a:tcPr/>
                </a:tc>
                <a:tc>
                  <a:txBody>
                    <a:bodyPr/>
                    <a:lstStyle/>
                    <a:p>
                      <a:pPr algn="ctr" fontAlgn="ctr"/>
                      <a:r>
                        <a:rPr lang="it" sz="1400" b="0" i="0" u="none" strike="noStrike" dirty="0">
                          <a:solidFill>
                            <a:srgbClr val="000000"/>
                          </a:solidFill>
                          <a:effectLst/>
                          <a:latin typeface="Century Gothic" panose="020B0502020202020204" pitchFamily="34" charset="0"/>
                        </a:rPr>
                        <a:t>Jane Matthews</a:t>
                      </a:r>
                    </a:p>
                  </a:txBody>
                  <a:tcPr marL="9525" marR="9525" marT="9525" marB="0" anchor="ctr">
                    <a:lnL w="1270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a:txBody>
                    <a:bodyPr/>
                    <a:lstStyle/>
                    <a:p>
                      <a:pPr algn="ctr" fontAlgn="ctr"/>
                      <a:r>
                        <a:rPr lang="it" sz="1400" b="0" i="0" u="none" strike="noStrike" dirty="0">
                          <a:solidFill>
                            <a:srgbClr val="000000"/>
                          </a:solidFill>
                          <a:effectLst/>
                          <a:latin typeface="Century Gothic" panose="020B0502020202020204" pitchFamily="34" charset="0"/>
                        </a:rPr>
                        <a:t>Jill DeGrassio</a:t>
                      </a:r>
                    </a:p>
                  </a:txBody>
                  <a:tcPr marL="9525" marR="9525" marT="9525" marB="0" anchor="ctr">
                    <a:lnL w="63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extLst>
                  <a:ext uri="{0D108BD9-81ED-4DB2-BD59-A6C34878D82A}">
                    <a16:rowId xmlns:a16="http://schemas.microsoft.com/office/drawing/2014/main" val="3600558998"/>
                  </a:ext>
                </a:extLst>
              </a:tr>
              <a:tr h="318757">
                <a:tc vMerge="1">
                  <a:txBody>
                    <a:bodyPr/>
                    <a:lstStyle/>
                    <a:p>
                      <a:pPr algn="l" fontAlgn="b"/>
                      <a:r>
                        <a:rPr lang="en-US" sz="1000" b="0" i="0" u="none" strike="noStrike" dirty="0">
                          <a:solidFill>
                            <a:srgbClr val="000000"/>
                          </a:solidFill>
                          <a:effectLst/>
                          <a:latin typeface="Century Gothic" panose="020B0502020202020204" pitchFamily="34" charset="0"/>
                        </a:rPr>
                        <a:t> </a:t>
                      </a:r>
                    </a:p>
                  </a:txBody>
                  <a:tcPr marL="9525" marR="9525" marT="9525" marB="0" anchor="b">
                    <a:lnL>
                      <a:noFill/>
                    </a:lnL>
                    <a:lnR>
                      <a:noFill/>
                    </a:lnR>
                    <a:lnT>
                      <a:noFill/>
                    </a:lnT>
                    <a:lnB>
                      <a:noFill/>
                    </a:lnB>
                    <a:solidFill>
                      <a:srgbClr val="FFFFFF"/>
                    </a:solidFill>
                  </a:tcPr>
                </a:tc>
                <a:tc gridSpan="2">
                  <a:txBody>
                    <a:bodyPr/>
                    <a:lstStyle/>
                    <a:p>
                      <a:pPr algn="l" fontAlgn="b"/>
                      <a:r>
                        <a:rPr lang="it" sz="1000" b="0" i="0" u="none" strike="noStrike" dirty="0">
                          <a:solidFill>
                            <a:srgbClr val="000000"/>
                          </a:solidFill>
                          <a:effectLst/>
                          <a:latin typeface="Century Gothic" panose="020B0502020202020204" pitchFamily="34" charset="0"/>
                        </a:rPr>
                        <a:t>E-MAIL</a:t>
                      </a:r>
                    </a:p>
                  </a:txBody>
                  <a:tcPr marL="9525" marR="9525" marT="9525" marB="0" anchor="b">
                    <a:lnL>
                      <a:noFill/>
                    </a:lnL>
                    <a:lnR>
                      <a:noFill/>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hMerge="1">
                  <a:txBody>
                    <a:bodyPr/>
                    <a:lstStyle/>
                    <a:p>
                      <a:endParaRPr lang="en-US"/>
                    </a:p>
                  </a:txBody>
                  <a:tcPr/>
                </a:tc>
                <a:tc>
                  <a:txBody>
                    <a:bodyPr/>
                    <a:lstStyle/>
                    <a:p>
                      <a:pPr algn="ctr" fontAlgn="b"/>
                      <a:r>
                        <a:rPr lang="it" sz="1000" b="0" i="0" u="none" strike="noStrike" dirty="0">
                          <a:solidFill>
                            <a:srgbClr val="000000"/>
                          </a:solidFill>
                          <a:effectLst/>
                          <a:latin typeface="Century Gothic" panose="020B0502020202020204" pitchFamily="34" charset="0"/>
                        </a:rPr>
                        <a:t>TELEFONO</a:t>
                      </a:r>
                    </a:p>
                  </a:txBody>
                  <a:tcPr marL="9525" marR="9525" marT="9525" marB="0" anchor="b">
                    <a:lnL>
                      <a:noFill/>
                    </a:lnL>
                    <a:lnR>
                      <a:noFill/>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gridSpan="2">
                  <a:txBody>
                    <a:bodyPr/>
                    <a:lstStyle/>
                    <a:p>
                      <a:pPr algn="l" fontAlgn="b"/>
                      <a:r>
                        <a:rPr lang="it" sz="1000" b="0" i="0" u="none" strike="noStrike" dirty="0">
                          <a:solidFill>
                            <a:srgbClr val="000000"/>
                          </a:solidFill>
                          <a:effectLst/>
                          <a:latin typeface="Century Gothic" panose="020B0502020202020204" pitchFamily="34" charset="0"/>
                        </a:rPr>
                        <a:t>UNITÀ ORGANIZZATIVA</a:t>
                      </a:r>
                    </a:p>
                  </a:txBody>
                  <a:tcPr marL="9525" marR="9525" marT="9525" marB="0" anchor="b">
                    <a:lnL>
                      <a:noFill/>
                    </a:lnL>
                    <a:lnR>
                      <a:noFill/>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hMerge="1">
                  <a:txBody>
                    <a:bodyPr/>
                    <a:lstStyle/>
                    <a:p>
                      <a:endParaRPr lang="en-US"/>
                    </a:p>
                  </a:txBody>
                  <a:tcPr/>
                </a:tc>
                <a:extLst>
                  <a:ext uri="{0D108BD9-81ED-4DB2-BD59-A6C34878D82A}">
                    <a16:rowId xmlns:a16="http://schemas.microsoft.com/office/drawing/2014/main" val="3463511437"/>
                  </a:ext>
                </a:extLst>
              </a:tr>
              <a:tr h="707464">
                <a:tc vMerge="1">
                  <a:txBody>
                    <a:bodyPr/>
                    <a:lstStyle/>
                    <a:p>
                      <a:pPr algn="l" fontAlgn="b"/>
                      <a:r>
                        <a:rPr lang="en-US" sz="1000" b="0" i="0" u="none" strike="noStrike" dirty="0">
                          <a:solidFill>
                            <a:srgbClr val="000000"/>
                          </a:solidFill>
                          <a:effectLst/>
                          <a:latin typeface="Century Gothic" panose="020B0502020202020204" pitchFamily="34" charset="0"/>
                        </a:rPr>
                        <a:t> </a:t>
                      </a:r>
                    </a:p>
                  </a:txBody>
                  <a:tcPr marL="9525" marR="9525" marT="9525" marB="0" anchor="b">
                    <a:lnL>
                      <a:noFill/>
                    </a:lnL>
                    <a:lnR w="6350" cap="flat" cmpd="sng" algn="ctr">
                      <a:solidFill>
                        <a:srgbClr val="BFBFBF"/>
                      </a:solidFill>
                      <a:prstDash val="solid"/>
                      <a:round/>
                      <a:headEnd type="none" w="med" len="med"/>
                      <a:tailEnd type="none" w="med" len="med"/>
                    </a:lnR>
                    <a:lnT>
                      <a:noFill/>
                    </a:lnT>
                    <a:lnB>
                      <a:noFill/>
                    </a:lnB>
                    <a:solidFill>
                      <a:srgbClr val="FFFFFF"/>
                    </a:solidFill>
                  </a:tcPr>
                </a:tc>
                <a:tc gridSpan="2">
                  <a:txBody>
                    <a:bodyPr/>
                    <a:lstStyle/>
                    <a:p>
                      <a:pPr algn="l" fontAlgn="ctr"/>
                      <a:r>
                        <a:rPr lang="it" sz="1200" b="0" i="0" u="none" strike="noStrike" dirty="0">
                          <a:solidFill>
                            <a:srgbClr val="000000"/>
                          </a:solidFill>
                          <a:effectLst/>
                          <a:latin typeface="Century Gothic" panose="020B0502020202020204" pitchFamily="34" charset="0"/>
                        </a:rPr>
                        <a:t>jane.matthews@positivecharge.com</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7F9FB"/>
                    </a:solidFill>
                  </a:tcPr>
                </a:tc>
                <a:tc hMerge="1">
                  <a:txBody>
                    <a:bodyPr/>
                    <a:lstStyle/>
                    <a:p>
                      <a:endParaRPr lang="en-US"/>
                    </a:p>
                  </a:txBody>
                  <a:tcPr/>
                </a:tc>
                <a:tc>
                  <a:txBody>
                    <a:bodyPr/>
                    <a:lstStyle/>
                    <a:p>
                      <a:pPr algn="ctr" fontAlgn="ctr"/>
                      <a:r>
                        <a:rPr lang="it" sz="1200" b="0" i="0" u="none" strike="noStrike" dirty="0">
                          <a:solidFill>
                            <a:srgbClr val="000000"/>
                          </a:solidFill>
                          <a:effectLst/>
                          <a:latin typeface="Century Gothic" panose="020B0502020202020204" pitchFamily="34" charset="0"/>
                        </a:rPr>
                        <a:t>000-000-0000</a:t>
                      </a:r>
                    </a:p>
                  </a:txBody>
                  <a:tcPr marL="9525" marR="9525" marT="9525" marB="0" anchor="ctr">
                    <a:lnL w="63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7F9FB"/>
                    </a:solidFill>
                  </a:tcPr>
                </a:tc>
                <a:tc gridSpan="2">
                  <a:txBody>
                    <a:bodyPr/>
                    <a:lstStyle/>
                    <a:p>
                      <a:pPr algn="l" fontAlgn="ctr"/>
                      <a:r>
                        <a:rPr lang="it" sz="1200" b="0" i="0" u="none" strike="noStrike" dirty="0">
                          <a:solidFill>
                            <a:srgbClr val="000000"/>
                          </a:solidFill>
                          <a:effectLst/>
                          <a:latin typeface="Century Gothic" panose="020B0502020202020204" pitchFamily="34" charset="0"/>
                        </a:rPr>
                        <a:t>Ingegneria sul campo, operazioni e gestione dei progetti </a:t>
                      </a:r>
                    </a:p>
                  </a:txBody>
                  <a:tcPr marL="114300" marR="9525" marT="9525"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EAEEF3"/>
                    </a:solidFill>
                  </a:tcPr>
                </a:tc>
                <a:tc hMerge="1">
                  <a:txBody>
                    <a:bodyPr/>
                    <a:lstStyle/>
                    <a:p>
                      <a:endParaRPr lang="en-US"/>
                    </a:p>
                  </a:txBody>
                  <a:tcPr/>
                </a:tc>
                <a:extLst>
                  <a:ext uri="{0D108BD9-81ED-4DB2-BD59-A6C34878D82A}">
                    <a16:rowId xmlns:a16="http://schemas.microsoft.com/office/drawing/2014/main" val="1186911167"/>
                  </a:ext>
                </a:extLst>
              </a:tr>
              <a:tr h="318757">
                <a:tc vMerge="1">
                  <a:txBody>
                    <a:bodyPr/>
                    <a:lstStyle/>
                    <a:p>
                      <a:pPr algn="l" fontAlgn="b"/>
                      <a:r>
                        <a:rPr lang="en-US" sz="1000" b="0" i="0" u="none" strike="noStrike" dirty="0">
                          <a:solidFill>
                            <a:srgbClr val="000000"/>
                          </a:solidFill>
                          <a:effectLst/>
                          <a:latin typeface="Century Gothic" panose="020B0502020202020204" pitchFamily="34" charset="0"/>
                        </a:rPr>
                        <a:t> </a:t>
                      </a:r>
                    </a:p>
                  </a:txBody>
                  <a:tcPr marL="9525" marR="9525" marT="9525" marB="0" anchor="b">
                    <a:lnL>
                      <a:noFill/>
                    </a:lnL>
                    <a:lnR>
                      <a:noFill/>
                    </a:lnR>
                    <a:lnT>
                      <a:noFill/>
                    </a:lnT>
                    <a:lnB>
                      <a:noFill/>
                    </a:lnB>
                    <a:solidFill>
                      <a:srgbClr val="FFFFFF"/>
                    </a:solidFill>
                  </a:tcPr>
                </a:tc>
                <a:tc>
                  <a:txBody>
                    <a:bodyPr/>
                    <a:lstStyle/>
                    <a:p>
                      <a:pPr algn="l" fontAlgn="b"/>
                      <a:r>
                        <a:rPr lang="it" sz="1000" b="0" i="0" u="none" strike="noStrike" dirty="0">
                          <a:solidFill>
                            <a:srgbClr val="000000"/>
                          </a:solidFill>
                          <a:effectLst/>
                          <a:latin typeface="Century Gothic" panose="020B0502020202020204" pitchFamily="34" charset="0"/>
                        </a:rPr>
                        <a:t>CINTURE VERDI ASSEGNATE</a:t>
                      </a:r>
                    </a:p>
                  </a:txBody>
                  <a:tcPr marL="9525" marR="9525" marT="9525" marB="0" anchor="b">
                    <a:lnL>
                      <a:noFill/>
                    </a:lnL>
                    <a:lnR>
                      <a:noFill/>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1000" b="0" i="0" u="none" strike="noStrike" dirty="0">
                          <a:solidFill>
                            <a:srgbClr val="000000"/>
                          </a:solidFill>
                          <a:effectLst/>
                          <a:latin typeface="Century Gothic" panose="020B0502020202020204" pitchFamily="34" charset="0"/>
                        </a:rPr>
                        <a:t> </a:t>
                      </a:r>
                    </a:p>
                  </a:txBody>
                  <a:tcPr marL="9525" marR="9525" marT="9525" marB="0" anchor="b">
                    <a:lnL>
                      <a:noFill/>
                    </a:lnL>
                    <a:lnR>
                      <a:noFill/>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1000" b="0" i="0" u="none" strike="noStrike" dirty="0">
                          <a:solidFill>
                            <a:srgbClr val="000000"/>
                          </a:solidFill>
                          <a:effectLst/>
                          <a:latin typeface="Century Gothic" panose="020B0502020202020204" pitchFamily="34" charset="0"/>
                        </a:rPr>
                        <a:t> </a:t>
                      </a:r>
                    </a:p>
                  </a:txBody>
                  <a:tcPr marL="9525" marR="9525" marT="9525" marB="0" anchor="b">
                    <a:lnL>
                      <a:noFill/>
                    </a:lnL>
                    <a:lnR>
                      <a:noFill/>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b"/>
                      <a:r>
                        <a:rPr lang="it" sz="1000" b="0" i="0" u="none" strike="noStrike" dirty="0">
                          <a:solidFill>
                            <a:srgbClr val="000000"/>
                          </a:solidFill>
                          <a:effectLst/>
                          <a:latin typeface="Century Gothic" panose="020B0502020202020204" pitchFamily="34" charset="0"/>
                        </a:rPr>
                        <a:t>DATA DI INIZIO PREVISTA</a:t>
                      </a:r>
                    </a:p>
                  </a:txBody>
                  <a:tcPr marL="9525" marR="9525" marT="9525" marB="0" anchor="b">
                    <a:lnL>
                      <a:noFill/>
                    </a:lnL>
                    <a:lnR>
                      <a:noFill/>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b"/>
                      <a:r>
                        <a:rPr lang="it" sz="1000" b="0" i="0" u="none" strike="noStrike" dirty="0">
                          <a:solidFill>
                            <a:srgbClr val="000000"/>
                          </a:solidFill>
                          <a:effectLst/>
                          <a:latin typeface="Century Gothic" panose="020B0502020202020204" pitchFamily="34" charset="0"/>
                        </a:rPr>
                        <a:t>DATA DI COMPLETAMENTO PREVISTA</a:t>
                      </a:r>
                    </a:p>
                  </a:txBody>
                  <a:tcPr marL="9525" marR="9525" marT="9525" marB="0" anchor="b">
                    <a:lnL>
                      <a:noFill/>
                    </a:lnL>
                    <a:lnR>
                      <a:noFill/>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1240539555"/>
                  </a:ext>
                </a:extLst>
              </a:tr>
              <a:tr h="707464">
                <a:tc vMerge="1">
                  <a:txBody>
                    <a:bodyPr/>
                    <a:lstStyle/>
                    <a:p>
                      <a:pPr algn="l" fontAlgn="b"/>
                      <a:r>
                        <a:rPr lang="en-US" sz="1000" b="0" i="0" u="none" strike="noStrike" dirty="0">
                          <a:solidFill>
                            <a:srgbClr val="000000"/>
                          </a:solidFill>
                          <a:effectLst/>
                          <a:latin typeface="Century Gothic" panose="020B0502020202020204" pitchFamily="34" charset="0"/>
                        </a:rPr>
                        <a:t> </a:t>
                      </a:r>
                    </a:p>
                  </a:txBody>
                  <a:tcPr marL="9525" marR="9525" marT="9525" marB="0" anchor="b">
                    <a:lnL>
                      <a:noFill/>
                    </a:lnL>
                    <a:lnR w="6350" cap="flat" cmpd="sng" algn="ctr">
                      <a:solidFill>
                        <a:srgbClr val="BFBFBF"/>
                      </a:solidFill>
                      <a:prstDash val="solid"/>
                      <a:round/>
                      <a:headEnd type="none" w="med" len="med"/>
                      <a:tailEnd type="none" w="med" len="med"/>
                    </a:lnR>
                    <a:lnT>
                      <a:noFill/>
                    </a:lnT>
                    <a:lnB>
                      <a:noFill/>
                    </a:lnB>
                    <a:solidFill>
                      <a:srgbClr val="FFFFFF"/>
                    </a:solidFill>
                  </a:tcPr>
                </a:tc>
                <a:tc gridSpan="3">
                  <a:txBody>
                    <a:bodyPr/>
                    <a:lstStyle/>
                    <a:p>
                      <a:pPr algn="l" fontAlgn="ctr"/>
                      <a:r>
                        <a:rPr lang="it" sz="1200" b="0" i="0" u="none" strike="noStrike" dirty="0">
                          <a:solidFill>
                            <a:srgbClr val="000000"/>
                          </a:solidFill>
                          <a:effectLst/>
                          <a:latin typeface="Century Gothic" panose="020B0502020202020204" pitchFamily="34" charset="0"/>
                        </a:rPr>
                        <a:t>Wendy Williams (Project Management) </a:t>
                      </a:r>
                    </a:p>
                  </a:txBody>
                  <a:tcPr marL="114300" marR="9525" marT="9525" marB="0" anchor="ctr">
                    <a:lnL w="63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7F9FB"/>
                    </a:solidFill>
                  </a:tcPr>
                </a:tc>
                <a:tc hMerge="1">
                  <a:txBody>
                    <a:bodyPr/>
                    <a:lstStyle/>
                    <a:p>
                      <a:endParaRPr lang="en-US"/>
                    </a:p>
                  </a:txBody>
                  <a:tcPr/>
                </a:tc>
                <a:tc hMerge="1">
                  <a:txBody>
                    <a:bodyPr/>
                    <a:lstStyle/>
                    <a:p>
                      <a:endParaRPr lang="en-US"/>
                    </a:p>
                  </a:txBody>
                  <a:tcPr/>
                </a:tc>
                <a:tc>
                  <a:txBody>
                    <a:bodyPr/>
                    <a:lstStyle/>
                    <a:p>
                      <a:pPr algn="ctr" fontAlgn="ctr"/>
                      <a:r>
                        <a:rPr lang="it" sz="1200" b="0" i="0" u="none" strike="noStrike" dirty="0">
                          <a:solidFill>
                            <a:srgbClr val="000000"/>
                          </a:solidFill>
                          <a:effectLst/>
                          <a:latin typeface="Century Gothic" panose="020B0502020202020204" pitchFamily="34" charset="0"/>
                        </a:rPr>
                        <a:t>19/02/20XX</a:t>
                      </a:r>
                    </a:p>
                  </a:txBody>
                  <a:tcPr marL="9525" marR="9525" marT="9525" marB="0" anchor="ctr">
                    <a:lnL w="1270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EAEEF3"/>
                    </a:solidFill>
                  </a:tcPr>
                </a:tc>
                <a:tc>
                  <a:txBody>
                    <a:bodyPr/>
                    <a:lstStyle/>
                    <a:p>
                      <a:pPr algn="ctr" fontAlgn="ctr"/>
                      <a:r>
                        <a:rPr lang="it" sz="1200" b="0" i="0" u="none" strike="noStrike" dirty="0">
                          <a:solidFill>
                            <a:srgbClr val="000000"/>
                          </a:solidFill>
                          <a:effectLst/>
                          <a:latin typeface="Century Gothic" panose="020B0502020202020204" pitchFamily="34" charset="0"/>
                        </a:rPr>
                        <a:t>30/11/20XX</a:t>
                      </a:r>
                    </a:p>
                  </a:txBody>
                  <a:tcPr marL="9525" marR="9525" marT="9525" marB="0" anchor="ctr">
                    <a:lnL w="63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EAEEF3"/>
                    </a:solidFill>
                  </a:tcPr>
                </a:tc>
                <a:extLst>
                  <a:ext uri="{0D108BD9-81ED-4DB2-BD59-A6C34878D82A}">
                    <a16:rowId xmlns:a16="http://schemas.microsoft.com/office/drawing/2014/main" val="4060387299"/>
                  </a:ext>
                </a:extLst>
              </a:tr>
              <a:tr h="318757">
                <a:tc vMerge="1">
                  <a:txBody>
                    <a:bodyPr/>
                    <a:lstStyle/>
                    <a:p>
                      <a:pPr algn="l" fontAlgn="b"/>
                      <a:r>
                        <a:rPr lang="en-US" sz="1000" b="0" i="0" u="none" strike="noStrike" dirty="0">
                          <a:solidFill>
                            <a:srgbClr val="000000"/>
                          </a:solidFill>
                          <a:effectLst/>
                          <a:latin typeface="Century Gothic" panose="020B0502020202020204" pitchFamily="34" charset="0"/>
                        </a:rPr>
                        <a:t> </a:t>
                      </a:r>
                    </a:p>
                  </a:txBody>
                  <a:tcPr marL="9525" marR="9525" marT="9525" marB="0" anchor="b">
                    <a:lnL>
                      <a:noFill/>
                    </a:lnL>
                    <a:lnR>
                      <a:noFill/>
                    </a:lnR>
                    <a:lnT>
                      <a:noFill/>
                    </a:lnT>
                    <a:lnB>
                      <a:noFill/>
                    </a:lnB>
                    <a:solidFill>
                      <a:srgbClr val="FFFFFF"/>
                    </a:solidFill>
                  </a:tcPr>
                </a:tc>
                <a:tc>
                  <a:txBody>
                    <a:bodyPr/>
                    <a:lstStyle/>
                    <a:p>
                      <a:pPr algn="l" fontAlgn="b"/>
                      <a:r>
                        <a:rPr lang="it" sz="1000" b="0" i="0" u="none" strike="noStrike" dirty="0">
                          <a:solidFill>
                            <a:srgbClr val="000000"/>
                          </a:solidFill>
                          <a:effectLst/>
                          <a:latin typeface="Century Gothic" panose="020B0502020202020204" pitchFamily="34" charset="0"/>
                        </a:rPr>
                        <a:t>CINTURE NERE ASSEGNATE</a:t>
                      </a:r>
                    </a:p>
                  </a:txBody>
                  <a:tcPr marL="9525" marR="9525" marT="9525" marB="0" anchor="b">
                    <a:lnL>
                      <a:noFill/>
                    </a:lnL>
                    <a:lnR>
                      <a:noFill/>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1000" b="0" i="0" u="none" strike="noStrike" dirty="0">
                          <a:solidFill>
                            <a:srgbClr val="000000"/>
                          </a:solidFill>
                          <a:effectLst/>
                          <a:latin typeface="Century Gothic" panose="020B0502020202020204" pitchFamily="34" charset="0"/>
                        </a:rPr>
                        <a:t> </a:t>
                      </a:r>
                    </a:p>
                  </a:txBody>
                  <a:tcPr marL="9525" marR="9525" marT="9525" marB="0" anchor="b">
                    <a:lnL>
                      <a:noFill/>
                    </a:lnL>
                    <a:lnR>
                      <a:noFill/>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1000" b="0" i="0" u="none" strike="noStrike" dirty="0">
                          <a:solidFill>
                            <a:srgbClr val="000000"/>
                          </a:solidFill>
                          <a:effectLst/>
                          <a:latin typeface="Century Gothic" panose="020B0502020202020204" pitchFamily="34" charset="0"/>
                        </a:rPr>
                        <a:t> </a:t>
                      </a:r>
                    </a:p>
                  </a:txBody>
                  <a:tcPr marL="9525" marR="9525" marT="9525" marB="0" anchor="b">
                    <a:lnL>
                      <a:noFill/>
                    </a:lnL>
                    <a:lnR>
                      <a:noFill/>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b"/>
                      <a:r>
                        <a:rPr lang="it" sz="1000" b="0" i="0" u="none" strike="noStrike" dirty="0">
                          <a:solidFill>
                            <a:srgbClr val="000000"/>
                          </a:solidFill>
                          <a:effectLst/>
                          <a:latin typeface="Century Gothic" panose="020B0502020202020204" pitchFamily="34" charset="0"/>
                        </a:rPr>
                        <a:t>RISPARMI ATTESI</a:t>
                      </a:r>
                    </a:p>
                  </a:txBody>
                  <a:tcPr marL="9525" marR="9525" marT="9525" marB="0" anchor="b">
                    <a:lnL>
                      <a:noFill/>
                    </a:lnL>
                    <a:lnR>
                      <a:noFill/>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b"/>
                      <a:r>
                        <a:rPr lang="it" sz="1000" b="0" i="0" u="none" strike="noStrike" dirty="0">
                          <a:solidFill>
                            <a:srgbClr val="000000"/>
                          </a:solidFill>
                          <a:effectLst/>
                          <a:latin typeface="Century Gothic" panose="020B0502020202020204" pitchFamily="34" charset="0"/>
                        </a:rPr>
                        <a:t>COSTI STIMATI</a:t>
                      </a:r>
                    </a:p>
                  </a:txBody>
                  <a:tcPr marL="9525" marR="9525" marT="9525" marB="0" anchor="b">
                    <a:lnL>
                      <a:noFill/>
                    </a:lnL>
                    <a:lnR>
                      <a:noFill/>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2383735057"/>
                  </a:ext>
                </a:extLst>
              </a:tr>
              <a:tr h="707464">
                <a:tc vMerge="1">
                  <a:txBody>
                    <a:bodyPr/>
                    <a:lstStyle/>
                    <a:p>
                      <a:pPr algn="l" fontAlgn="b"/>
                      <a:r>
                        <a:rPr lang="en-US" sz="1000" b="0" i="0" u="none" strike="noStrike" dirty="0">
                          <a:solidFill>
                            <a:srgbClr val="000000"/>
                          </a:solidFill>
                          <a:effectLst/>
                          <a:latin typeface="Century Gothic" panose="020B0502020202020204" pitchFamily="34" charset="0"/>
                        </a:rPr>
                        <a:t> </a:t>
                      </a:r>
                    </a:p>
                  </a:txBody>
                  <a:tcPr marL="9525" marR="9525" marT="9525" marB="0" anchor="b">
                    <a:lnL>
                      <a:noFill/>
                    </a:lnL>
                    <a:lnR w="6350" cap="flat" cmpd="sng" algn="ctr">
                      <a:solidFill>
                        <a:srgbClr val="BFBFBF"/>
                      </a:solidFill>
                      <a:prstDash val="solid"/>
                      <a:round/>
                      <a:headEnd type="none" w="med" len="med"/>
                      <a:tailEnd type="none" w="med" len="med"/>
                    </a:lnR>
                    <a:lnT>
                      <a:noFill/>
                    </a:lnT>
                    <a:lnB>
                      <a:noFill/>
                    </a:lnB>
                    <a:solidFill>
                      <a:srgbClr val="FFFFFF"/>
                    </a:solidFill>
                  </a:tcPr>
                </a:tc>
                <a:tc gridSpan="3">
                  <a:txBody>
                    <a:bodyPr/>
                    <a:lstStyle/>
                    <a:p>
                      <a:pPr algn="l" fontAlgn="ctr"/>
                      <a:r>
                        <a:rPr lang="it" sz="1400" b="0" i="0" u="none" strike="noStrike" dirty="0">
                          <a:solidFill>
                            <a:srgbClr val="000000"/>
                          </a:solidFill>
                          <a:effectLst/>
                          <a:latin typeface="Century Gothic" panose="020B0502020202020204" pitchFamily="34" charset="0"/>
                        </a:rPr>
                        <a:t> </a:t>
                      </a:r>
                      <a:r>
                        <a:rPr lang="it" sz="1200" b="0" i="0" u="none" strike="noStrike" dirty="0">
                          <a:solidFill>
                            <a:srgbClr val="000000"/>
                          </a:solidFill>
                          <a:effectLst/>
                          <a:latin typeface="Century Gothic" panose="020B0502020202020204" pitchFamily="34" charset="0"/>
                        </a:rPr>
                        <a:t>Rakesh Agarwal (Direttore delle operazioni) </a:t>
                      </a:r>
                      <a:endParaRPr lang="en-US" sz="1400" b="0" i="0" u="none" strike="noStrike" dirty="0">
                        <a:solidFill>
                          <a:srgbClr val="000000"/>
                        </a:solidFill>
                        <a:effectLst/>
                        <a:latin typeface="Century Gothic" panose="020B0502020202020204" pitchFamily="34" charset="0"/>
                      </a:endParaRPr>
                    </a:p>
                  </a:txBody>
                  <a:tcPr marL="114300" marR="9525" marT="9525" marB="0" anchor="ctr">
                    <a:lnL w="63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7F9FB"/>
                    </a:solidFill>
                  </a:tcPr>
                </a:tc>
                <a:tc hMerge="1">
                  <a:txBody>
                    <a:bodyPr/>
                    <a:lstStyle/>
                    <a:p>
                      <a:endParaRPr lang="en-US"/>
                    </a:p>
                  </a:txBody>
                  <a:tcPr/>
                </a:tc>
                <a:tc hMerge="1">
                  <a:txBody>
                    <a:bodyPr/>
                    <a:lstStyle/>
                    <a:p>
                      <a:endParaRPr lang="en-US"/>
                    </a:p>
                  </a:txBody>
                  <a:tcPr/>
                </a:tc>
                <a:tc>
                  <a:txBody>
                    <a:bodyPr/>
                    <a:lstStyle/>
                    <a:p>
                      <a:pPr algn="ctr" fontAlgn="ctr"/>
                      <a:r>
                        <a:rPr lang="it" sz="1400" b="0" i="0" u="none" strike="noStrike" dirty="0">
                          <a:solidFill>
                            <a:srgbClr val="000000"/>
                          </a:solidFill>
                          <a:effectLst/>
                          <a:latin typeface="Century Gothic" panose="020B0502020202020204" pitchFamily="34" charset="0"/>
                        </a:rPr>
                        <a:t>US$ 237.750</a:t>
                      </a:r>
                    </a:p>
                  </a:txBody>
                  <a:tcPr marL="9525" marR="9525" marT="9525" marB="0" anchor="ctr">
                    <a:lnL w="1270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EAEEF3"/>
                    </a:solidFill>
                  </a:tcPr>
                </a:tc>
                <a:tc>
                  <a:txBody>
                    <a:bodyPr/>
                    <a:lstStyle/>
                    <a:p>
                      <a:pPr algn="ctr" fontAlgn="ctr"/>
                      <a:r>
                        <a:rPr lang="it" sz="1400" b="0" i="0" u="none" strike="noStrike" dirty="0">
                          <a:solidFill>
                            <a:srgbClr val="000000"/>
                          </a:solidFill>
                          <a:effectLst/>
                          <a:latin typeface="Century Gothic" panose="020B0502020202020204" pitchFamily="34" charset="0"/>
                        </a:rPr>
                        <a:t>US$ 441.885</a:t>
                      </a:r>
                    </a:p>
                  </a:txBody>
                  <a:tcPr marL="9525" marR="9525" marT="9525" marB="0" anchor="ctr">
                    <a:lnL w="63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EAEEF3"/>
                    </a:solidFill>
                  </a:tcPr>
                </a:tc>
                <a:extLst>
                  <a:ext uri="{0D108BD9-81ED-4DB2-BD59-A6C34878D82A}">
                    <a16:rowId xmlns:a16="http://schemas.microsoft.com/office/drawing/2014/main" val="2191298514"/>
                  </a:ext>
                </a:extLst>
              </a:tr>
            </a:tbl>
          </a:graphicData>
        </a:graphic>
      </p:graphicFrame>
      <p:sp>
        <p:nvSpPr>
          <p:cNvPr id="13" name="TextBox 12">
            <a:extLst>
              <a:ext uri="{FF2B5EF4-FFF2-40B4-BE49-F238E27FC236}">
                <a16:creationId xmlns:a16="http://schemas.microsoft.com/office/drawing/2014/main" id="{226E6ECB-CF92-3B4C-9578-D6C0F06A41C9}"/>
              </a:ext>
            </a:extLst>
          </p:cNvPr>
          <p:cNvSpPr txBox="1"/>
          <p:nvPr/>
        </p:nvSpPr>
        <p:spPr>
          <a:xfrm>
            <a:off x="367747" y="982583"/>
            <a:ext cx="5178021" cy="461665"/>
          </a:xfrm>
          <a:prstGeom prst="rect">
            <a:avLst/>
          </a:prstGeom>
          <a:noFill/>
        </p:spPr>
        <p:txBody>
          <a:bodyPr wrap="none" rtlCol="0">
            <a:spAutoFit/>
          </a:bodyPr>
          <a:lstStyle/>
          <a:p>
            <a:r>
              <a:rPr lang="it" sz="2400" dirty="0">
                <a:solidFill>
                  <a:schemeClr val="tx1">
                    <a:lumMod val="65000"/>
                    <a:lumOff val="35000"/>
                  </a:schemeClr>
                </a:solidFill>
                <a:latin typeface="Century Gothic" panose="020B0502020202020204" pitchFamily="34" charset="0"/>
              </a:rPr>
              <a:t>INFORMAZIONI GENERALI SUL PROGETTO</a:t>
            </a:r>
          </a:p>
        </p:txBody>
      </p:sp>
    </p:spTree>
    <p:extLst>
      <p:ext uri="{BB962C8B-B14F-4D97-AF65-F5344CB8AC3E}">
        <p14:creationId xmlns:p14="http://schemas.microsoft.com/office/powerpoint/2010/main" val="14573118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0" name="Picture 69" descr="Forma&#10;&#10;Descrizione generata automaticamente">
            <a:extLst>
              <a:ext uri="{FF2B5EF4-FFF2-40B4-BE49-F238E27FC236}">
                <a16:creationId xmlns:a16="http://schemas.microsoft.com/office/drawing/2014/main" id="{219503DE-DA47-8548-A6B3-EDAA57B7A890}"/>
              </a:ext>
            </a:extLst>
          </p:cNvPr>
          <p:cNvPicPr>
            <a:picLocks noChangeAspect="1"/>
          </p:cNvPicPr>
          <p:nvPr/>
        </p:nvPicPr>
        <p:blipFill>
          <a:blip r:embed="rId3">
            <a:alphaModFix amt="60000"/>
          </a:blip>
          <a:stretch>
            <a:fillRect/>
          </a:stretch>
        </p:blipFill>
        <p:spPr>
          <a:xfrm>
            <a:off x="7984907" y="606991"/>
            <a:ext cx="4997547" cy="6042008"/>
          </a:xfrm>
          <a:prstGeom prst="rect">
            <a:avLst/>
          </a:prstGeom>
        </p:spPr>
      </p:pic>
      <p:sp>
        <p:nvSpPr>
          <p:cNvPr id="7" name="TextBox 6"/>
          <p:cNvSpPr txBox="1"/>
          <p:nvPr/>
        </p:nvSpPr>
        <p:spPr>
          <a:xfrm>
            <a:off x="3781586" y="6477000"/>
            <a:ext cx="8283455" cy="369332"/>
          </a:xfrm>
          <a:prstGeom prst="rect">
            <a:avLst/>
          </a:prstGeom>
          <a:noFill/>
        </p:spPr>
        <p:txBody>
          <a:bodyPr wrap="square" rtlCol="0">
            <a:spAutoFit/>
          </a:bodyPr>
          <a:lstStyle/>
          <a:p>
            <a:pPr algn="r"/>
            <a:r>
              <a:rPr lang="it" b="1" dirty="0">
                <a:solidFill>
                  <a:schemeClr val="bg1"/>
                </a:solidFill>
                <a:latin typeface="Century Gothic" panose="020B0502020202020204" pitchFamily="34" charset="0"/>
                <a:ea typeface="Arial" charset="0"/>
                <a:cs typeface="Arial" charset="0"/>
              </a:rPr>
              <a:t>RELAZIONE DI PROGETTO</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367748" y="6477000"/>
            <a:ext cx="11379492" cy="369332"/>
          </a:xfrm>
          <a:prstGeom prst="rect">
            <a:avLst/>
          </a:prstGeom>
          <a:noFill/>
        </p:spPr>
        <p:txBody>
          <a:bodyPr wrap="square" rtlCol="0">
            <a:spAutoFit/>
          </a:bodyPr>
          <a:lstStyle/>
          <a:p>
            <a:pPr algn="r"/>
            <a:r>
              <a:rPr lang="it" dirty="0">
                <a:solidFill>
                  <a:schemeClr val="bg1"/>
                </a:solidFill>
                <a:latin typeface="Century Gothic" panose="020B0502020202020204" pitchFamily="34" charset="0"/>
              </a:rPr>
              <a:t>| CARTA DEL PROGETTO   SOMMARIO</a:t>
            </a:r>
            <a:endParaRPr lang="en-US" dirty="0">
              <a:solidFill>
                <a:schemeClr val="bg1"/>
              </a:solidFill>
              <a:latin typeface="Century Gothic" panose="020B0502020202020204" pitchFamily="34" charset="0"/>
              <a:ea typeface="Arial" charset="0"/>
              <a:cs typeface="Arial" charset="0"/>
            </a:endParaRPr>
          </a:p>
        </p:txBody>
      </p:sp>
      <p:sp>
        <p:nvSpPr>
          <p:cNvPr id="3" name="TextBox 2">
            <a:extLst>
              <a:ext uri="{FF2B5EF4-FFF2-40B4-BE49-F238E27FC236}">
                <a16:creationId xmlns:a16="http://schemas.microsoft.com/office/drawing/2014/main" id="{BCE760FD-6E50-FD4F-B597-7E228EDE51FD}"/>
              </a:ext>
            </a:extLst>
          </p:cNvPr>
          <p:cNvSpPr txBox="1"/>
          <p:nvPr/>
        </p:nvSpPr>
        <p:spPr>
          <a:xfrm>
            <a:off x="367748" y="248400"/>
            <a:ext cx="4161717" cy="584775"/>
          </a:xfrm>
          <a:prstGeom prst="rect">
            <a:avLst/>
          </a:prstGeom>
          <a:noFill/>
        </p:spPr>
        <p:txBody>
          <a:bodyPr wrap="none" rtlCol="0">
            <a:spAutoFit/>
          </a:bodyPr>
          <a:lstStyle/>
          <a:p>
            <a:r>
              <a:rPr lang="it" sz="3200" dirty="0">
                <a:solidFill>
                  <a:schemeClr val="tx1">
                    <a:lumMod val="65000"/>
                    <a:lumOff val="35000"/>
                  </a:schemeClr>
                </a:solidFill>
                <a:latin typeface="Century Gothic" panose="020B0502020202020204" pitchFamily="34" charset="0"/>
              </a:rPr>
              <a:t>SOMMARIO</a:t>
            </a:r>
          </a:p>
        </p:txBody>
      </p:sp>
      <p:sp>
        <p:nvSpPr>
          <p:cNvPr id="40" name="TextBox 39">
            <a:extLst>
              <a:ext uri="{FF2B5EF4-FFF2-40B4-BE49-F238E27FC236}">
                <a16:creationId xmlns:a16="http://schemas.microsoft.com/office/drawing/2014/main" id="{3D228105-4E93-5547-9BEF-E95CD9F56261}"/>
              </a:ext>
            </a:extLst>
          </p:cNvPr>
          <p:cNvSpPr txBox="1"/>
          <p:nvPr/>
        </p:nvSpPr>
        <p:spPr>
          <a:xfrm>
            <a:off x="936088" y="1252258"/>
            <a:ext cx="2428870" cy="646331"/>
          </a:xfrm>
          <a:prstGeom prst="rect">
            <a:avLst/>
          </a:prstGeom>
          <a:noFill/>
        </p:spPr>
        <p:txBody>
          <a:bodyPr wrap="none" rtlCol="0" anchor="ctr" anchorCtr="0">
            <a:spAutoFit/>
          </a:bodyPr>
          <a:lstStyle/>
          <a:p>
            <a:r>
              <a:rPr lang="it" dirty="0">
                <a:latin typeface="Century Gothic" panose="020B0502020202020204" pitchFamily="34" charset="0"/>
                <a:ea typeface="Montserrat Bold" charset="0"/>
                <a:cs typeface="Montserrat Bold" charset="0"/>
              </a:rPr>
              <a:t>PANORAMICA DEL PROGETTO</a:t>
            </a:r>
            <a:br>
              <a:rPr lang="en-US" dirty="0">
                <a:latin typeface="Century Gothic" panose="020B0502020202020204" pitchFamily="34" charset="0"/>
                <a:ea typeface="Montserrat Bold" charset="0"/>
                <a:cs typeface="Montserrat Bold" charset="0"/>
              </a:rPr>
            </a:br>
            <a:r>
              <a:rPr lang="it" dirty="0">
                <a:latin typeface="Century Gothic" panose="020B0502020202020204" pitchFamily="34" charset="0"/>
                <a:ea typeface="Montserrat Bold" charset="0"/>
                <a:cs typeface="Montserrat Bold" charset="0"/>
              </a:rPr>
              <a:t> E AMBITO DEL PROGETTO</a:t>
            </a:r>
          </a:p>
        </p:txBody>
      </p:sp>
      <p:sp>
        <p:nvSpPr>
          <p:cNvPr id="42" name="TextBox 41">
            <a:extLst>
              <a:ext uri="{FF2B5EF4-FFF2-40B4-BE49-F238E27FC236}">
                <a16:creationId xmlns:a16="http://schemas.microsoft.com/office/drawing/2014/main" id="{654ED905-7DF4-7E45-815D-8A6F50BD2A35}"/>
              </a:ext>
            </a:extLst>
          </p:cNvPr>
          <p:cNvSpPr txBox="1"/>
          <p:nvPr/>
        </p:nvSpPr>
        <p:spPr>
          <a:xfrm>
            <a:off x="936088" y="2779833"/>
            <a:ext cx="3070224" cy="369332"/>
          </a:xfrm>
          <a:prstGeom prst="rect">
            <a:avLst/>
          </a:prstGeom>
          <a:noFill/>
        </p:spPr>
        <p:txBody>
          <a:bodyPr wrap="square" rtlCol="0" anchor="ctr" anchorCtr="0">
            <a:spAutoFit/>
          </a:bodyPr>
          <a:lstStyle/>
          <a:p>
            <a:r>
              <a:rPr lang="it" dirty="0">
                <a:latin typeface="Century Gothic" panose="020B0502020202020204" pitchFamily="34" charset="0"/>
                <a:ea typeface="Montserrat Bold" charset="0"/>
                <a:cs typeface="Montserrat Bold" charset="0"/>
              </a:rPr>
              <a:t>PROGRAMMA PROVVISORIO</a:t>
            </a:r>
          </a:p>
        </p:txBody>
      </p:sp>
      <p:sp>
        <p:nvSpPr>
          <p:cNvPr id="44" name="TextBox 43">
            <a:hlinkClick r:id="rId4" action="ppaction://hlinksldjump"/>
            <a:extLst>
              <a:ext uri="{FF2B5EF4-FFF2-40B4-BE49-F238E27FC236}">
                <a16:creationId xmlns:a16="http://schemas.microsoft.com/office/drawing/2014/main" id="{FD3A13C4-E78F-724D-BF30-9B4138762961}"/>
              </a:ext>
            </a:extLst>
          </p:cNvPr>
          <p:cNvSpPr txBox="1"/>
          <p:nvPr/>
        </p:nvSpPr>
        <p:spPr>
          <a:xfrm>
            <a:off x="304279" y="2327399"/>
            <a:ext cx="526106" cy="1010533"/>
          </a:xfrm>
          <a:prstGeom prst="rect">
            <a:avLst/>
          </a:prstGeom>
          <a:noFill/>
        </p:spPr>
        <p:txBody>
          <a:bodyPr wrap="none" tIns="320040" rtlCol="0">
            <a:spAutoFit/>
          </a:bodyPr>
          <a:lstStyle/>
          <a:p>
            <a:pPr algn="r">
              <a:lnSpc>
                <a:spcPts val="5000"/>
              </a:lnSpc>
            </a:pPr>
            <a:r>
              <a:rPr lang="it" sz="4800" dirty="0">
                <a:solidFill>
                  <a:schemeClr val="tx1">
                    <a:lumMod val="65000"/>
                    <a:lumOff val="35000"/>
                  </a:schemeClr>
                </a:solidFill>
                <a:latin typeface="Century Gothic" panose="020B0502020202020204" pitchFamily="34" charset="0"/>
                <a:ea typeface="Montserrat Light" charset="0"/>
                <a:cs typeface="Montserrat Light" charset="0"/>
              </a:rPr>
              <a:t>2</a:t>
            </a:r>
          </a:p>
        </p:txBody>
      </p:sp>
      <p:sp>
        <p:nvSpPr>
          <p:cNvPr id="45" name="TextBox 44">
            <a:hlinkClick r:id="rId5" action="ppaction://hlinksldjump"/>
            <a:extLst>
              <a:ext uri="{FF2B5EF4-FFF2-40B4-BE49-F238E27FC236}">
                <a16:creationId xmlns:a16="http://schemas.microsoft.com/office/drawing/2014/main" id="{160EF463-7BA4-C140-B281-29D544D6376D}"/>
              </a:ext>
            </a:extLst>
          </p:cNvPr>
          <p:cNvSpPr txBox="1"/>
          <p:nvPr/>
        </p:nvSpPr>
        <p:spPr>
          <a:xfrm>
            <a:off x="304278" y="3663164"/>
            <a:ext cx="526106" cy="1010533"/>
          </a:xfrm>
          <a:prstGeom prst="rect">
            <a:avLst/>
          </a:prstGeom>
          <a:noFill/>
        </p:spPr>
        <p:txBody>
          <a:bodyPr wrap="none" tIns="320040" rtlCol="0">
            <a:spAutoFit/>
          </a:bodyPr>
          <a:lstStyle/>
          <a:p>
            <a:pPr algn="r">
              <a:lnSpc>
                <a:spcPts val="5000"/>
              </a:lnSpc>
            </a:pPr>
            <a:r>
              <a:rPr lang="it" sz="4800" dirty="0">
                <a:solidFill>
                  <a:schemeClr val="tx1">
                    <a:lumMod val="65000"/>
                    <a:lumOff val="35000"/>
                  </a:schemeClr>
                </a:solidFill>
                <a:latin typeface="Century Gothic" panose="020B0502020202020204" pitchFamily="34" charset="0"/>
                <a:ea typeface="Montserrat Light" charset="0"/>
                <a:cs typeface="Montserrat Light" charset="0"/>
              </a:rPr>
              <a:t>3</a:t>
            </a:r>
          </a:p>
        </p:txBody>
      </p:sp>
      <p:sp>
        <p:nvSpPr>
          <p:cNvPr id="46" name="TextBox 45">
            <a:hlinkClick r:id="rId6" action="ppaction://hlinksldjump"/>
            <a:extLst>
              <a:ext uri="{FF2B5EF4-FFF2-40B4-BE49-F238E27FC236}">
                <a16:creationId xmlns:a16="http://schemas.microsoft.com/office/drawing/2014/main" id="{92054AB8-EBC5-1047-AD46-31E6D065CA45}"/>
              </a:ext>
            </a:extLst>
          </p:cNvPr>
          <p:cNvSpPr txBox="1"/>
          <p:nvPr/>
        </p:nvSpPr>
        <p:spPr>
          <a:xfrm>
            <a:off x="304278" y="968339"/>
            <a:ext cx="526106" cy="1010533"/>
          </a:xfrm>
          <a:prstGeom prst="rect">
            <a:avLst/>
          </a:prstGeom>
          <a:noFill/>
        </p:spPr>
        <p:txBody>
          <a:bodyPr wrap="none" tIns="320040" rtlCol="0">
            <a:spAutoFit/>
          </a:bodyPr>
          <a:lstStyle/>
          <a:p>
            <a:pPr algn="r">
              <a:lnSpc>
                <a:spcPts val="5000"/>
              </a:lnSpc>
            </a:pPr>
            <a:r>
              <a:rPr lang="it" sz="4800" dirty="0">
                <a:solidFill>
                  <a:schemeClr val="tx1">
                    <a:lumMod val="65000"/>
                    <a:lumOff val="35000"/>
                  </a:schemeClr>
                </a:solidFill>
                <a:latin typeface="Century Gothic" panose="020B0502020202020204" pitchFamily="34" charset="0"/>
                <a:ea typeface="Montserrat Light" charset="0"/>
                <a:cs typeface="Montserrat Light" charset="0"/>
              </a:rPr>
              <a:t>1</a:t>
            </a:r>
          </a:p>
        </p:txBody>
      </p:sp>
      <p:sp>
        <p:nvSpPr>
          <p:cNvPr id="47" name="TextBox 46">
            <a:extLst>
              <a:ext uri="{FF2B5EF4-FFF2-40B4-BE49-F238E27FC236}">
                <a16:creationId xmlns:a16="http://schemas.microsoft.com/office/drawing/2014/main" id="{2548BEE3-A974-DC4E-9E9C-1EE7CFD5EF06}"/>
              </a:ext>
            </a:extLst>
          </p:cNvPr>
          <p:cNvSpPr txBox="1"/>
          <p:nvPr/>
        </p:nvSpPr>
        <p:spPr>
          <a:xfrm>
            <a:off x="936088" y="3959012"/>
            <a:ext cx="2502851" cy="646331"/>
          </a:xfrm>
          <a:prstGeom prst="rect">
            <a:avLst/>
          </a:prstGeom>
          <a:noFill/>
        </p:spPr>
        <p:txBody>
          <a:bodyPr wrap="square" rtlCol="0" anchor="ctr" anchorCtr="0">
            <a:spAutoFit/>
          </a:bodyPr>
          <a:lstStyle/>
          <a:p>
            <a:r>
              <a:rPr lang="it" dirty="0">
                <a:latin typeface="Century Gothic" panose="020B0502020202020204" pitchFamily="34" charset="0"/>
                <a:ea typeface="Montserrat Bold" charset="0"/>
                <a:cs typeface="Montserrat Bold" charset="0"/>
              </a:rPr>
              <a:t>RISORSE</a:t>
            </a:r>
            <a:br>
              <a:rPr lang="en-US" dirty="0">
                <a:latin typeface="Century Gothic" panose="020B0502020202020204" pitchFamily="34" charset="0"/>
                <a:ea typeface="Montserrat Bold" charset="0"/>
                <a:cs typeface="Montserrat Bold" charset="0"/>
              </a:rPr>
            </a:br>
            <a:r>
              <a:rPr lang="it" dirty="0">
                <a:latin typeface="Century Gothic" panose="020B0502020202020204" pitchFamily="34" charset="0"/>
                <a:ea typeface="Montserrat Bold" charset="0"/>
                <a:cs typeface="Montserrat Bold" charset="0"/>
              </a:rPr>
              <a:t> E COSTI</a:t>
            </a:r>
          </a:p>
        </p:txBody>
      </p:sp>
      <p:sp>
        <p:nvSpPr>
          <p:cNvPr id="49" name="TextBox 48">
            <a:extLst>
              <a:ext uri="{FF2B5EF4-FFF2-40B4-BE49-F238E27FC236}">
                <a16:creationId xmlns:a16="http://schemas.microsoft.com/office/drawing/2014/main" id="{96E0CE3B-1B24-344F-9D20-0D3E26721F3A}"/>
              </a:ext>
            </a:extLst>
          </p:cNvPr>
          <p:cNvSpPr txBox="1"/>
          <p:nvPr/>
        </p:nvSpPr>
        <p:spPr>
          <a:xfrm>
            <a:off x="5013485" y="2630943"/>
            <a:ext cx="2741390" cy="646331"/>
          </a:xfrm>
          <a:prstGeom prst="rect">
            <a:avLst/>
          </a:prstGeom>
          <a:noFill/>
        </p:spPr>
        <p:txBody>
          <a:bodyPr wrap="square" rtlCol="0" anchor="ctr" anchorCtr="0">
            <a:spAutoFit/>
          </a:bodyPr>
          <a:lstStyle/>
          <a:p>
            <a:r>
              <a:rPr lang="it" dirty="0">
                <a:latin typeface="Century Gothic" panose="020B0502020202020204" pitchFamily="34" charset="0"/>
                <a:ea typeface="Montserrat Bold" charset="0"/>
                <a:cs typeface="Montserrat Bold" charset="0"/>
              </a:rPr>
              <a:t>RISCHIO, VINCOLI </a:t>
            </a:r>
            <a:br>
              <a:rPr lang="en-US" dirty="0">
                <a:latin typeface="Century Gothic" panose="020B0502020202020204" pitchFamily="34" charset="0"/>
                <a:ea typeface="Montserrat Bold" charset="0"/>
                <a:cs typeface="Montserrat Bold" charset="0"/>
              </a:rPr>
            </a:br>
            <a:r>
              <a:rPr lang="it" dirty="0">
                <a:latin typeface="Century Gothic" panose="020B0502020202020204" pitchFamily="34" charset="0"/>
                <a:ea typeface="Montserrat Bold" charset="0"/>
                <a:cs typeface="Montserrat Bold" charset="0"/>
              </a:rPr>
              <a:t>E IPOTESI</a:t>
            </a:r>
          </a:p>
        </p:txBody>
      </p:sp>
      <p:sp>
        <p:nvSpPr>
          <p:cNvPr id="51" name="TextBox 50">
            <a:extLst>
              <a:ext uri="{FF2B5EF4-FFF2-40B4-BE49-F238E27FC236}">
                <a16:creationId xmlns:a16="http://schemas.microsoft.com/office/drawing/2014/main" id="{268A1D8F-ED63-8F48-B9E4-4BDDDF9B48AB}"/>
              </a:ext>
            </a:extLst>
          </p:cNvPr>
          <p:cNvSpPr txBox="1"/>
          <p:nvPr/>
        </p:nvSpPr>
        <p:spPr>
          <a:xfrm>
            <a:off x="5013485" y="4133626"/>
            <a:ext cx="1890261" cy="369332"/>
          </a:xfrm>
          <a:prstGeom prst="rect">
            <a:avLst/>
          </a:prstGeom>
          <a:noFill/>
        </p:spPr>
        <p:txBody>
          <a:bodyPr wrap="none" rtlCol="0" anchor="ctr" anchorCtr="0">
            <a:spAutoFit/>
          </a:bodyPr>
          <a:lstStyle/>
          <a:p>
            <a:r>
              <a:rPr lang="it" dirty="0">
                <a:latin typeface="Century Gothic" panose="020B0502020202020204" pitchFamily="34" charset="0"/>
                <a:ea typeface="Montserrat Bold" charset="0"/>
                <a:cs typeface="Montserrat Bold" charset="0"/>
              </a:rPr>
              <a:t>PREPARATO DA...</a:t>
            </a:r>
          </a:p>
        </p:txBody>
      </p:sp>
      <p:sp>
        <p:nvSpPr>
          <p:cNvPr id="53" name="TextBox 52">
            <a:hlinkClick r:id="rId6" action="ppaction://hlinksldjump"/>
            <a:extLst>
              <a:ext uri="{FF2B5EF4-FFF2-40B4-BE49-F238E27FC236}">
                <a16:creationId xmlns:a16="http://schemas.microsoft.com/office/drawing/2014/main" id="{BDA40E49-45E7-A744-88C0-12BC470C236A}"/>
              </a:ext>
            </a:extLst>
          </p:cNvPr>
          <p:cNvSpPr txBox="1"/>
          <p:nvPr/>
        </p:nvSpPr>
        <p:spPr>
          <a:xfrm>
            <a:off x="4381676" y="3705292"/>
            <a:ext cx="526106" cy="1010533"/>
          </a:xfrm>
          <a:prstGeom prst="rect">
            <a:avLst/>
          </a:prstGeom>
          <a:noFill/>
        </p:spPr>
        <p:txBody>
          <a:bodyPr wrap="none" tIns="320040" rtlCol="0">
            <a:spAutoFit/>
          </a:bodyPr>
          <a:lstStyle/>
          <a:p>
            <a:pPr algn="r">
              <a:lnSpc>
                <a:spcPts val="5000"/>
              </a:lnSpc>
            </a:pPr>
            <a:r>
              <a:rPr lang="it" sz="4800" dirty="0">
                <a:solidFill>
                  <a:schemeClr val="tx1">
                    <a:lumMod val="65000"/>
                    <a:lumOff val="35000"/>
                  </a:schemeClr>
                </a:solidFill>
                <a:latin typeface="Century Gothic" panose="020B0502020202020204" pitchFamily="34" charset="0"/>
                <a:ea typeface="Montserrat Light" charset="0"/>
                <a:cs typeface="Montserrat Light" charset="0"/>
              </a:rPr>
              <a:t>6</a:t>
            </a:r>
          </a:p>
        </p:txBody>
      </p:sp>
      <p:sp>
        <p:nvSpPr>
          <p:cNvPr id="55" name="TextBox 54">
            <a:hlinkClick r:id="rId4" action="ppaction://hlinksldjump"/>
            <a:extLst>
              <a:ext uri="{FF2B5EF4-FFF2-40B4-BE49-F238E27FC236}">
                <a16:creationId xmlns:a16="http://schemas.microsoft.com/office/drawing/2014/main" id="{86746B7D-B52D-4941-A37D-E63B673D5DEE}"/>
              </a:ext>
            </a:extLst>
          </p:cNvPr>
          <p:cNvSpPr txBox="1"/>
          <p:nvPr/>
        </p:nvSpPr>
        <p:spPr>
          <a:xfrm>
            <a:off x="4381675" y="2346232"/>
            <a:ext cx="526106" cy="1010533"/>
          </a:xfrm>
          <a:prstGeom prst="rect">
            <a:avLst/>
          </a:prstGeom>
          <a:noFill/>
        </p:spPr>
        <p:txBody>
          <a:bodyPr wrap="none" tIns="320040" rtlCol="0">
            <a:spAutoFit/>
          </a:bodyPr>
          <a:lstStyle/>
          <a:p>
            <a:pPr algn="r">
              <a:lnSpc>
                <a:spcPts val="5000"/>
              </a:lnSpc>
            </a:pPr>
            <a:r>
              <a:rPr lang="it" sz="4800" dirty="0">
                <a:solidFill>
                  <a:schemeClr val="tx1">
                    <a:lumMod val="65000"/>
                    <a:lumOff val="35000"/>
                  </a:schemeClr>
                </a:solidFill>
                <a:latin typeface="Century Gothic" panose="020B0502020202020204" pitchFamily="34" charset="0"/>
                <a:ea typeface="Montserrat Light" charset="0"/>
                <a:cs typeface="Montserrat Light" charset="0"/>
              </a:rPr>
              <a:t>5</a:t>
            </a:r>
          </a:p>
        </p:txBody>
      </p:sp>
      <p:sp>
        <p:nvSpPr>
          <p:cNvPr id="64" name="TextBox 63">
            <a:hlinkClick r:id="rId7" action="ppaction://hlinksldjump"/>
            <a:extLst>
              <a:ext uri="{FF2B5EF4-FFF2-40B4-BE49-F238E27FC236}">
                <a16:creationId xmlns:a16="http://schemas.microsoft.com/office/drawing/2014/main" id="{D29DD01A-13BF-744A-9B64-9D86AC88EDDE}"/>
              </a:ext>
            </a:extLst>
          </p:cNvPr>
          <p:cNvSpPr txBox="1"/>
          <p:nvPr/>
        </p:nvSpPr>
        <p:spPr>
          <a:xfrm>
            <a:off x="4381675" y="922949"/>
            <a:ext cx="526106" cy="1010533"/>
          </a:xfrm>
          <a:prstGeom prst="rect">
            <a:avLst/>
          </a:prstGeom>
          <a:noFill/>
        </p:spPr>
        <p:txBody>
          <a:bodyPr wrap="none" tIns="320040" rtlCol="0">
            <a:spAutoFit/>
          </a:bodyPr>
          <a:lstStyle/>
          <a:p>
            <a:pPr algn="r">
              <a:lnSpc>
                <a:spcPts val="5000"/>
              </a:lnSpc>
            </a:pPr>
            <a:r>
              <a:rPr lang="it" sz="4800" dirty="0">
                <a:solidFill>
                  <a:schemeClr val="tx1">
                    <a:lumMod val="65000"/>
                    <a:lumOff val="35000"/>
                  </a:schemeClr>
                </a:solidFill>
                <a:latin typeface="Century Gothic" panose="020B0502020202020204" pitchFamily="34" charset="0"/>
                <a:ea typeface="Montserrat Light" charset="0"/>
                <a:cs typeface="Montserrat Light" charset="0"/>
              </a:rPr>
              <a:t>4</a:t>
            </a:r>
          </a:p>
        </p:txBody>
      </p:sp>
      <p:sp>
        <p:nvSpPr>
          <p:cNvPr id="65" name="TextBox 64">
            <a:extLst>
              <a:ext uri="{FF2B5EF4-FFF2-40B4-BE49-F238E27FC236}">
                <a16:creationId xmlns:a16="http://schemas.microsoft.com/office/drawing/2014/main" id="{DCAE84B5-A598-8941-B4AD-51887AC426D8}"/>
              </a:ext>
            </a:extLst>
          </p:cNvPr>
          <p:cNvSpPr txBox="1"/>
          <p:nvPr/>
        </p:nvSpPr>
        <p:spPr>
          <a:xfrm>
            <a:off x="5013485" y="1266760"/>
            <a:ext cx="2741390" cy="646331"/>
          </a:xfrm>
          <a:prstGeom prst="rect">
            <a:avLst/>
          </a:prstGeom>
          <a:noFill/>
        </p:spPr>
        <p:txBody>
          <a:bodyPr wrap="square" rtlCol="0" anchor="ctr" anchorCtr="0">
            <a:spAutoFit/>
          </a:bodyPr>
          <a:lstStyle/>
          <a:p>
            <a:r>
              <a:rPr lang="it" dirty="0">
                <a:latin typeface="Century Gothic" panose="020B0502020202020204" pitchFamily="34" charset="0"/>
                <a:ea typeface="Montserrat Bold" charset="0"/>
                <a:cs typeface="Montserrat Bold" charset="0"/>
              </a:rPr>
              <a:t>VANTAGGI </a:t>
            </a:r>
            <a:br>
              <a:rPr lang="en-US" dirty="0">
                <a:latin typeface="Century Gothic" panose="020B0502020202020204" pitchFamily="34" charset="0"/>
                <a:ea typeface="Montserrat Bold" charset="0"/>
                <a:cs typeface="Montserrat Bold" charset="0"/>
              </a:rPr>
            </a:br>
            <a:r>
              <a:rPr lang="it" dirty="0">
                <a:latin typeface="Century Gothic" panose="020B0502020202020204" pitchFamily="34" charset="0"/>
                <a:ea typeface="Montserrat Bold" charset="0"/>
                <a:cs typeface="Montserrat Bold" charset="0"/>
              </a:rPr>
              <a:t>&amp; CLIENTI</a:t>
            </a:r>
          </a:p>
        </p:txBody>
      </p:sp>
    </p:spTree>
    <p:extLst>
      <p:ext uri="{BB962C8B-B14F-4D97-AF65-F5344CB8AC3E}">
        <p14:creationId xmlns:p14="http://schemas.microsoft.com/office/powerpoint/2010/main" val="11799240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it" b="1" dirty="0">
                <a:solidFill>
                  <a:schemeClr val="bg1"/>
                </a:solidFill>
                <a:latin typeface="Century Gothic" panose="020B0502020202020204" pitchFamily="34" charset="0"/>
                <a:ea typeface="Arial" charset="0"/>
                <a:cs typeface="Arial" charset="0"/>
              </a:rPr>
              <a:t>RELAZIONE DI PROGETTO</a:t>
            </a:r>
          </a:p>
        </p:txBody>
      </p:sp>
      <p:sp>
        <p:nvSpPr>
          <p:cNvPr id="38" name="TextBox 37">
            <a:extLst>
              <a:ext uri="{FF2B5EF4-FFF2-40B4-BE49-F238E27FC236}">
                <a16:creationId xmlns:a16="http://schemas.microsoft.com/office/drawing/2014/main" id="{A6C4B9E8-80D7-0E4C-98A0-080138C4551C}"/>
              </a:ext>
            </a:extLst>
          </p:cNvPr>
          <p:cNvSpPr txBox="1"/>
          <p:nvPr/>
        </p:nvSpPr>
        <p:spPr>
          <a:xfrm>
            <a:off x="367747" y="209758"/>
            <a:ext cx="3525324" cy="461665"/>
          </a:xfrm>
          <a:prstGeom prst="rect">
            <a:avLst/>
          </a:prstGeom>
          <a:noFill/>
        </p:spPr>
        <p:txBody>
          <a:bodyPr wrap="none" rtlCol="0">
            <a:spAutoFit/>
          </a:bodyPr>
          <a:lstStyle/>
          <a:p>
            <a:r>
              <a:rPr lang="it" sz="2400" dirty="0">
                <a:solidFill>
                  <a:schemeClr val="tx1">
                    <a:lumMod val="65000"/>
                    <a:lumOff val="35000"/>
                  </a:schemeClr>
                </a:solidFill>
                <a:latin typeface="Century Gothic" panose="020B0502020202020204" pitchFamily="34" charset="0"/>
              </a:rPr>
              <a:t>1. PANORAMICA DEL PROGETTO</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it" dirty="0">
                <a:solidFill>
                  <a:schemeClr val="bg1"/>
                </a:solidFill>
                <a:latin typeface="Century Gothic" panose="020B0502020202020204" pitchFamily="34" charset="0"/>
              </a:rPr>
              <a:t>PANORAMICA DEL PROGETTO E AMBITO DEL PROGETTO</a:t>
            </a:r>
            <a:endParaRPr lang="en-US" dirty="0">
              <a:solidFill>
                <a:schemeClr val="bg1"/>
              </a:solidFill>
              <a:latin typeface="Century Gothic" panose="020B0502020202020204" pitchFamily="34" charset="0"/>
              <a:ea typeface="Arial" charset="0"/>
              <a:cs typeface="Arial" charset="0"/>
            </a:endParaRPr>
          </a:p>
        </p:txBody>
      </p:sp>
      <p:sp>
        <p:nvSpPr>
          <p:cNvPr id="17" name="TextBox 16">
            <a:extLst>
              <a:ext uri="{FF2B5EF4-FFF2-40B4-BE49-F238E27FC236}">
                <a16:creationId xmlns:a16="http://schemas.microsoft.com/office/drawing/2014/main" id="{779AB062-8C1C-4C70-BE52-A5053D1050EF}"/>
              </a:ext>
            </a:extLst>
          </p:cNvPr>
          <p:cNvSpPr txBox="1"/>
          <p:nvPr/>
        </p:nvSpPr>
        <p:spPr>
          <a:xfrm>
            <a:off x="367748" y="4276620"/>
            <a:ext cx="2622834" cy="461665"/>
          </a:xfrm>
          <a:prstGeom prst="rect">
            <a:avLst/>
          </a:prstGeom>
          <a:noFill/>
        </p:spPr>
        <p:txBody>
          <a:bodyPr wrap="none" rtlCol="0">
            <a:spAutoFit/>
          </a:bodyPr>
          <a:lstStyle/>
          <a:p>
            <a:r>
              <a:rPr lang="it" sz="2400" dirty="0">
                <a:solidFill>
                  <a:schemeClr val="tx1">
                    <a:lumMod val="65000"/>
                    <a:lumOff val="35000"/>
                  </a:schemeClr>
                </a:solidFill>
                <a:latin typeface="Century Gothic" panose="020B0502020202020204" pitchFamily="34" charset="0"/>
              </a:rPr>
              <a:t>AMBITO DEL PROGETTO</a:t>
            </a:r>
          </a:p>
        </p:txBody>
      </p:sp>
      <p:graphicFrame>
        <p:nvGraphicFramePr>
          <p:cNvPr id="18" name="Table 17">
            <a:extLst>
              <a:ext uri="{FF2B5EF4-FFF2-40B4-BE49-F238E27FC236}">
                <a16:creationId xmlns:a16="http://schemas.microsoft.com/office/drawing/2014/main" id="{F37D93A8-7E17-4F98-A895-BBADF3A52909}"/>
              </a:ext>
            </a:extLst>
          </p:cNvPr>
          <p:cNvGraphicFramePr>
            <a:graphicFrameLocks noGrp="1"/>
          </p:cNvGraphicFramePr>
          <p:nvPr>
            <p:extLst>
              <p:ext uri="{D42A27DB-BD31-4B8C-83A1-F6EECF244321}">
                <p14:modId xmlns:p14="http://schemas.microsoft.com/office/powerpoint/2010/main" val="920005937"/>
              </p:ext>
            </p:extLst>
          </p:nvPr>
        </p:nvGraphicFramePr>
        <p:xfrm>
          <a:off x="488196" y="697704"/>
          <a:ext cx="10802656" cy="3427036"/>
        </p:xfrm>
        <a:graphic>
          <a:graphicData uri="http://schemas.openxmlformats.org/drawingml/2006/table">
            <a:tbl>
              <a:tblPr/>
              <a:tblGrid>
                <a:gridCol w="2056221">
                  <a:extLst>
                    <a:ext uri="{9D8B030D-6E8A-4147-A177-3AD203B41FA5}">
                      <a16:colId xmlns:a16="http://schemas.microsoft.com/office/drawing/2014/main" val="1996367546"/>
                    </a:ext>
                  </a:extLst>
                </a:gridCol>
                <a:gridCol w="8746435">
                  <a:extLst>
                    <a:ext uri="{9D8B030D-6E8A-4147-A177-3AD203B41FA5}">
                      <a16:colId xmlns:a16="http://schemas.microsoft.com/office/drawing/2014/main" val="886809287"/>
                    </a:ext>
                  </a:extLst>
                </a:gridCol>
              </a:tblGrid>
              <a:tr h="584444">
                <a:tc>
                  <a:txBody>
                    <a:bodyPr/>
                    <a:lstStyle/>
                    <a:p>
                      <a:pPr algn="l" fontAlgn="ctr"/>
                      <a:r>
                        <a:rPr lang="it" sz="1200" b="0" i="0" u="none" strike="noStrike" dirty="0">
                          <a:solidFill>
                            <a:srgbClr val="000000"/>
                          </a:solidFill>
                          <a:effectLst/>
                          <a:latin typeface="Century Gothic" panose="020B0502020202020204" pitchFamily="34" charset="0"/>
                        </a:rPr>
                        <a:t>PROBLEMA O PROBLEMA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4">
                        <a:lumMod val="60000"/>
                        <a:lumOff val="40000"/>
                      </a:schemeClr>
                    </a:solidFill>
                  </a:tcPr>
                </a:tc>
                <a:tc>
                  <a:txBody>
                    <a:bodyPr/>
                    <a:lstStyle/>
                    <a:p>
                      <a:pPr algn="l" fontAlgn="ctr"/>
                      <a:r>
                        <a:rPr lang="it" sz="1100" b="0" i="0" u="none" strike="noStrike" dirty="0">
                          <a:solidFill>
                            <a:srgbClr val="000000"/>
                          </a:solidFill>
                          <a:effectLst/>
                          <a:latin typeface="Century Gothic" panose="020B0502020202020204" pitchFamily="34" charset="0"/>
                        </a:rPr>
                        <a:t>Il nostro obiettivo per questo progetto è quello di installare 1.125 stazioni di ricarica ev in 116 sedi negli Stati Uniti, in Messico e in Canada per soddisfare le esigenze di ricarica dei centri commerciali e delle stazioni di servizio.</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1020247949"/>
                  </a:ext>
                </a:extLst>
              </a:tr>
              <a:tr h="697731">
                <a:tc>
                  <a:txBody>
                    <a:bodyPr/>
                    <a:lstStyle/>
                    <a:p>
                      <a:pPr algn="l" rtl="0" fontAlgn="ctr"/>
                      <a:r>
                        <a:rPr lang="it" sz="1200" b="0" i="0" u="none" strike="noStrike" dirty="0">
                          <a:solidFill>
                            <a:srgbClr val="000000"/>
                          </a:solidFill>
                          <a:effectLst/>
                          <a:latin typeface="Century Gothic" panose="020B0502020202020204" pitchFamily="34" charset="0"/>
                        </a:rPr>
                        <a:t>SCOPO DEL PROGETTO</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4">
                        <a:lumMod val="60000"/>
                        <a:lumOff val="40000"/>
                      </a:schemeClr>
                    </a:solidFill>
                  </a:tcPr>
                </a:tc>
                <a:tc>
                  <a:txBody>
                    <a:bodyPr/>
                    <a:lstStyle/>
                    <a:p>
                      <a:pPr algn="l" fontAlgn="ctr"/>
                      <a:r>
                        <a:rPr lang="it" sz="1100" b="0" i="0" u="none" strike="noStrike" dirty="0">
                          <a:solidFill>
                            <a:srgbClr val="000000"/>
                          </a:solidFill>
                          <a:effectLst/>
                          <a:latin typeface="Century Gothic" panose="020B0502020202020204" pitchFamily="34" charset="0"/>
                        </a:rPr>
                        <a:t>L'implementazione delle 1.125 stazioni di ricarica per veicoli elettrici ridurrà le emissioni di combustibili fossili e avrà un impatto positivo sull'ambiente. Ciò contribuirà a soddisfare la missione di Positive Charge di essere il più grande fornitore di ricarica per veicoli elettrici al mondo e ridurre l'impatto ambientale delle auto a combustibili fossili attraverso i nostri servizi.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1143223311"/>
                  </a:ext>
                </a:extLst>
              </a:tr>
              <a:tr h="848387">
                <a:tc>
                  <a:txBody>
                    <a:bodyPr/>
                    <a:lstStyle/>
                    <a:p>
                      <a:pPr algn="l" fontAlgn="ctr"/>
                      <a:r>
                        <a:rPr lang="it" sz="1200" b="0" i="0" u="none" strike="noStrike" dirty="0">
                          <a:solidFill>
                            <a:srgbClr val="000000"/>
                          </a:solidFill>
                          <a:effectLst/>
                          <a:latin typeface="Century Gothic" panose="020B0502020202020204" pitchFamily="34" charset="0"/>
                        </a:rPr>
                        <a:t>BUSINESS CASE</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4">
                        <a:lumMod val="60000"/>
                        <a:lumOff val="40000"/>
                      </a:schemeClr>
                    </a:solidFill>
                  </a:tcPr>
                </a:tc>
                <a:tc>
                  <a:txBody>
                    <a:bodyPr/>
                    <a:lstStyle/>
                    <a:p>
                      <a:pPr algn="l" fontAlgn="ctr"/>
                      <a:r>
                        <a:rPr lang="it" sz="1100" b="0" i="0" u="none" strike="noStrike" dirty="0">
                          <a:solidFill>
                            <a:srgbClr val="000000"/>
                          </a:solidFill>
                          <a:effectLst/>
                          <a:latin typeface="Century Gothic" panose="020B0502020202020204" pitchFamily="34" charset="0"/>
                        </a:rPr>
                        <a:t>Man mano che i veicoli elettrici diventano più diffusi, sono necessarie più stazioni di ricarica per veicoli elettrici per soddisfare le esigenze di ricarica dei conducenti di veicoli elettrici. L'implementazione delle 1.125 stazioni di ricarica ev in 116 località negli Stati Uniti, in Messico e in Canada per accogliere il "traffico" di ricarica EV di centri commerciali e stazioni di servizio ridurrà le lunghezze a cui i conducenti di veicoli elettrici dovrebbero viaggiare per la loro prossima carica. L'implementazione delle stazioni di ricarica EV si tradurrà anche in un profitto del 24% per Positive Charge.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2364761586"/>
                  </a:ext>
                </a:extLst>
              </a:tr>
              <a:tr h="697731">
                <a:tc>
                  <a:txBody>
                    <a:bodyPr/>
                    <a:lstStyle/>
                    <a:p>
                      <a:pPr algn="l" rtl="0" fontAlgn="ctr"/>
                      <a:r>
                        <a:rPr lang="it" sz="1200" b="0" i="0" u="none" strike="noStrike" dirty="0">
                          <a:solidFill>
                            <a:srgbClr val="000000"/>
                          </a:solidFill>
                          <a:effectLst/>
                          <a:latin typeface="Century Gothic" panose="020B0502020202020204" pitchFamily="34" charset="0"/>
                        </a:rPr>
                        <a:t>OBIETTIVI / METRICHE</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4">
                        <a:lumMod val="60000"/>
                        <a:lumOff val="40000"/>
                      </a:schemeClr>
                    </a:solidFill>
                  </a:tcPr>
                </a:tc>
                <a:tc>
                  <a:txBody>
                    <a:bodyPr/>
                    <a:lstStyle/>
                    <a:p>
                      <a:pPr algn="l" fontAlgn="ctr"/>
                      <a:r>
                        <a:rPr lang="it" sz="1100" b="0" i="0" u="none" strike="noStrike" dirty="0">
                          <a:solidFill>
                            <a:srgbClr val="000000"/>
                          </a:solidFill>
                          <a:effectLst/>
                          <a:latin typeface="Century Gothic" panose="020B0502020202020204" pitchFamily="34" charset="0"/>
                        </a:rPr>
                        <a:t>L'obiettivo del progetto è quello di installare 1.125 stazioni di ricarica per veicoli elettrici in 116 località negli Stati Uniti, in Messico e in Canada. Le metriche utilizzate per misurare il successo saranno principalmente i seguenti indicatori chiave di prestazione (KPI): crescita dei ricavi, tasso di fidelizzazione dei clienti e soddisfazione del cliente.</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3997283196"/>
                  </a:ext>
                </a:extLst>
              </a:tr>
              <a:tr h="598743">
                <a:tc>
                  <a:txBody>
                    <a:bodyPr/>
                    <a:lstStyle/>
                    <a:p>
                      <a:pPr algn="l" fontAlgn="ctr"/>
                      <a:r>
                        <a:rPr lang="it" sz="1200" b="0" i="0" u="none" strike="noStrike" dirty="0">
                          <a:solidFill>
                            <a:srgbClr val="000000"/>
                          </a:solidFill>
                          <a:effectLst/>
                          <a:latin typeface="Century Gothic" panose="020B0502020202020204" pitchFamily="34" charset="0"/>
                        </a:rPr>
                        <a:t>RISULTATI ATTESI</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4">
                        <a:lumMod val="60000"/>
                        <a:lumOff val="40000"/>
                      </a:schemeClr>
                    </a:solidFill>
                  </a:tcPr>
                </a:tc>
                <a:tc>
                  <a:txBody>
                    <a:bodyPr/>
                    <a:lstStyle/>
                    <a:p>
                      <a:pPr algn="l" fontAlgn="ctr"/>
                      <a:r>
                        <a:rPr lang="it" sz="1100" b="0" i="0" u="none" strike="noStrike" dirty="0">
                          <a:solidFill>
                            <a:srgbClr val="000000"/>
                          </a:solidFill>
                          <a:effectLst/>
                          <a:latin typeface="Century Gothic" panose="020B0502020202020204" pitchFamily="34" charset="0"/>
                        </a:rPr>
                        <a:t>Installa 1.125 stazioni di ricarica per veicoli elettrici in 116 sedi negli Stati Uniti, in Messico e in Canada per soddisfare le esigenze di ricarica dei centri commerciali e delle stazioni di servizio.</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2048370378"/>
                  </a:ext>
                </a:extLst>
              </a:tr>
            </a:tbl>
          </a:graphicData>
        </a:graphic>
      </p:graphicFrame>
      <p:graphicFrame>
        <p:nvGraphicFramePr>
          <p:cNvPr id="19" name="Table 18">
            <a:extLst>
              <a:ext uri="{FF2B5EF4-FFF2-40B4-BE49-F238E27FC236}">
                <a16:creationId xmlns:a16="http://schemas.microsoft.com/office/drawing/2014/main" id="{2A29ACB9-DD4A-4609-90CB-18909D54A7C6}"/>
              </a:ext>
            </a:extLst>
          </p:cNvPr>
          <p:cNvGraphicFramePr>
            <a:graphicFrameLocks noGrp="1"/>
          </p:cNvGraphicFramePr>
          <p:nvPr>
            <p:extLst>
              <p:ext uri="{D42A27DB-BD31-4B8C-83A1-F6EECF244321}">
                <p14:modId xmlns:p14="http://schemas.microsoft.com/office/powerpoint/2010/main" val="11830767"/>
              </p:ext>
            </p:extLst>
          </p:nvPr>
        </p:nvGraphicFramePr>
        <p:xfrm>
          <a:off x="488195" y="4764566"/>
          <a:ext cx="10802655" cy="1365769"/>
        </p:xfrm>
        <a:graphic>
          <a:graphicData uri="http://schemas.openxmlformats.org/drawingml/2006/table">
            <a:tbl>
              <a:tblPr/>
              <a:tblGrid>
                <a:gridCol w="2036344">
                  <a:extLst>
                    <a:ext uri="{9D8B030D-6E8A-4147-A177-3AD203B41FA5}">
                      <a16:colId xmlns:a16="http://schemas.microsoft.com/office/drawing/2014/main" val="3734826"/>
                    </a:ext>
                  </a:extLst>
                </a:gridCol>
                <a:gridCol w="8766311">
                  <a:extLst>
                    <a:ext uri="{9D8B030D-6E8A-4147-A177-3AD203B41FA5}">
                      <a16:colId xmlns:a16="http://schemas.microsoft.com/office/drawing/2014/main" val="1467896747"/>
                    </a:ext>
                  </a:extLst>
                </a:gridCol>
              </a:tblGrid>
              <a:tr h="622443">
                <a:tc>
                  <a:txBody>
                    <a:bodyPr/>
                    <a:lstStyle/>
                    <a:p>
                      <a:pPr algn="l" fontAlgn="ctr"/>
                      <a:r>
                        <a:rPr lang="it" sz="1200" b="0" i="0" u="none" strike="noStrike" dirty="0">
                          <a:solidFill>
                            <a:srgbClr val="000000"/>
                          </a:solidFill>
                          <a:effectLst/>
                          <a:latin typeface="Century Gothic" panose="020B0502020202020204" pitchFamily="34" charset="0"/>
                        </a:rPr>
                        <a:t>NELL'AMBITO DI APPLICAZIONE</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B1F2F7"/>
                    </a:solidFill>
                  </a:tcPr>
                </a:tc>
                <a:tc>
                  <a:txBody>
                    <a:bodyPr/>
                    <a:lstStyle/>
                    <a:p>
                      <a:pPr algn="l" fontAlgn="ctr"/>
                      <a:r>
                        <a:rPr lang="it" sz="1100" b="0" i="0" u="none" strike="noStrike" dirty="0">
                          <a:solidFill>
                            <a:srgbClr val="000000"/>
                          </a:solidFill>
                          <a:effectLst/>
                          <a:latin typeface="Century Gothic" panose="020B0502020202020204" pitchFamily="34" charset="0"/>
                        </a:rPr>
                        <a:t>Ingegneri operativi, project manager e ingegneri di implementazione sul campo lavoreranno con il personale del sito del cliente di terze parti per installare 1.125 stazioni di ricarica EV in 116 sedi negli Stati Uniti, in Messico e in Canada.</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7020059"/>
                  </a:ext>
                </a:extLst>
              </a:tr>
              <a:tr h="743326">
                <a:tc>
                  <a:txBody>
                    <a:bodyPr/>
                    <a:lstStyle/>
                    <a:p>
                      <a:pPr algn="l" rtl="0" fontAlgn="ctr"/>
                      <a:r>
                        <a:rPr lang="it" sz="1200" b="0" i="0" u="none" strike="noStrike" dirty="0">
                          <a:solidFill>
                            <a:srgbClr val="000000"/>
                          </a:solidFill>
                          <a:effectLst/>
                          <a:latin typeface="Century Gothic" panose="020B0502020202020204" pitchFamily="34" charset="0"/>
                        </a:rPr>
                        <a:t>AL DI FUORI DELL'AMBITO DI APPLICAZIONE</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AAEAEA"/>
                    </a:solidFill>
                  </a:tcPr>
                </a:tc>
                <a:tc>
                  <a:txBody>
                    <a:bodyPr/>
                    <a:lstStyle/>
                    <a:p>
                      <a:pPr algn="l" fontAlgn="ctr"/>
                      <a:r>
                        <a:rPr lang="it" sz="1100" b="0" i="0" u="none" strike="noStrike" dirty="0">
                          <a:solidFill>
                            <a:srgbClr val="000000"/>
                          </a:solidFill>
                          <a:effectLst/>
                          <a:latin typeface="Century Gothic" panose="020B0502020202020204" pitchFamily="34" charset="0"/>
                        </a:rPr>
                        <a:t>Positive Charge non è responsabile per i lavori preparatori di terze parti / clienti (ad esempio, permessi per scavi, logistica della disponibilità di energia elettrica della regione della città, ecc.). Tuttavia, i project manager di Positive Charge possono fornire ai clienti una lista di controllo per garantire che le loro sedi siano adeguatamente preparate per l'installazione delle nostre stazioni di ricarica per veicoli elettrici.</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1723382459"/>
                  </a:ext>
                </a:extLst>
              </a:tr>
            </a:tbl>
          </a:graphicData>
        </a:graphic>
      </p:graphicFrame>
    </p:spTree>
    <p:extLst>
      <p:ext uri="{BB962C8B-B14F-4D97-AF65-F5344CB8AC3E}">
        <p14:creationId xmlns:p14="http://schemas.microsoft.com/office/powerpoint/2010/main" val="36348122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it" b="1" dirty="0">
                <a:solidFill>
                  <a:schemeClr val="bg1"/>
                </a:solidFill>
                <a:latin typeface="Century Gothic" panose="020B0502020202020204" pitchFamily="34" charset="0"/>
                <a:ea typeface="Arial" charset="0"/>
                <a:cs typeface="Arial" charset="0"/>
              </a:rPr>
              <a:t>RELAZIONE DI PROGETTO</a:t>
            </a:r>
          </a:p>
        </p:txBody>
      </p:sp>
      <p:sp>
        <p:nvSpPr>
          <p:cNvPr id="38" name="TextBox 37">
            <a:extLst>
              <a:ext uri="{FF2B5EF4-FFF2-40B4-BE49-F238E27FC236}">
                <a16:creationId xmlns:a16="http://schemas.microsoft.com/office/drawing/2014/main" id="{A6C4B9E8-80D7-0E4C-98A0-080138C4551C}"/>
              </a:ext>
            </a:extLst>
          </p:cNvPr>
          <p:cNvSpPr txBox="1"/>
          <p:nvPr/>
        </p:nvSpPr>
        <p:spPr>
          <a:xfrm>
            <a:off x="367748" y="248400"/>
            <a:ext cx="3592650" cy="461665"/>
          </a:xfrm>
          <a:prstGeom prst="rect">
            <a:avLst/>
          </a:prstGeom>
          <a:noFill/>
        </p:spPr>
        <p:txBody>
          <a:bodyPr wrap="none" rtlCol="0">
            <a:spAutoFit/>
          </a:bodyPr>
          <a:lstStyle/>
          <a:p>
            <a:r>
              <a:rPr lang="it" sz="2400" dirty="0">
                <a:solidFill>
                  <a:schemeClr val="tx1">
                    <a:lumMod val="65000"/>
                    <a:lumOff val="35000"/>
                  </a:schemeClr>
                </a:solidFill>
                <a:latin typeface="Century Gothic" panose="020B0502020202020204" pitchFamily="34" charset="0"/>
              </a:rPr>
              <a:t>2. PROGRAMMA PROVVISORIO</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it" dirty="0">
                <a:solidFill>
                  <a:schemeClr val="bg1"/>
                </a:solidFill>
                <a:latin typeface="Century Gothic" panose="020B0502020202020204" pitchFamily="34" charset="0"/>
              </a:rPr>
              <a:t>PROGRAMMA PROVVISORIO</a:t>
            </a:r>
            <a:endParaRPr lang="en-US" dirty="0">
              <a:solidFill>
                <a:schemeClr val="bg1"/>
              </a:solidFill>
              <a:latin typeface="Century Gothic" panose="020B0502020202020204" pitchFamily="34" charset="0"/>
              <a:ea typeface="Arial" charset="0"/>
              <a:cs typeface="Arial" charset="0"/>
            </a:endParaRPr>
          </a:p>
        </p:txBody>
      </p:sp>
      <p:graphicFrame>
        <p:nvGraphicFramePr>
          <p:cNvPr id="4" name="Table 3">
            <a:extLst>
              <a:ext uri="{FF2B5EF4-FFF2-40B4-BE49-F238E27FC236}">
                <a16:creationId xmlns:a16="http://schemas.microsoft.com/office/drawing/2014/main" id="{9ABD8C64-143C-4A5E-8B6A-75D3668D34E4}"/>
              </a:ext>
            </a:extLst>
          </p:cNvPr>
          <p:cNvGraphicFramePr>
            <a:graphicFrameLocks noGrp="1"/>
          </p:cNvGraphicFramePr>
          <p:nvPr>
            <p:extLst>
              <p:ext uri="{D42A27DB-BD31-4B8C-83A1-F6EECF244321}">
                <p14:modId xmlns:p14="http://schemas.microsoft.com/office/powerpoint/2010/main" val="3191394685"/>
              </p:ext>
            </p:extLst>
          </p:nvPr>
        </p:nvGraphicFramePr>
        <p:xfrm>
          <a:off x="447932" y="849213"/>
          <a:ext cx="10276896" cy="4520988"/>
        </p:xfrm>
        <a:graphic>
          <a:graphicData uri="http://schemas.openxmlformats.org/drawingml/2006/table">
            <a:tbl>
              <a:tblPr/>
              <a:tblGrid>
                <a:gridCol w="5758784">
                  <a:extLst>
                    <a:ext uri="{9D8B030D-6E8A-4147-A177-3AD203B41FA5}">
                      <a16:colId xmlns:a16="http://schemas.microsoft.com/office/drawing/2014/main" val="45349884"/>
                    </a:ext>
                  </a:extLst>
                </a:gridCol>
                <a:gridCol w="2295242">
                  <a:extLst>
                    <a:ext uri="{9D8B030D-6E8A-4147-A177-3AD203B41FA5}">
                      <a16:colId xmlns:a16="http://schemas.microsoft.com/office/drawing/2014/main" val="4030175396"/>
                    </a:ext>
                  </a:extLst>
                </a:gridCol>
                <a:gridCol w="2222870">
                  <a:extLst>
                    <a:ext uri="{9D8B030D-6E8A-4147-A177-3AD203B41FA5}">
                      <a16:colId xmlns:a16="http://schemas.microsoft.com/office/drawing/2014/main" val="2635095511"/>
                    </a:ext>
                  </a:extLst>
                </a:gridCol>
              </a:tblGrid>
              <a:tr h="368924">
                <a:tc>
                  <a:txBody>
                    <a:bodyPr/>
                    <a:lstStyle/>
                    <a:p>
                      <a:pPr algn="l" fontAlgn="ctr"/>
                      <a:r>
                        <a:rPr lang="it" sz="900" b="1" i="0" u="none" strike="noStrike" dirty="0">
                          <a:solidFill>
                            <a:srgbClr val="000000"/>
                          </a:solidFill>
                          <a:effectLst/>
                          <a:latin typeface="Century Gothic" panose="020B0502020202020204" pitchFamily="34" charset="0"/>
                        </a:rPr>
                        <a:t>PIETRA MILIARE CHIAVE</a:t>
                      </a:r>
                    </a:p>
                  </a:txBody>
                  <a:tcPr marL="104168" marR="8681" marT="8681"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ctr" fontAlgn="ctr"/>
                      <a:r>
                        <a:rPr lang="it" sz="900" b="1" i="0" u="none" strike="noStrike" dirty="0">
                          <a:solidFill>
                            <a:srgbClr val="000000"/>
                          </a:solidFill>
                          <a:effectLst/>
                          <a:latin typeface="Century Gothic" panose="020B0502020202020204" pitchFamily="34" charset="0"/>
                        </a:rPr>
                        <a:t>INIZIO</a:t>
                      </a:r>
                    </a:p>
                  </a:txBody>
                  <a:tcPr marL="8681" marR="8681" marT="8681"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ctr" fontAlgn="ctr"/>
                      <a:r>
                        <a:rPr lang="it" sz="900" b="1" i="0" u="none" strike="noStrike" dirty="0">
                          <a:solidFill>
                            <a:srgbClr val="000000"/>
                          </a:solidFill>
                          <a:effectLst/>
                          <a:latin typeface="Century Gothic" panose="020B0502020202020204" pitchFamily="34" charset="0"/>
                        </a:rPr>
                        <a:t>FINIRE</a:t>
                      </a:r>
                    </a:p>
                  </a:txBody>
                  <a:tcPr marL="8681" marR="8681" marT="8681"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extLst>
                  <a:ext uri="{0D108BD9-81ED-4DB2-BD59-A6C34878D82A}">
                    <a16:rowId xmlns:a16="http://schemas.microsoft.com/office/drawing/2014/main" val="830266174"/>
                  </a:ext>
                </a:extLst>
              </a:tr>
              <a:tr h="519008">
                <a:tc>
                  <a:txBody>
                    <a:bodyPr/>
                    <a:lstStyle/>
                    <a:p>
                      <a:pPr algn="l" rtl="0" fontAlgn="ctr"/>
                      <a:r>
                        <a:rPr lang="it" sz="1400" b="0" i="0" u="none" strike="noStrike" dirty="0">
                          <a:solidFill>
                            <a:srgbClr val="000000"/>
                          </a:solidFill>
                          <a:effectLst/>
                          <a:latin typeface="Century Gothic" panose="020B0502020202020204" pitchFamily="34" charset="0"/>
                        </a:rPr>
                        <a:t>Modulo Team di progetto / Revisione preliminare / Ambito</a:t>
                      </a:r>
                    </a:p>
                  </a:txBody>
                  <a:tcPr marL="104168" marR="8681" marT="8681"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a:txBody>
                    <a:bodyPr/>
                    <a:lstStyle/>
                    <a:p>
                      <a:pPr algn="ctr" fontAlgn="ctr"/>
                      <a:r>
                        <a:rPr lang="it" sz="1400" b="0" i="0" u="none" strike="noStrike" dirty="0">
                          <a:solidFill>
                            <a:srgbClr val="000000"/>
                          </a:solidFill>
                          <a:effectLst/>
                          <a:latin typeface="Century Gothic" panose="020B0502020202020204" pitchFamily="34" charset="0"/>
                        </a:rPr>
                        <a:t>05/12/20XX</a:t>
                      </a:r>
                    </a:p>
                  </a:txBody>
                  <a:tcPr marL="9525"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7F9FB"/>
                    </a:solidFill>
                  </a:tcPr>
                </a:tc>
                <a:tc>
                  <a:txBody>
                    <a:bodyPr/>
                    <a:lstStyle/>
                    <a:p>
                      <a:pPr algn="ctr" fontAlgn="ctr"/>
                      <a:r>
                        <a:rPr lang="it" sz="1400" b="0" i="0" u="none" strike="noStrike" dirty="0">
                          <a:solidFill>
                            <a:srgbClr val="000000"/>
                          </a:solidFill>
                          <a:effectLst/>
                          <a:latin typeface="Century Gothic" panose="020B0502020202020204" pitchFamily="34" charset="0"/>
                        </a:rPr>
                        <a:t>01/11/20XX</a:t>
                      </a:r>
                    </a:p>
                  </a:txBody>
                  <a:tcPr marL="95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7F9FB"/>
                    </a:solidFill>
                  </a:tcPr>
                </a:tc>
                <a:extLst>
                  <a:ext uri="{0D108BD9-81ED-4DB2-BD59-A6C34878D82A}">
                    <a16:rowId xmlns:a16="http://schemas.microsoft.com/office/drawing/2014/main" val="3383816394"/>
                  </a:ext>
                </a:extLst>
              </a:tr>
              <a:tr h="519008">
                <a:tc>
                  <a:txBody>
                    <a:bodyPr/>
                    <a:lstStyle/>
                    <a:p>
                      <a:pPr algn="l" rtl="0" fontAlgn="ctr"/>
                      <a:r>
                        <a:rPr lang="it" sz="1400" b="0" i="0" u="none" strike="noStrike" dirty="0">
                          <a:solidFill>
                            <a:srgbClr val="000000"/>
                          </a:solidFill>
                          <a:effectLst/>
                          <a:latin typeface="Century Gothic" panose="020B0502020202020204" pitchFamily="34" charset="0"/>
                        </a:rPr>
                        <a:t>Finalizza il piano di progetto / Carta / Kick Off</a:t>
                      </a:r>
                    </a:p>
                  </a:txBody>
                  <a:tcPr marL="104168" marR="8681" marT="8681"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a:txBody>
                    <a:bodyPr/>
                    <a:lstStyle/>
                    <a:p>
                      <a:pPr algn="ctr" fontAlgn="ctr"/>
                      <a:r>
                        <a:rPr lang="it" sz="1400" b="0" i="0" u="none" strike="noStrike" dirty="0">
                          <a:solidFill>
                            <a:srgbClr val="000000"/>
                          </a:solidFill>
                          <a:effectLst/>
                          <a:latin typeface="Century Gothic" panose="020B0502020202020204" pitchFamily="34" charset="0"/>
                        </a:rPr>
                        <a:t>06/12/20XX</a:t>
                      </a:r>
                    </a:p>
                  </a:txBody>
                  <a:tcPr marL="9525"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7F9FB"/>
                    </a:solidFill>
                  </a:tcPr>
                </a:tc>
                <a:tc>
                  <a:txBody>
                    <a:bodyPr/>
                    <a:lstStyle/>
                    <a:p>
                      <a:pPr algn="ctr" fontAlgn="ctr"/>
                      <a:r>
                        <a:rPr lang="it" sz="1400" b="0" i="0" u="none" strike="noStrike" dirty="0">
                          <a:solidFill>
                            <a:srgbClr val="000000"/>
                          </a:solidFill>
                          <a:effectLst/>
                          <a:latin typeface="Century Gothic" panose="020B0502020202020204" pitchFamily="34" charset="0"/>
                        </a:rPr>
                        <a:t>02/01/20XX</a:t>
                      </a:r>
                    </a:p>
                  </a:txBody>
                  <a:tcPr marL="95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7F9FB"/>
                    </a:solidFill>
                  </a:tcPr>
                </a:tc>
                <a:extLst>
                  <a:ext uri="{0D108BD9-81ED-4DB2-BD59-A6C34878D82A}">
                    <a16:rowId xmlns:a16="http://schemas.microsoft.com/office/drawing/2014/main" val="1288720879"/>
                  </a:ext>
                </a:extLst>
              </a:tr>
              <a:tr h="519008">
                <a:tc>
                  <a:txBody>
                    <a:bodyPr/>
                    <a:lstStyle/>
                    <a:p>
                      <a:pPr algn="l" rtl="0" fontAlgn="ctr"/>
                      <a:r>
                        <a:rPr lang="it" sz="1400" b="0" i="0" u="none" strike="noStrike" dirty="0">
                          <a:solidFill>
                            <a:srgbClr val="000000"/>
                          </a:solidFill>
                          <a:effectLst/>
                          <a:latin typeface="Century Gothic" panose="020B0502020202020204" pitchFamily="34" charset="0"/>
                        </a:rPr>
                        <a:t>Definisci fase</a:t>
                      </a:r>
                    </a:p>
                  </a:txBody>
                  <a:tcPr marL="104168" marR="8681" marT="8681"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a:txBody>
                    <a:bodyPr/>
                    <a:lstStyle/>
                    <a:p>
                      <a:pPr algn="ctr" fontAlgn="ctr"/>
                      <a:r>
                        <a:rPr lang="it" sz="1400" b="0" i="0" u="none" strike="noStrike" dirty="0">
                          <a:solidFill>
                            <a:srgbClr val="000000"/>
                          </a:solidFill>
                          <a:effectLst/>
                          <a:latin typeface="Century Gothic" panose="020B0502020202020204" pitchFamily="34" charset="0"/>
                        </a:rPr>
                        <a:t>07/12/20XX</a:t>
                      </a:r>
                    </a:p>
                  </a:txBody>
                  <a:tcPr marL="9525"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7F9FB"/>
                    </a:solidFill>
                  </a:tcPr>
                </a:tc>
                <a:tc>
                  <a:txBody>
                    <a:bodyPr/>
                    <a:lstStyle/>
                    <a:p>
                      <a:pPr algn="ctr" fontAlgn="ctr"/>
                      <a:r>
                        <a:rPr lang="it" sz="1400" b="0" i="0" u="none" strike="noStrike" dirty="0">
                          <a:solidFill>
                            <a:srgbClr val="000000"/>
                          </a:solidFill>
                          <a:effectLst/>
                          <a:latin typeface="Century Gothic" panose="020B0502020202020204" pitchFamily="34" charset="0"/>
                        </a:rPr>
                        <a:t>02/02/20XX</a:t>
                      </a:r>
                    </a:p>
                  </a:txBody>
                  <a:tcPr marL="95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7F9FB"/>
                    </a:solidFill>
                  </a:tcPr>
                </a:tc>
                <a:extLst>
                  <a:ext uri="{0D108BD9-81ED-4DB2-BD59-A6C34878D82A}">
                    <a16:rowId xmlns:a16="http://schemas.microsoft.com/office/drawing/2014/main" val="3011254951"/>
                  </a:ext>
                </a:extLst>
              </a:tr>
              <a:tr h="519008">
                <a:tc>
                  <a:txBody>
                    <a:bodyPr/>
                    <a:lstStyle/>
                    <a:p>
                      <a:pPr algn="l" rtl="0" fontAlgn="ctr"/>
                      <a:r>
                        <a:rPr lang="it" sz="1400" b="0" i="0" u="none" strike="noStrike" dirty="0">
                          <a:solidFill>
                            <a:srgbClr val="000000"/>
                          </a:solidFill>
                          <a:effectLst/>
                          <a:latin typeface="Century Gothic" panose="020B0502020202020204" pitchFamily="34" charset="0"/>
                        </a:rPr>
                        <a:t>Fase di misura</a:t>
                      </a:r>
                    </a:p>
                  </a:txBody>
                  <a:tcPr marL="104168" marR="8681" marT="8681"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a:txBody>
                    <a:bodyPr/>
                    <a:lstStyle/>
                    <a:p>
                      <a:pPr algn="ctr" fontAlgn="ctr"/>
                      <a:r>
                        <a:rPr lang="it" sz="1400" b="0" i="0" u="none" strike="noStrike" dirty="0">
                          <a:solidFill>
                            <a:srgbClr val="000000"/>
                          </a:solidFill>
                          <a:effectLst/>
                          <a:latin typeface="Century Gothic" panose="020B0502020202020204" pitchFamily="34" charset="0"/>
                        </a:rPr>
                        <a:t>08/12/20XX</a:t>
                      </a:r>
                    </a:p>
                  </a:txBody>
                  <a:tcPr marL="9525"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7F9FB"/>
                    </a:solidFill>
                  </a:tcPr>
                </a:tc>
                <a:tc>
                  <a:txBody>
                    <a:bodyPr/>
                    <a:lstStyle/>
                    <a:p>
                      <a:pPr algn="ctr" fontAlgn="ctr"/>
                      <a:r>
                        <a:rPr lang="it" sz="1400" b="0" i="0" u="none" strike="noStrike" dirty="0">
                          <a:solidFill>
                            <a:srgbClr val="000000"/>
                          </a:solidFill>
                          <a:effectLst/>
                          <a:latin typeface="Century Gothic" panose="020B0502020202020204" pitchFamily="34" charset="0"/>
                        </a:rPr>
                        <a:t>02/10/20XX</a:t>
                      </a:r>
                    </a:p>
                  </a:txBody>
                  <a:tcPr marL="95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7F9FB"/>
                    </a:solidFill>
                  </a:tcPr>
                </a:tc>
                <a:extLst>
                  <a:ext uri="{0D108BD9-81ED-4DB2-BD59-A6C34878D82A}">
                    <a16:rowId xmlns:a16="http://schemas.microsoft.com/office/drawing/2014/main" val="3948482540"/>
                  </a:ext>
                </a:extLst>
              </a:tr>
              <a:tr h="519008">
                <a:tc>
                  <a:txBody>
                    <a:bodyPr/>
                    <a:lstStyle/>
                    <a:p>
                      <a:pPr algn="l" rtl="0" fontAlgn="ctr"/>
                      <a:r>
                        <a:rPr lang="it" sz="1400" b="0" i="0" u="none" strike="noStrike" dirty="0">
                          <a:solidFill>
                            <a:srgbClr val="000000"/>
                          </a:solidFill>
                          <a:effectLst/>
                          <a:latin typeface="Century Gothic" panose="020B0502020202020204" pitchFamily="34" charset="0"/>
                        </a:rPr>
                        <a:t>Fase di analisi</a:t>
                      </a:r>
                    </a:p>
                  </a:txBody>
                  <a:tcPr marL="104168" marR="8681" marT="8681"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a:txBody>
                    <a:bodyPr/>
                    <a:lstStyle/>
                    <a:p>
                      <a:pPr algn="ctr" fontAlgn="ctr"/>
                      <a:r>
                        <a:rPr lang="it" sz="1400" b="0" i="0" u="none" strike="noStrike" dirty="0">
                          <a:solidFill>
                            <a:srgbClr val="000000"/>
                          </a:solidFill>
                          <a:effectLst/>
                          <a:latin typeface="Century Gothic" panose="020B0502020202020204" pitchFamily="34" charset="0"/>
                        </a:rPr>
                        <a:t>09/12/20XX</a:t>
                      </a:r>
                    </a:p>
                  </a:txBody>
                  <a:tcPr marL="9525"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7F9FB"/>
                    </a:solidFill>
                  </a:tcPr>
                </a:tc>
                <a:tc>
                  <a:txBody>
                    <a:bodyPr/>
                    <a:lstStyle/>
                    <a:p>
                      <a:pPr algn="ctr" fontAlgn="ctr"/>
                      <a:r>
                        <a:rPr lang="it" sz="1400" b="0" i="0" u="none" strike="noStrike" dirty="0">
                          <a:solidFill>
                            <a:srgbClr val="000000"/>
                          </a:solidFill>
                          <a:effectLst/>
                          <a:latin typeface="Century Gothic" panose="020B0502020202020204" pitchFamily="34" charset="0"/>
                        </a:rPr>
                        <a:t>26/02/20XX</a:t>
                      </a:r>
                    </a:p>
                  </a:txBody>
                  <a:tcPr marL="95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7F9FB"/>
                    </a:solidFill>
                  </a:tcPr>
                </a:tc>
                <a:extLst>
                  <a:ext uri="{0D108BD9-81ED-4DB2-BD59-A6C34878D82A}">
                    <a16:rowId xmlns:a16="http://schemas.microsoft.com/office/drawing/2014/main" val="1066953128"/>
                  </a:ext>
                </a:extLst>
              </a:tr>
              <a:tr h="519008">
                <a:tc>
                  <a:txBody>
                    <a:bodyPr/>
                    <a:lstStyle/>
                    <a:p>
                      <a:pPr algn="l" rtl="0" fontAlgn="ctr"/>
                      <a:r>
                        <a:rPr lang="it" sz="1400" b="0" i="0" u="none" strike="noStrike" dirty="0">
                          <a:solidFill>
                            <a:srgbClr val="000000"/>
                          </a:solidFill>
                          <a:effectLst/>
                          <a:latin typeface="Century Gothic" panose="020B0502020202020204" pitchFamily="34" charset="0"/>
                        </a:rPr>
                        <a:t>Fase di miglioramento</a:t>
                      </a:r>
                    </a:p>
                  </a:txBody>
                  <a:tcPr marL="104168" marR="8681" marT="8681"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a:txBody>
                    <a:bodyPr/>
                    <a:lstStyle/>
                    <a:p>
                      <a:pPr algn="ctr" fontAlgn="ctr"/>
                      <a:r>
                        <a:rPr lang="it" sz="1400" b="0" i="0" u="none" strike="noStrike" dirty="0">
                          <a:solidFill>
                            <a:srgbClr val="000000"/>
                          </a:solidFill>
                          <a:effectLst/>
                          <a:latin typeface="Century Gothic" panose="020B0502020202020204" pitchFamily="34" charset="0"/>
                        </a:rPr>
                        <a:t>01/10/20XX</a:t>
                      </a:r>
                    </a:p>
                  </a:txBody>
                  <a:tcPr marL="9525"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7F9FB"/>
                    </a:solidFill>
                  </a:tcPr>
                </a:tc>
                <a:tc>
                  <a:txBody>
                    <a:bodyPr/>
                    <a:lstStyle/>
                    <a:p>
                      <a:pPr algn="ctr" fontAlgn="ctr"/>
                      <a:r>
                        <a:rPr lang="it" sz="1400" b="0" i="0" u="none" strike="noStrike" dirty="0">
                          <a:solidFill>
                            <a:srgbClr val="000000"/>
                          </a:solidFill>
                          <a:effectLst/>
                          <a:latin typeface="Century Gothic" panose="020B0502020202020204" pitchFamily="34" charset="0"/>
                        </a:rPr>
                        <a:t>03/10/20XX</a:t>
                      </a:r>
                    </a:p>
                  </a:txBody>
                  <a:tcPr marL="95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7F9FB"/>
                    </a:solidFill>
                  </a:tcPr>
                </a:tc>
                <a:extLst>
                  <a:ext uri="{0D108BD9-81ED-4DB2-BD59-A6C34878D82A}">
                    <a16:rowId xmlns:a16="http://schemas.microsoft.com/office/drawing/2014/main" val="1188724549"/>
                  </a:ext>
                </a:extLst>
              </a:tr>
              <a:tr h="519008">
                <a:tc>
                  <a:txBody>
                    <a:bodyPr/>
                    <a:lstStyle/>
                    <a:p>
                      <a:pPr algn="l" rtl="0" fontAlgn="ctr"/>
                      <a:r>
                        <a:rPr lang="it" sz="1400" b="0" i="0" u="none" strike="noStrike" dirty="0">
                          <a:solidFill>
                            <a:srgbClr val="000000"/>
                          </a:solidFill>
                          <a:effectLst/>
                          <a:latin typeface="Century Gothic" panose="020B0502020202020204" pitchFamily="34" charset="0"/>
                        </a:rPr>
                        <a:t>Fase di controllo</a:t>
                      </a:r>
                    </a:p>
                  </a:txBody>
                  <a:tcPr marL="104168" marR="8681" marT="8681"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a:txBody>
                    <a:bodyPr/>
                    <a:lstStyle/>
                    <a:p>
                      <a:pPr algn="ctr" fontAlgn="ctr"/>
                      <a:r>
                        <a:rPr lang="it" sz="1400" b="0" i="0" u="none" strike="noStrike" dirty="0">
                          <a:solidFill>
                            <a:srgbClr val="000000"/>
                          </a:solidFill>
                          <a:effectLst/>
                          <a:latin typeface="Century Gothic" panose="020B0502020202020204" pitchFamily="34" charset="0"/>
                        </a:rPr>
                        <a:t>02/08/20XX</a:t>
                      </a:r>
                    </a:p>
                  </a:txBody>
                  <a:tcPr marL="9525"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7F9FB"/>
                    </a:solidFill>
                  </a:tcPr>
                </a:tc>
                <a:tc>
                  <a:txBody>
                    <a:bodyPr/>
                    <a:lstStyle/>
                    <a:p>
                      <a:pPr algn="ctr" fontAlgn="ctr"/>
                      <a:r>
                        <a:rPr lang="it" sz="1400" b="0" i="0" u="none" strike="noStrike" dirty="0">
                          <a:solidFill>
                            <a:srgbClr val="000000"/>
                          </a:solidFill>
                          <a:effectLst/>
                          <a:latin typeface="Century Gothic" panose="020B0502020202020204" pitchFamily="34" charset="0"/>
                        </a:rPr>
                        <a:t>03/08/20XX</a:t>
                      </a:r>
                    </a:p>
                  </a:txBody>
                  <a:tcPr marL="95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7F9FB"/>
                    </a:solidFill>
                  </a:tcPr>
                </a:tc>
                <a:extLst>
                  <a:ext uri="{0D108BD9-81ED-4DB2-BD59-A6C34878D82A}">
                    <a16:rowId xmlns:a16="http://schemas.microsoft.com/office/drawing/2014/main" val="1422060000"/>
                  </a:ext>
                </a:extLst>
              </a:tr>
              <a:tr h="519008">
                <a:tc>
                  <a:txBody>
                    <a:bodyPr/>
                    <a:lstStyle/>
                    <a:p>
                      <a:pPr algn="l" rtl="0" fontAlgn="ctr"/>
                      <a:r>
                        <a:rPr lang="it" sz="1400" b="0" i="0" u="none" strike="noStrike" dirty="0">
                          <a:solidFill>
                            <a:srgbClr val="000000"/>
                          </a:solidFill>
                          <a:effectLst/>
                          <a:latin typeface="Century Gothic" panose="020B0502020202020204" pitchFamily="34" charset="0"/>
                        </a:rPr>
                        <a:t>Rapporto di riepilogo del progetto e chiusura</a:t>
                      </a:r>
                    </a:p>
                  </a:txBody>
                  <a:tcPr marL="104168" marR="8681" marT="8681"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a:txBody>
                    <a:bodyPr/>
                    <a:lstStyle/>
                    <a:p>
                      <a:pPr algn="ctr" fontAlgn="ctr"/>
                      <a:r>
                        <a:rPr lang="it" sz="1400" b="0" i="0" u="none" strike="noStrike" dirty="0">
                          <a:solidFill>
                            <a:srgbClr val="000000"/>
                          </a:solidFill>
                          <a:effectLst/>
                          <a:latin typeface="Century Gothic" panose="020B0502020202020204" pitchFamily="34" charset="0"/>
                        </a:rPr>
                        <a:t>23/04/20XX</a:t>
                      </a:r>
                    </a:p>
                  </a:txBody>
                  <a:tcPr marL="9525"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7F9FB"/>
                    </a:solidFill>
                  </a:tcPr>
                </a:tc>
                <a:tc>
                  <a:txBody>
                    <a:bodyPr/>
                    <a:lstStyle/>
                    <a:p>
                      <a:pPr algn="ctr" fontAlgn="ctr"/>
                      <a:r>
                        <a:rPr lang="it" sz="1400" b="0" i="0" u="none" strike="noStrike" dirty="0">
                          <a:solidFill>
                            <a:srgbClr val="000000"/>
                          </a:solidFill>
                          <a:effectLst/>
                          <a:latin typeface="Century Gothic" panose="020B0502020202020204" pitchFamily="34" charset="0"/>
                        </a:rPr>
                        <a:t>23/06/20XX</a:t>
                      </a:r>
                    </a:p>
                  </a:txBody>
                  <a:tcPr marL="95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7F9FB"/>
                    </a:solidFill>
                  </a:tcPr>
                </a:tc>
                <a:extLst>
                  <a:ext uri="{0D108BD9-81ED-4DB2-BD59-A6C34878D82A}">
                    <a16:rowId xmlns:a16="http://schemas.microsoft.com/office/drawing/2014/main" val="4228696142"/>
                  </a:ext>
                </a:extLst>
              </a:tr>
            </a:tbl>
          </a:graphicData>
        </a:graphic>
      </p:graphicFrame>
    </p:spTree>
    <p:extLst>
      <p:ext uri="{BB962C8B-B14F-4D97-AF65-F5344CB8AC3E}">
        <p14:creationId xmlns:p14="http://schemas.microsoft.com/office/powerpoint/2010/main" val="42048774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it" b="1" dirty="0">
                <a:solidFill>
                  <a:schemeClr val="bg1"/>
                </a:solidFill>
                <a:latin typeface="Century Gothic" panose="020B0502020202020204" pitchFamily="34" charset="0"/>
                <a:ea typeface="Arial" charset="0"/>
                <a:cs typeface="Arial" charset="0"/>
              </a:rPr>
              <a:t>RELAZIONE DI PROGETTO</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it" dirty="0">
                <a:solidFill>
                  <a:schemeClr val="bg1"/>
                </a:solidFill>
                <a:latin typeface="Century Gothic" panose="020B0502020202020204" pitchFamily="34" charset="0"/>
              </a:rPr>
              <a:t>RISORSE &amp; COSTI</a:t>
            </a:r>
            <a:endParaRPr lang="en-US" dirty="0">
              <a:solidFill>
                <a:schemeClr val="bg1"/>
              </a:solidFill>
              <a:latin typeface="Century Gothic" panose="020B0502020202020204" pitchFamily="34" charset="0"/>
              <a:ea typeface="Arial" charset="0"/>
              <a:cs typeface="Arial" charset="0"/>
            </a:endParaRPr>
          </a:p>
        </p:txBody>
      </p:sp>
      <p:sp>
        <p:nvSpPr>
          <p:cNvPr id="21" name="TextBox 20">
            <a:extLst>
              <a:ext uri="{FF2B5EF4-FFF2-40B4-BE49-F238E27FC236}">
                <a16:creationId xmlns:a16="http://schemas.microsoft.com/office/drawing/2014/main" id="{69D06D19-8700-CB49-AABF-B7DE9DFDE540}"/>
              </a:ext>
            </a:extLst>
          </p:cNvPr>
          <p:cNvSpPr txBox="1"/>
          <p:nvPr/>
        </p:nvSpPr>
        <p:spPr>
          <a:xfrm>
            <a:off x="367748" y="248400"/>
            <a:ext cx="2257349" cy="461665"/>
          </a:xfrm>
          <a:prstGeom prst="rect">
            <a:avLst/>
          </a:prstGeom>
          <a:noFill/>
        </p:spPr>
        <p:txBody>
          <a:bodyPr wrap="none" rtlCol="0">
            <a:spAutoFit/>
          </a:bodyPr>
          <a:lstStyle/>
          <a:p>
            <a:r>
              <a:rPr lang="it" sz="2400" dirty="0">
                <a:solidFill>
                  <a:schemeClr val="tx1">
                    <a:lumMod val="65000"/>
                    <a:lumOff val="35000"/>
                  </a:schemeClr>
                </a:solidFill>
                <a:latin typeface="Century Gothic" panose="020B0502020202020204" pitchFamily="34" charset="0"/>
              </a:rPr>
              <a:t>3. RISORSE</a:t>
            </a:r>
          </a:p>
        </p:txBody>
      </p:sp>
      <p:graphicFrame>
        <p:nvGraphicFramePr>
          <p:cNvPr id="2" name="Table 1">
            <a:extLst>
              <a:ext uri="{FF2B5EF4-FFF2-40B4-BE49-F238E27FC236}">
                <a16:creationId xmlns:a16="http://schemas.microsoft.com/office/drawing/2014/main" id="{D7917102-5A33-4403-8779-9E0F7BC0D01A}"/>
              </a:ext>
            </a:extLst>
          </p:cNvPr>
          <p:cNvGraphicFramePr>
            <a:graphicFrameLocks noGrp="1"/>
          </p:cNvGraphicFramePr>
          <p:nvPr>
            <p:extLst>
              <p:ext uri="{D42A27DB-BD31-4B8C-83A1-F6EECF244321}">
                <p14:modId xmlns:p14="http://schemas.microsoft.com/office/powerpoint/2010/main" val="471569900"/>
              </p:ext>
            </p:extLst>
          </p:nvPr>
        </p:nvGraphicFramePr>
        <p:xfrm>
          <a:off x="444759" y="723152"/>
          <a:ext cx="11349218" cy="1218263"/>
        </p:xfrm>
        <a:graphic>
          <a:graphicData uri="http://schemas.openxmlformats.org/drawingml/2006/table">
            <a:tbl>
              <a:tblPr/>
              <a:tblGrid>
                <a:gridCol w="1960511">
                  <a:extLst>
                    <a:ext uri="{9D8B030D-6E8A-4147-A177-3AD203B41FA5}">
                      <a16:colId xmlns:a16="http://schemas.microsoft.com/office/drawing/2014/main" val="4094908337"/>
                    </a:ext>
                  </a:extLst>
                </a:gridCol>
                <a:gridCol w="3880257">
                  <a:extLst>
                    <a:ext uri="{9D8B030D-6E8A-4147-A177-3AD203B41FA5}">
                      <a16:colId xmlns:a16="http://schemas.microsoft.com/office/drawing/2014/main" val="4207127760"/>
                    </a:ext>
                  </a:extLst>
                </a:gridCol>
                <a:gridCol w="2754225">
                  <a:extLst>
                    <a:ext uri="{9D8B030D-6E8A-4147-A177-3AD203B41FA5}">
                      <a16:colId xmlns:a16="http://schemas.microsoft.com/office/drawing/2014/main" val="296223977"/>
                    </a:ext>
                  </a:extLst>
                </a:gridCol>
                <a:gridCol w="2754225">
                  <a:extLst>
                    <a:ext uri="{9D8B030D-6E8A-4147-A177-3AD203B41FA5}">
                      <a16:colId xmlns:a16="http://schemas.microsoft.com/office/drawing/2014/main" val="3330902105"/>
                    </a:ext>
                  </a:extLst>
                </a:gridCol>
              </a:tblGrid>
              <a:tr h="479483">
                <a:tc>
                  <a:txBody>
                    <a:bodyPr/>
                    <a:lstStyle/>
                    <a:p>
                      <a:pPr algn="l" fontAlgn="ctr"/>
                      <a:r>
                        <a:rPr lang="it" sz="1200" b="0" i="0" u="none" strike="noStrike" dirty="0">
                          <a:solidFill>
                            <a:srgbClr val="000000"/>
                          </a:solidFill>
                          <a:effectLst/>
                          <a:latin typeface="Century Gothic" panose="020B0502020202020204" pitchFamily="34" charset="0"/>
                        </a:rPr>
                        <a:t>TEAM DI PROGETTO</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0EA88"/>
                    </a:solidFill>
                  </a:tcPr>
                </a:tc>
                <a:tc>
                  <a:txBody>
                    <a:bodyPr/>
                    <a:lstStyle/>
                    <a:p>
                      <a:pPr algn="l" fontAlgn="ctr"/>
                      <a:r>
                        <a:rPr lang="it" sz="1100" b="0" i="0" u="none" strike="noStrike" dirty="0">
                          <a:solidFill>
                            <a:srgbClr val="000000"/>
                          </a:solidFill>
                          <a:effectLst/>
                          <a:latin typeface="Century Gothic" panose="020B0502020202020204" pitchFamily="34" charset="0"/>
                        </a:rPr>
                        <a:t>Janine Remagio - Project Manager </a:t>
                      </a:r>
                      <a:br>
                        <a:rPr lang="en-US" sz="1100" b="0" i="0" u="none" strike="noStrike" dirty="0">
                          <a:solidFill>
                            <a:srgbClr val="000000"/>
                          </a:solidFill>
                          <a:effectLst/>
                          <a:latin typeface="Century Gothic" panose="020B0502020202020204" pitchFamily="34" charset="0"/>
                        </a:rPr>
                      </a:br>
                      <a:r>
                        <a:rPr lang="it" sz="1100" b="0" i="0" u="none" strike="noStrike" dirty="0">
                          <a:solidFill>
                            <a:srgbClr val="000000"/>
                          </a:solidFill>
                          <a:effectLst/>
                          <a:latin typeface="Century Gothic" panose="020B0502020202020204" pitchFamily="34" charset="0"/>
                        </a:rPr>
                        <a:t>David Coen - Ingegnere capo </a:t>
                      </a:r>
                    </a:p>
                  </a:txBody>
                  <a:tcPr marL="85725" marR="9525" marT="9525" marB="0" anchor="ctr">
                    <a:lnL w="6350" cap="flat" cmpd="sng" algn="ctr">
                      <a:solidFill>
                        <a:srgbClr val="BFBFBF"/>
                      </a:solidFill>
                      <a:prstDash val="solid"/>
                      <a:round/>
                      <a:headEnd type="none" w="med" len="med"/>
                      <a:tailEnd type="none" w="med" len="med"/>
                    </a:lnL>
                    <a:lnR w="12700" cap="flat" cmpd="sng" algn="ctr">
                      <a:noFill/>
                      <a:prstDash val="solid"/>
                      <a:round/>
                      <a:headEnd type="none" w="med" len="med"/>
                      <a:tailEnd type="none" w="med" len="med"/>
                    </a:lnR>
                    <a:lnT w="190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tc>
                  <a:txBody>
                    <a:bodyPr/>
                    <a:lstStyle/>
                    <a:p>
                      <a:pPr algn="l" fontAlgn="ctr"/>
                      <a:r>
                        <a:rPr lang="it" sz="1100" b="0" i="0" u="none" strike="noStrike" dirty="0">
                          <a:solidFill>
                            <a:srgbClr val="000000"/>
                          </a:solidFill>
                          <a:effectLst/>
                          <a:latin typeface="Century Gothic" panose="020B0502020202020204" pitchFamily="34" charset="0"/>
                        </a:rPr>
                        <a:t>Rita Preze - Direttore finanziario </a:t>
                      </a:r>
                    </a:p>
                    <a:p>
                      <a:pPr algn="l" fontAlgn="ctr"/>
                      <a:r>
                        <a:rPr lang="it" sz="1100" b="0" i="0" u="none" strike="noStrike" dirty="0">
                          <a:solidFill>
                            <a:srgbClr val="000000"/>
                          </a:solidFill>
                          <a:effectLst/>
                          <a:latin typeface="Century Gothic" panose="020B0502020202020204" pitchFamily="34" charset="0"/>
                        </a:rPr>
                        <a:t>Lisa Jones - Direttore QA</a:t>
                      </a:r>
                    </a:p>
                  </a:txBody>
                  <a:tcPr marL="857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90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it" sz="1100" b="0" i="0" u="none" strike="noStrike" dirty="0">
                          <a:solidFill>
                            <a:srgbClr val="000000"/>
                          </a:solidFill>
                          <a:effectLst/>
                          <a:latin typeface="Century Gothic" panose="020B0502020202020204" pitchFamily="34" charset="0"/>
                        </a:rPr>
                        <a:t>Donald Smythe - Ingegnere sul campo</a:t>
                      </a:r>
                    </a:p>
                    <a:p>
                      <a:pPr algn="l" fontAlgn="ctr"/>
                      <a:endParaRPr lang="en-US" sz="1100" b="0" i="0" u="none" strike="noStrike" dirty="0">
                        <a:solidFill>
                          <a:srgbClr val="000000"/>
                        </a:solidFill>
                        <a:effectLst/>
                        <a:latin typeface="Century Gothic" panose="020B0502020202020204" pitchFamily="34" charset="0"/>
                      </a:endParaRPr>
                    </a:p>
                  </a:txBody>
                  <a:tcPr marL="85725" marR="9525" marT="9525" marB="0" anchor="ctr">
                    <a:lnL w="12700" cap="flat" cmpd="sng" algn="ctr">
                      <a:noFill/>
                      <a:prstDash val="solid"/>
                      <a:round/>
                      <a:headEnd type="none" w="med" len="med"/>
                      <a:tailEnd type="none" w="med" len="med"/>
                    </a:lnL>
                    <a:lnR w="63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4276166472"/>
                  </a:ext>
                </a:extLst>
              </a:tr>
              <a:tr h="369390">
                <a:tc>
                  <a:txBody>
                    <a:bodyPr/>
                    <a:lstStyle/>
                    <a:p>
                      <a:pPr algn="l" rtl="0" fontAlgn="ctr"/>
                      <a:r>
                        <a:rPr lang="it" sz="1200" b="0" i="0" u="none" strike="noStrike" dirty="0">
                          <a:solidFill>
                            <a:srgbClr val="000000"/>
                          </a:solidFill>
                          <a:effectLst/>
                          <a:latin typeface="Century Gothic" panose="020B0502020202020204" pitchFamily="34" charset="0"/>
                        </a:rPr>
                        <a:t>RISORSE DI SUPPORTO</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0EA88"/>
                    </a:solidFill>
                  </a:tcPr>
                </a:tc>
                <a:tc gridSpan="3">
                  <a:txBody>
                    <a:bodyPr/>
                    <a:lstStyle/>
                    <a:p>
                      <a:pPr algn="l" fontAlgn="ctr"/>
                      <a:r>
                        <a:rPr lang="it" sz="1100" b="0" i="0" u="none" strike="noStrike" dirty="0">
                          <a:solidFill>
                            <a:srgbClr val="000000"/>
                          </a:solidFill>
                          <a:effectLst/>
                          <a:latin typeface="Century Gothic" panose="020B0502020202020204" pitchFamily="34" charset="0"/>
                        </a:rPr>
                        <a:t>Operazioni, Vendite, Project Management, Ingegneria </a:t>
                      </a: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580920344"/>
                  </a:ext>
                </a:extLst>
              </a:tr>
              <a:tr h="369390">
                <a:tc>
                  <a:txBody>
                    <a:bodyPr/>
                    <a:lstStyle/>
                    <a:p>
                      <a:pPr algn="l" fontAlgn="ctr"/>
                      <a:r>
                        <a:rPr lang="it" sz="1200" b="0" i="0" u="none" strike="noStrike" dirty="0">
                          <a:solidFill>
                            <a:srgbClr val="000000"/>
                          </a:solidFill>
                          <a:effectLst/>
                          <a:latin typeface="Century Gothic" panose="020B0502020202020204" pitchFamily="34" charset="0"/>
                        </a:rPr>
                        <a:t>ESIGENZE SPECIALI</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0EA88"/>
                    </a:solidFill>
                  </a:tcPr>
                </a:tc>
                <a:tc gridSpan="3">
                  <a:txBody>
                    <a:bodyPr/>
                    <a:lstStyle/>
                    <a:p>
                      <a:pPr algn="l" fontAlgn="ctr"/>
                      <a:r>
                        <a:rPr lang="it" sz="1100" b="0" i="0" u="none" strike="noStrike" dirty="0">
                          <a:solidFill>
                            <a:srgbClr val="000000"/>
                          </a:solidFill>
                          <a:effectLst/>
                          <a:latin typeface="Century Gothic" panose="020B0502020202020204" pitchFamily="34" charset="0"/>
                        </a:rPr>
                        <a:t>Tbd</a:t>
                      </a: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130343036"/>
                  </a:ext>
                </a:extLst>
              </a:tr>
            </a:tbl>
          </a:graphicData>
        </a:graphic>
      </p:graphicFrame>
      <p:sp>
        <p:nvSpPr>
          <p:cNvPr id="12" name="TextBox 11">
            <a:extLst>
              <a:ext uri="{FF2B5EF4-FFF2-40B4-BE49-F238E27FC236}">
                <a16:creationId xmlns:a16="http://schemas.microsoft.com/office/drawing/2014/main" id="{82E21270-3FBA-4420-BFD2-4643CF6BC93D}"/>
              </a:ext>
            </a:extLst>
          </p:cNvPr>
          <p:cNvSpPr txBox="1"/>
          <p:nvPr/>
        </p:nvSpPr>
        <p:spPr>
          <a:xfrm>
            <a:off x="367748" y="2114524"/>
            <a:ext cx="1141659" cy="461665"/>
          </a:xfrm>
          <a:prstGeom prst="rect">
            <a:avLst/>
          </a:prstGeom>
          <a:noFill/>
        </p:spPr>
        <p:txBody>
          <a:bodyPr wrap="none" rtlCol="0">
            <a:spAutoFit/>
          </a:bodyPr>
          <a:lstStyle/>
          <a:p>
            <a:r>
              <a:rPr lang="it" sz="2400" dirty="0">
                <a:solidFill>
                  <a:schemeClr val="tx1">
                    <a:lumMod val="65000"/>
                    <a:lumOff val="35000"/>
                  </a:schemeClr>
                </a:solidFill>
                <a:latin typeface="Century Gothic" panose="020B0502020202020204" pitchFamily="34" charset="0"/>
              </a:rPr>
              <a:t>COSTI</a:t>
            </a:r>
          </a:p>
        </p:txBody>
      </p:sp>
      <p:graphicFrame>
        <p:nvGraphicFramePr>
          <p:cNvPr id="4" name="Table 3">
            <a:extLst>
              <a:ext uri="{FF2B5EF4-FFF2-40B4-BE49-F238E27FC236}">
                <a16:creationId xmlns:a16="http://schemas.microsoft.com/office/drawing/2014/main" id="{4293C68B-FEC8-436F-9C75-91A96EC32814}"/>
              </a:ext>
            </a:extLst>
          </p:cNvPr>
          <p:cNvGraphicFramePr>
            <a:graphicFrameLocks noGrp="1"/>
          </p:cNvGraphicFramePr>
          <p:nvPr>
            <p:extLst>
              <p:ext uri="{D42A27DB-BD31-4B8C-83A1-F6EECF244321}">
                <p14:modId xmlns:p14="http://schemas.microsoft.com/office/powerpoint/2010/main" val="3132540569"/>
              </p:ext>
            </p:extLst>
          </p:nvPr>
        </p:nvGraphicFramePr>
        <p:xfrm>
          <a:off x="444760" y="2547503"/>
          <a:ext cx="8679362" cy="3574087"/>
        </p:xfrm>
        <a:graphic>
          <a:graphicData uri="http://schemas.openxmlformats.org/drawingml/2006/table">
            <a:tbl>
              <a:tblPr/>
              <a:tblGrid>
                <a:gridCol w="1967708">
                  <a:extLst>
                    <a:ext uri="{9D8B030D-6E8A-4147-A177-3AD203B41FA5}">
                      <a16:colId xmlns:a16="http://schemas.microsoft.com/office/drawing/2014/main" val="532633734"/>
                    </a:ext>
                  </a:extLst>
                </a:gridCol>
                <a:gridCol w="1967708">
                  <a:extLst>
                    <a:ext uri="{9D8B030D-6E8A-4147-A177-3AD203B41FA5}">
                      <a16:colId xmlns:a16="http://schemas.microsoft.com/office/drawing/2014/main" val="4170409706"/>
                    </a:ext>
                  </a:extLst>
                </a:gridCol>
                <a:gridCol w="1359334">
                  <a:extLst>
                    <a:ext uri="{9D8B030D-6E8A-4147-A177-3AD203B41FA5}">
                      <a16:colId xmlns:a16="http://schemas.microsoft.com/office/drawing/2014/main" val="2162117222"/>
                    </a:ext>
                  </a:extLst>
                </a:gridCol>
                <a:gridCol w="1359334">
                  <a:extLst>
                    <a:ext uri="{9D8B030D-6E8A-4147-A177-3AD203B41FA5}">
                      <a16:colId xmlns:a16="http://schemas.microsoft.com/office/drawing/2014/main" val="3686796820"/>
                    </a:ext>
                  </a:extLst>
                </a:gridCol>
                <a:gridCol w="750961">
                  <a:extLst>
                    <a:ext uri="{9D8B030D-6E8A-4147-A177-3AD203B41FA5}">
                      <a16:colId xmlns:a16="http://schemas.microsoft.com/office/drawing/2014/main" val="502520764"/>
                    </a:ext>
                  </a:extLst>
                </a:gridCol>
                <a:gridCol w="1274317">
                  <a:extLst>
                    <a:ext uri="{9D8B030D-6E8A-4147-A177-3AD203B41FA5}">
                      <a16:colId xmlns:a16="http://schemas.microsoft.com/office/drawing/2014/main" val="1459874708"/>
                    </a:ext>
                  </a:extLst>
                </a:gridCol>
              </a:tblGrid>
              <a:tr h="291655">
                <a:tc>
                  <a:txBody>
                    <a:bodyPr/>
                    <a:lstStyle/>
                    <a:p>
                      <a:pPr algn="l" fontAlgn="ctr"/>
                      <a:r>
                        <a:rPr lang="it" sz="1000" b="1" i="0" u="none" strike="noStrike" dirty="0">
                          <a:solidFill>
                            <a:srgbClr val="000000"/>
                          </a:solidFill>
                          <a:effectLst/>
                          <a:latin typeface="Century Gothic" panose="020B0502020202020204" pitchFamily="34" charset="0"/>
                        </a:rPr>
                        <a:t>TIPO DI COSTO</a:t>
                      </a:r>
                    </a:p>
                  </a:txBody>
                  <a:tcPr marL="114300" marR="9525" marT="9525"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gridSpan="2">
                  <a:txBody>
                    <a:bodyPr/>
                    <a:lstStyle/>
                    <a:p>
                      <a:pPr algn="l" fontAlgn="ctr"/>
                      <a:r>
                        <a:rPr lang="it" sz="1000" b="1" i="0" u="none" strike="noStrike" dirty="0">
                          <a:solidFill>
                            <a:srgbClr val="000000"/>
                          </a:solidFill>
                          <a:effectLst/>
                          <a:latin typeface="Century Gothic" panose="020B0502020202020204" pitchFamily="34" charset="0"/>
                        </a:rPr>
                        <a:t>NOMI FORNITORI / MANODOPERA</a:t>
                      </a:r>
                    </a:p>
                  </a:txBody>
                  <a:tcPr marL="114300"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hMerge="1">
                  <a:txBody>
                    <a:bodyPr/>
                    <a:lstStyle/>
                    <a:p>
                      <a:endParaRPr lang="en-US"/>
                    </a:p>
                  </a:txBody>
                  <a:tcPr/>
                </a:tc>
                <a:tc>
                  <a:txBody>
                    <a:bodyPr/>
                    <a:lstStyle/>
                    <a:p>
                      <a:pPr algn="ctr" fontAlgn="ctr"/>
                      <a:r>
                        <a:rPr lang="it" sz="1000" b="1" i="0" u="none" strike="noStrike" dirty="0">
                          <a:solidFill>
                            <a:srgbClr val="000000"/>
                          </a:solidFill>
                          <a:effectLst/>
                          <a:latin typeface="Century Gothic" panose="020B0502020202020204" pitchFamily="34" charset="0"/>
                        </a:rPr>
                        <a:t>TASSO</a:t>
                      </a:r>
                    </a:p>
                  </a:txBody>
                  <a:tcPr marL="95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ctr" fontAlgn="ctr"/>
                      <a:r>
                        <a:rPr lang="it" sz="1000" b="1" i="0" u="none" strike="noStrike" dirty="0">
                          <a:solidFill>
                            <a:srgbClr val="000000"/>
                          </a:solidFill>
                          <a:effectLst/>
                          <a:latin typeface="Century Gothic" panose="020B0502020202020204" pitchFamily="34" charset="0"/>
                        </a:rPr>
                        <a:t>Qty</a:t>
                      </a:r>
                    </a:p>
                  </a:txBody>
                  <a:tcPr marL="9525" marR="9525" marT="9525"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ctr" fontAlgn="ctr"/>
                      <a:r>
                        <a:rPr lang="it" sz="1000" b="1" i="0" u="none" strike="noStrike" dirty="0">
                          <a:solidFill>
                            <a:srgbClr val="000000"/>
                          </a:solidFill>
                          <a:effectLst/>
                          <a:latin typeface="Century Gothic" panose="020B0502020202020204" pitchFamily="34" charset="0"/>
                        </a:rPr>
                        <a:t>IMPORTO</a:t>
                      </a:r>
                    </a:p>
                  </a:txBody>
                  <a:tcPr marL="9525"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extLst>
                  <a:ext uri="{0D108BD9-81ED-4DB2-BD59-A6C34878D82A}">
                    <a16:rowId xmlns:a16="http://schemas.microsoft.com/office/drawing/2014/main" val="1569401314"/>
                  </a:ext>
                </a:extLst>
              </a:tr>
              <a:tr h="410304">
                <a:tc>
                  <a:txBody>
                    <a:bodyPr/>
                    <a:lstStyle/>
                    <a:p>
                      <a:pPr algn="l" rtl="0" fontAlgn="ctr"/>
                      <a:r>
                        <a:rPr lang="it" sz="1100" b="1" i="0" u="none" strike="noStrike" dirty="0">
                          <a:solidFill>
                            <a:srgbClr val="000000"/>
                          </a:solidFill>
                          <a:effectLst/>
                          <a:latin typeface="Century Gothic" panose="020B0502020202020204" pitchFamily="34" charset="0"/>
                        </a:rPr>
                        <a:t>Lavoro</a:t>
                      </a:r>
                    </a:p>
                  </a:txBody>
                  <a:tcPr marL="114300" marR="9525" marT="9525"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gridSpan="2">
                  <a:txBody>
                    <a:bodyPr/>
                    <a:lstStyle/>
                    <a:p>
                      <a:pPr algn="l" fontAlgn="ctr"/>
                      <a:r>
                        <a:rPr lang="it" sz="1100" b="0" i="0" u="none" strike="noStrike" dirty="0">
                          <a:solidFill>
                            <a:srgbClr val="000000"/>
                          </a:solidFill>
                          <a:effectLst/>
                          <a:latin typeface="Century Gothic" panose="020B0502020202020204" pitchFamily="34" charset="0"/>
                        </a:rPr>
                        <a:t>Electro Charge Logistics, Inc. </a:t>
                      </a:r>
                    </a:p>
                  </a:txBody>
                  <a:tcPr marL="85725"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hMerge="1">
                  <a:txBody>
                    <a:bodyPr/>
                    <a:lstStyle/>
                    <a:p>
                      <a:endParaRPr lang="en-US"/>
                    </a:p>
                  </a:txBody>
                  <a:tcPr/>
                </a:tc>
                <a:tc>
                  <a:txBody>
                    <a:bodyPr/>
                    <a:lstStyle/>
                    <a:p>
                      <a:pPr algn="ctr" fontAlgn="ctr"/>
                      <a:r>
                        <a:rPr lang="it" sz="1100" b="0" i="0" u="none" strike="noStrike" dirty="0">
                          <a:solidFill>
                            <a:srgbClr val="000000"/>
                          </a:solidFill>
                          <a:effectLst/>
                          <a:latin typeface="Century Gothic" panose="020B0502020202020204" pitchFamily="34" charset="0"/>
                        </a:rPr>
                        <a:t>US$ 78,00</a:t>
                      </a:r>
                    </a:p>
                  </a:txBody>
                  <a:tcPr marL="95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9F9F9"/>
                    </a:solidFill>
                  </a:tcPr>
                </a:tc>
                <a:tc>
                  <a:txBody>
                    <a:bodyPr/>
                    <a:lstStyle/>
                    <a:p>
                      <a:pPr algn="ctr" fontAlgn="ctr"/>
                      <a:r>
                        <a:rPr lang="it" sz="1100" b="0" i="0" u="none" strike="noStrike" dirty="0">
                          <a:solidFill>
                            <a:srgbClr val="000000"/>
                          </a:solidFill>
                          <a:effectLst/>
                          <a:latin typeface="Century Gothic" panose="020B0502020202020204" pitchFamily="34" charset="0"/>
                        </a:rPr>
                        <a:t>200</a:t>
                      </a:r>
                    </a:p>
                  </a:txBody>
                  <a:tcPr marL="9525" marR="9525" marT="9525"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9F9F9"/>
                    </a:solidFill>
                  </a:tcPr>
                </a:tc>
                <a:tc>
                  <a:txBody>
                    <a:bodyPr/>
                    <a:lstStyle/>
                    <a:p>
                      <a:pPr algn="l" fontAlgn="ctr"/>
                      <a:r>
                        <a:rPr lang="it" sz="1100" b="0" i="0" u="none" strike="noStrike" dirty="0">
                          <a:solidFill>
                            <a:srgbClr val="000000"/>
                          </a:solidFill>
                          <a:effectLst/>
                          <a:latin typeface="Century Gothic" panose="020B0502020202020204" pitchFamily="34" charset="0"/>
                        </a:rPr>
                        <a:t> $ 15.600,00 </a:t>
                      </a:r>
                    </a:p>
                  </a:txBody>
                  <a:tcPr marL="9525"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7F9FB"/>
                    </a:solidFill>
                  </a:tcPr>
                </a:tc>
                <a:extLst>
                  <a:ext uri="{0D108BD9-81ED-4DB2-BD59-A6C34878D82A}">
                    <a16:rowId xmlns:a16="http://schemas.microsoft.com/office/drawing/2014/main" val="851251426"/>
                  </a:ext>
                </a:extLst>
              </a:tr>
              <a:tr h="410304">
                <a:tc>
                  <a:txBody>
                    <a:bodyPr/>
                    <a:lstStyle/>
                    <a:p>
                      <a:pPr algn="l" fontAlgn="ctr"/>
                      <a:r>
                        <a:rPr lang="it" sz="1100" b="1" i="0" u="none" strike="noStrike" dirty="0">
                          <a:solidFill>
                            <a:srgbClr val="000000"/>
                          </a:solidFill>
                          <a:effectLst/>
                          <a:latin typeface="Century Gothic" panose="020B0502020202020204" pitchFamily="34" charset="0"/>
                        </a:rPr>
                        <a:t>Lavoro</a:t>
                      </a:r>
                    </a:p>
                  </a:txBody>
                  <a:tcPr marL="114300" marR="9525" marT="9525"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gridSpan="2">
                  <a:txBody>
                    <a:bodyPr/>
                    <a:lstStyle/>
                    <a:p>
                      <a:pPr algn="l" fontAlgn="ctr"/>
                      <a:r>
                        <a:rPr lang="it" sz="1100" b="0" i="0" u="none" strike="noStrike" dirty="0">
                          <a:solidFill>
                            <a:srgbClr val="000000"/>
                          </a:solidFill>
                          <a:effectLst/>
                          <a:latin typeface="Century Gothic" panose="020B0502020202020204" pitchFamily="34" charset="0"/>
                        </a:rPr>
                        <a:t>SVE di livello 1</a:t>
                      </a:r>
                    </a:p>
                  </a:txBody>
                  <a:tcPr marL="85725"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hMerge="1">
                  <a:txBody>
                    <a:bodyPr/>
                    <a:lstStyle/>
                    <a:p>
                      <a:endParaRPr lang="en-US"/>
                    </a:p>
                  </a:txBody>
                  <a:tcPr/>
                </a:tc>
                <a:tc>
                  <a:txBody>
                    <a:bodyPr/>
                    <a:lstStyle/>
                    <a:p>
                      <a:pPr algn="ctr" rtl="0" fontAlgn="ctr"/>
                      <a:r>
                        <a:rPr lang="it" sz="1100" b="0" i="0" u="none" strike="noStrike" dirty="0">
                          <a:solidFill>
                            <a:srgbClr val="000000"/>
                          </a:solidFill>
                          <a:effectLst/>
                          <a:latin typeface="Century Gothic" panose="020B0502020202020204" pitchFamily="34" charset="0"/>
                        </a:rPr>
                        <a:t>US$ 46,00</a:t>
                      </a:r>
                    </a:p>
                  </a:txBody>
                  <a:tcPr marL="95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9F9F9"/>
                    </a:solidFill>
                  </a:tcPr>
                </a:tc>
                <a:tc>
                  <a:txBody>
                    <a:bodyPr/>
                    <a:lstStyle/>
                    <a:p>
                      <a:pPr algn="ctr" rtl="0" fontAlgn="ctr"/>
                      <a:r>
                        <a:rPr lang="it" sz="1100" b="0" i="0" u="none" strike="noStrike" dirty="0">
                          <a:solidFill>
                            <a:srgbClr val="000000"/>
                          </a:solidFill>
                          <a:effectLst/>
                          <a:latin typeface="Century Gothic" panose="020B0502020202020204" pitchFamily="34" charset="0"/>
                        </a:rPr>
                        <a:t>100</a:t>
                      </a:r>
                    </a:p>
                  </a:txBody>
                  <a:tcPr marL="9525" marR="9525" marT="9525"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9F9F9"/>
                    </a:solidFill>
                  </a:tcPr>
                </a:tc>
                <a:tc>
                  <a:txBody>
                    <a:bodyPr/>
                    <a:lstStyle/>
                    <a:p>
                      <a:pPr algn="l" fontAlgn="ctr"/>
                      <a:r>
                        <a:rPr lang="it" sz="1100" b="0" i="0" u="none" strike="noStrike" dirty="0">
                          <a:solidFill>
                            <a:srgbClr val="000000"/>
                          </a:solidFill>
                          <a:effectLst/>
                          <a:latin typeface="Century Gothic" panose="020B0502020202020204" pitchFamily="34" charset="0"/>
                        </a:rPr>
                        <a:t> $ 4.600,00 </a:t>
                      </a:r>
                    </a:p>
                  </a:txBody>
                  <a:tcPr marL="9525"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7F9FB"/>
                    </a:solidFill>
                  </a:tcPr>
                </a:tc>
                <a:extLst>
                  <a:ext uri="{0D108BD9-81ED-4DB2-BD59-A6C34878D82A}">
                    <a16:rowId xmlns:a16="http://schemas.microsoft.com/office/drawing/2014/main" val="1594627813"/>
                  </a:ext>
                </a:extLst>
              </a:tr>
              <a:tr h="410304">
                <a:tc>
                  <a:txBody>
                    <a:bodyPr/>
                    <a:lstStyle/>
                    <a:p>
                      <a:pPr algn="l" rtl="0" fontAlgn="ctr"/>
                      <a:r>
                        <a:rPr lang="it" sz="1100" b="1" i="0" u="none" strike="noStrike" dirty="0">
                          <a:solidFill>
                            <a:srgbClr val="000000"/>
                          </a:solidFill>
                          <a:effectLst/>
                          <a:latin typeface="Century Gothic" panose="020B0502020202020204" pitchFamily="34" charset="0"/>
                        </a:rPr>
                        <a:t>Lavoro</a:t>
                      </a:r>
                    </a:p>
                  </a:txBody>
                  <a:tcPr marL="114300" marR="9525" marT="9525"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gridSpan="2">
                  <a:txBody>
                    <a:bodyPr/>
                    <a:lstStyle/>
                    <a:p>
                      <a:pPr algn="l" fontAlgn="ctr"/>
                      <a:r>
                        <a:rPr lang="it" sz="1100" b="0" i="0" u="none" strike="noStrike" dirty="0">
                          <a:solidFill>
                            <a:srgbClr val="000000"/>
                          </a:solidFill>
                          <a:effectLst/>
                          <a:latin typeface="Century Gothic" panose="020B0502020202020204" pitchFamily="34" charset="0"/>
                        </a:rPr>
                        <a:t>SVE di livello 2</a:t>
                      </a:r>
                    </a:p>
                  </a:txBody>
                  <a:tcPr marL="85725"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hMerge="1">
                  <a:txBody>
                    <a:bodyPr/>
                    <a:lstStyle/>
                    <a:p>
                      <a:endParaRPr lang="en-US"/>
                    </a:p>
                  </a:txBody>
                  <a:tcPr/>
                </a:tc>
                <a:tc>
                  <a:txBody>
                    <a:bodyPr/>
                    <a:lstStyle/>
                    <a:p>
                      <a:pPr algn="ctr" rtl="0" fontAlgn="ctr"/>
                      <a:r>
                        <a:rPr lang="it" sz="1100" b="0" i="0" u="none" strike="noStrike" dirty="0">
                          <a:solidFill>
                            <a:srgbClr val="000000"/>
                          </a:solidFill>
                          <a:effectLst/>
                          <a:latin typeface="Century Gothic" panose="020B0502020202020204" pitchFamily="34" charset="0"/>
                        </a:rPr>
                        <a:t>US$ 58,00</a:t>
                      </a:r>
                    </a:p>
                  </a:txBody>
                  <a:tcPr marL="95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9F9F9"/>
                    </a:solidFill>
                  </a:tcPr>
                </a:tc>
                <a:tc>
                  <a:txBody>
                    <a:bodyPr/>
                    <a:lstStyle/>
                    <a:p>
                      <a:pPr algn="ctr" rtl="0" fontAlgn="ctr"/>
                      <a:r>
                        <a:rPr lang="it" sz="1100" b="0" i="0" u="none" strike="noStrike" dirty="0">
                          <a:solidFill>
                            <a:srgbClr val="000000"/>
                          </a:solidFill>
                          <a:effectLst/>
                          <a:latin typeface="Century Gothic" panose="020B0502020202020204" pitchFamily="34" charset="0"/>
                        </a:rPr>
                        <a:t>50</a:t>
                      </a:r>
                    </a:p>
                  </a:txBody>
                  <a:tcPr marL="9525" marR="9525" marT="9525"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9F9F9"/>
                    </a:solidFill>
                  </a:tcPr>
                </a:tc>
                <a:tc>
                  <a:txBody>
                    <a:bodyPr/>
                    <a:lstStyle/>
                    <a:p>
                      <a:pPr algn="l" fontAlgn="ctr"/>
                      <a:r>
                        <a:rPr lang="it" sz="1100" b="0" i="0" u="none" strike="noStrike" dirty="0">
                          <a:solidFill>
                            <a:srgbClr val="000000"/>
                          </a:solidFill>
                          <a:effectLst/>
                          <a:latin typeface="Century Gothic" panose="020B0502020202020204" pitchFamily="34" charset="0"/>
                        </a:rPr>
                        <a:t> $ 2.900,00 </a:t>
                      </a:r>
                    </a:p>
                  </a:txBody>
                  <a:tcPr marL="9525"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7F9FB"/>
                    </a:solidFill>
                  </a:tcPr>
                </a:tc>
                <a:extLst>
                  <a:ext uri="{0D108BD9-81ED-4DB2-BD59-A6C34878D82A}">
                    <a16:rowId xmlns:a16="http://schemas.microsoft.com/office/drawing/2014/main" val="2750655128"/>
                  </a:ext>
                </a:extLst>
              </a:tr>
              <a:tr h="410304">
                <a:tc>
                  <a:txBody>
                    <a:bodyPr/>
                    <a:lstStyle/>
                    <a:p>
                      <a:pPr algn="l" fontAlgn="ctr"/>
                      <a:r>
                        <a:rPr lang="it" sz="1100" b="1" i="0" u="none" strike="noStrike" dirty="0">
                          <a:solidFill>
                            <a:srgbClr val="000000"/>
                          </a:solidFill>
                          <a:effectLst/>
                          <a:latin typeface="Century Gothic" panose="020B0502020202020204" pitchFamily="34" charset="0"/>
                        </a:rPr>
                        <a:t>Lavoro</a:t>
                      </a:r>
                    </a:p>
                  </a:txBody>
                  <a:tcPr marL="114300" marR="9525" marT="9525"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gridSpan="2">
                  <a:txBody>
                    <a:bodyPr/>
                    <a:lstStyle/>
                    <a:p>
                      <a:pPr algn="l" fontAlgn="ctr"/>
                      <a:r>
                        <a:rPr lang="it" sz="1100" b="0" i="0" u="none" strike="noStrike" dirty="0">
                          <a:solidFill>
                            <a:srgbClr val="000000"/>
                          </a:solidFill>
                          <a:effectLst/>
                          <a:latin typeface="Century Gothic" panose="020B0502020202020204" pitchFamily="34" charset="0"/>
                        </a:rPr>
                        <a:t>Caricabatterie rapidi EVC</a:t>
                      </a:r>
                    </a:p>
                  </a:txBody>
                  <a:tcPr marL="85725"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hMerge="1">
                  <a:txBody>
                    <a:bodyPr/>
                    <a:lstStyle/>
                    <a:p>
                      <a:endParaRPr lang="en-US"/>
                    </a:p>
                  </a:txBody>
                  <a:tcPr/>
                </a:tc>
                <a:tc>
                  <a:txBody>
                    <a:bodyPr/>
                    <a:lstStyle/>
                    <a:p>
                      <a:pPr algn="ctr" fontAlgn="ctr"/>
                      <a:r>
                        <a:rPr lang="it" sz="1100" b="0" i="0" u="none" strike="noStrike" dirty="0">
                          <a:solidFill>
                            <a:srgbClr val="000000"/>
                          </a:solidFill>
                          <a:effectLst/>
                          <a:latin typeface="Century Gothic" panose="020B0502020202020204" pitchFamily="34" charset="0"/>
                        </a:rPr>
                        <a:t>US$ 85.000,00</a:t>
                      </a:r>
                    </a:p>
                  </a:txBody>
                  <a:tcPr marL="95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9F9F9"/>
                    </a:solidFill>
                  </a:tcPr>
                </a:tc>
                <a:tc>
                  <a:txBody>
                    <a:bodyPr/>
                    <a:lstStyle/>
                    <a:p>
                      <a:pPr algn="ctr" fontAlgn="ctr"/>
                      <a:r>
                        <a:rPr lang="it" sz="1100" b="0" i="0" u="none" strike="noStrike" dirty="0">
                          <a:solidFill>
                            <a:srgbClr val="000000"/>
                          </a:solidFill>
                          <a:effectLst/>
                          <a:latin typeface="Century Gothic" panose="020B0502020202020204" pitchFamily="34" charset="0"/>
                        </a:rPr>
                        <a:t>1</a:t>
                      </a:r>
                    </a:p>
                  </a:txBody>
                  <a:tcPr marL="9525" marR="9525" marT="9525"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9F9F9"/>
                    </a:solidFill>
                  </a:tcPr>
                </a:tc>
                <a:tc>
                  <a:txBody>
                    <a:bodyPr/>
                    <a:lstStyle/>
                    <a:p>
                      <a:pPr algn="l" fontAlgn="ctr"/>
                      <a:r>
                        <a:rPr lang="it" sz="1100" b="0" i="0" u="none" strike="noStrike" dirty="0">
                          <a:solidFill>
                            <a:srgbClr val="000000"/>
                          </a:solidFill>
                          <a:effectLst/>
                          <a:latin typeface="Century Gothic" panose="020B0502020202020204" pitchFamily="34" charset="0"/>
                        </a:rPr>
                        <a:t> $ 85.000,00 </a:t>
                      </a:r>
                    </a:p>
                  </a:txBody>
                  <a:tcPr marL="9525"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7F9FB"/>
                    </a:solidFill>
                  </a:tcPr>
                </a:tc>
                <a:extLst>
                  <a:ext uri="{0D108BD9-81ED-4DB2-BD59-A6C34878D82A}">
                    <a16:rowId xmlns:a16="http://schemas.microsoft.com/office/drawing/2014/main" val="3115840133"/>
                  </a:ext>
                </a:extLst>
              </a:tr>
              <a:tr h="410304">
                <a:tc>
                  <a:txBody>
                    <a:bodyPr/>
                    <a:lstStyle/>
                    <a:p>
                      <a:pPr algn="l" rtl="0" fontAlgn="ctr"/>
                      <a:r>
                        <a:rPr lang="it" sz="1100" b="1" i="0" u="none" strike="noStrike" dirty="0">
                          <a:solidFill>
                            <a:srgbClr val="000000"/>
                          </a:solidFill>
                          <a:effectLst/>
                          <a:latin typeface="Century Gothic" panose="020B0502020202020204" pitchFamily="34" charset="0"/>
                        </a:rPr>
                        <a:t>Lavoro</a:t>
                      </a:r>
                    </a:p>
                  </a:txBody>
                  <a:tcPr marL="114300" marR="9525" marT="9525"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gridSpan="2">
                  <a:txBody>
                    <a:bodyPr/>
                    <a:lstStyle/>
                    <a:p>
                      <a:pPr algn="l" fontAlgn="ctr"/>
                      <a:r>
                        <a:rPr lang="it" sz="1100" b="0" i="0" u="none" strike="noStrike" dirty="0">
                          <a:solidFill>
                            <a:srgbClr val="000000"/>
                          </a:solidFill>
                          <a:effectLst/>
                          <a:latin typeface="Century Gothic" panose="020B0502020202020204" pitchFamily="34" charset="0"/>
                        </a:rPr>
                        <a:t>Fornitore di batterie</a:t>
                      </a:r>
                    </a:p>
                  </a:txBody>
                  <a:tcPr marL="85725"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hMerge="1">
                  <a:txBody>
                    <a:bodyPr/>
                    <a:lstStyle/>
                    <a:p>
                      <a:endParaRPr lang="en-US"/>
                    </a:p>
                  </a:txBody>
                  <a:tcPr/>
                </a:tc>
                <a:tc>
                  <a:txBody>
                    <a:bodyPr/>
                    <a:lstStyle/>
                    <a:p>
                      <a:pPr algn="ctr" rtl="0" fontAlgn="ctr"/>
                      <a:r>
                        <a:rPr lang="it" sz="1100" b="0" i="0" u="none" strike="noStrike" dirty="0">
                          <a:solidFill>
                            <a:srgbClr val="000000"/>
                          </a:solidFill>
                          <a:effectLst/>
                          <a:latin typeface="Century Gothic" panose="020B0502020202020204" pitchFamily="34" charset="0"/>
                        </a:rPr>
                        <a:t>US$ 79.879,00</a:t>
                      </a:r>
                    </a:p>
                  </a:txBody>
                  <a:tcPr marL="95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9F9F9"/>
                    </a:solidFill>
                  </a:tcPr>
                </a:tc>
                <a:tc>
                  <a:txBody>
                    <a:bodyPr/>
                    <a:lstStyle/>
                    <a:p>
                      <a:pPr algn="ctr" rtl="0" fontAlgn="ctr"/>
                      <a:r>
                        <a:rPr lang="it" sz="1100" b="0" i="0" u="none" strike="noStrike" dirty="0">
                          <a:solidFill>
                            <a:srgbClr val="000000"/>
                          </a:solidFill>
                          <a:effectLst/>
                          <a:latin typeface="Century Gothic" panose="020B0502020202020204" pitchFamily="34" charset="0"/>
                        </a:rPr>
                        <a:t>3</a:t>
                      </a:r>
                    </a:p>
                  </a:txBody>
                  <a:tcPr marL="9525" marR="9525" marT="9525"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9F9F9"/>
                    </a:solidFill>
                  </a:tcPr>
                </a:tc>
                <a:tc>
                  <a:txBody>
                    <a:bodyPr/>
                    <a:lstStyle/>
                    <a:p>
                      <a:pPr algn="l" fontAlgn="ctr"/>
                      <a:r>
                        <a:rPr lang="it" sz="1100" b="0" i="0" u="none" strike="noStrike" dirty="0">
                          <a:solidFill>
                            <a:srgbClr val="000000"/>
                          </a:solidFill>
                          <a:effectLst/>
                          <a:latin typeface="Century Gothic" panose="020B0502020202020204" pitchFamily="34" charset="0"/>
                        </a:rPr>
                        <a:t> $ 239.637,00 </a:t>
                      </a:r>
                    </a:p>
                  </a:txBody>
                  <a:tcPr marL="9525"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7F9FB"/>
                    </a:solidFill>
                  </a:tcPr>
                </a:tc>
                <a:extLst>
                  <a:ext uri="{0D108BD9-81ED-4DB2-BD59-A6C34878D82A}">
                    <a16:rowId xmlns:a16="http://schemas.microsoft.com/office/drawing/2014/main" val="1479748378"/>
                  </a:ext>
                </a:extLst>
              </a:tr>
              <a:tr h="410304">
                <a:tc>
                  <a:txBody>
                    <a:bodyPr/>
                    <a:lstStyle/>
                    <a:p>
                      <a:pPr algn="l" rtl="0" fontAlgn="ctr"/>
                      <a:r>
                        <a:rPr lang="it" sz="1100" b="1" i="0" u="none" strike="noStrike" dirty="0">
                          <a:solidFill>
                            <a:srgbClr val="000000"/>
                          </a:solidFill>
                          <a:effectLst/>
                          <a:latin typeface="Century Gothic" panose="020B0502020202020204" pitchFamily="34" charset="0"/>
                        </a:rPr>
                        <a:t>Forniture</a:t>
                      </a:r>
                    </a:p>
                  </a:txBody>
                  <a:tcPr marL="114300" marR="9525" marT="9525"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gridSpan="2">
                  <a:txBody>
                    <a:bodyPr/>
                    <a:lstStyle/>
                    <a:p>
                      <a:pPr algn="l" fontAlgn="ctr"/>
                      <a:r>
                        <a:rPr lang="it" sz="1100" b="0" i="0" u="none" strike="noStrike" dirty="0">
                          <a:solidFill>
                            <a:srgbClr val="000000"/>
                          </a:solidFill>
                          <a:effectLst/>
                          <a:latin typeface="Century Gothic" panose="020B0502020202020204" pitchFamily="34" charset="0"/>
                        </a:rPr>
                        <a:t>Fornitore del sistema di conversione dell'alimentazione</a:t>
                      </a:r>
                    </a:p>
                  </a:txBody>
                  <a:tcPr marL="85725"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hMerge="1">
                  <a:txBody>
                    <a:bodyPr/>
                    <a:lstStyle/>
                    <a:p>
                      <a:endParaRPr lang="en-US"/>
                    </a:p>
                  </a:txBody>
                  <a:tcPr/>
                </a:tc>
                <a:tc>
                  <a:txBody>
                    <a:bodyPr/>
                    <a:lstStyle/>
                    <a:p>
                      <a:pPr algn="ctr" rtl="0" fontAlgn="ctr"/>
                      <a:r>
                        <a:rPr lang="it" sz="1100" b="0" i="0" u="none" strike="noStrike" dirty="0">
                          <a:solidFill>
                            <a:srgbClr val="000000"/>
                          </a:solidFill>
                          <a:effectLst/>
                          <a:latin typeface="Century Gothic" panose="020B0502020202020204" pitchFamily="34" charset="0"/>
                        </a:rPr>
                        <a:t>US$ 68.686,00</a:t>
                      </a:r>
                    </a:p>
                  </a:txBody>
                  <a:tcPr marL="95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9F9F9"/>
                    </a:solidFill>
                  </a:tcPr>
                </a:tc>
                <a:tc>
                  <a:txBody>
                    <a:bodyPr/>
                    <a:lstStyle/>
                    <a:p>
                      <a:pPr algn="ctr" rtl="0" fontAlgn="ctr"/>
                      <a:r>
                        <a:rPr lang="it" sz="1100" b="0" i="0" u="none" strike="noStrike" dirty="0">
                          <a:solidFill>
                            <a:srgbClr val="000000"/>
                          </a:solidFill>
                          <a:effectLst/>
                          <a:latin typeface="Century Gothic" panose="020B0502020202020204" pitchFamily="34" charset="0"/>
                        </a:rPr>
                        <a:t>1</a:t>
                      </a:r>
                    </a:p>
                  </a:txBody>
                  <a:tcPr marL="9525" marR="9525" marT="9525"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9F9F9"/>
                    </a:solidFill>
                  </a:tcPr>
                </a:tc>
                <a:tc>
                  <a:txBody>
                    <a:bodyPr/>
                    <a:lstStyle/>
                    <a:p>
                      <a:pPr algn="l" fontAlgn="ctr"/>
                      <a:r>
                        <a:rPr lang="it" sz="1100" b="0" i="0" u="none" strike="noStrike" dirty="0">
                          <a:solidFill>
                            <a:srgbClr val="000000"/>
                          </a:solidFill>
                          <a:effectLst/>
                          <a:latin typeface="Century Gothic" panose="020B0502020202020204" pitchFamily="34" charset="0"/>
                        </a:rPr>
                        <a:t> $ 68.686,00 </a:t>
                      </a:r>
                    </a:p>
                  </a:txBody>
                  <a:tcPr marL="9525"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7F9FB"/>
                    </a:solidFill>
                  </a:tcPr>
                </a:tc>
                <a:extLst>
                  <a:ext uri="{0D108BD9-81ED-4DB2-BD59-A6C34878D82A}">
                    <a16:rowId xmlns:a16="http://schemas.microsoft.com/office/drawing/2014/main" val="3168990625"/>
                  </a:ext>
                </a:extLst>
              </a:tr>
              <a:tr h="410304">
                <a:tc>
                  <a:txBody>
                    <a:bodyPr/>
                    <a:lstStyle/>
                    <a:p>
                      <a:pPr algn="l" rtl="0" fontAlgn="ctr"/>
                      <a:r>
                        <a:rPr lang="it" sz="1100" b="1" i="0" u="none" strike="noStrike" dirty="0">
                          <a:solidFill>
                            <a:srgbClr val="000000"/>
                          </a:solidFill>
                          <a:effectLst/>
                          <a:latin typeface="Century Gothic" panose="020B0502020202020204" pitchFamily="34" charset="0"/>
                        </a:rPr>
                        <a:t>Misto</a:t>
                      </a:r>
                    </a:p>
                  </a:txBody>
                  <a:tcPr marL="114300" marR="9525" marT="9525"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EAEEF3"/>
                    </a:solidFill>
                  </a:tcPr>
                </a:tc>
                <a:tc gridSpan="2">
                  <a:txBody>
                    <a:bodyPr/>
                    <a:lstStyle/>
                    <a:p>
                      <a:pPr algn="l" fontAlgn="ctr"/>
                      <a:r>
                        <a:rPr lang="it" sz="1100" b="0" i="0" u="none" strike="noStrike" dirty="0">
                          <a:solidFill>
                            <a:srgbClr val="000000"/>
                          </a:solidFill>
                          <a:effectLst/>
                          <a:latin typeface="Century Gothic" panose="020B0502020202020204" pitchFamily="34" charset="0"/>
                        </a:rPr>
                        <a:t>Software di terze parti</a:t>
                      </a:r>
                    </a:p>
                  </a:txBody>
                  <a:tcPr marL="85725"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hMerge="1">
                  <a:txBody>
                    <a:bodyPr/>
                    <a:lstStyle/>
                    <a:p>
                      <a:endParaRPr lang="en-US"/>
                    </a:p>
                  </a:txBody>
                  <a:tcPr/>
                </a:tc>
                <a:tc>
                  <a:txBody>
                    <a:bodyPr/>
                    <a:lstStyle/>
                    <a:p>
                      <a:pPr algn="ctr" rtl="0" fontAlgn="ctr"/>
                      <a:r>
                        <a:rPr lang="it" sz="1100" b="0" i="0" u="none" strike="noStrike" dirty="0">
                          <a:solidFill>
                            <a:srgbClr val="000000"/>
                          </a:solidFill>
                          <a:effectLst/>
                          <a:latin typeface="Century Gothic" panose="020B0502020202020204" pitchFamily="34" charset="0"/>
                        </a:rPr>
                        <a:t>US$ 25.432,00</a:t>
                      </a:r>
                    </a:p>
                  </a:txBody>
                  <a:tcPr marL="95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9F9F9"/>
                    </a:solidFill>
                  </a:tcPr>
                </a:tc>
                <a:tc>
                  <a:txBody>
                    <a:bodyPr/>
                    <a:lstStyle/>
                    <a:p>
                      <a:pPr algn="ctr" rtl="0" fontAlgn="ctr"/>
                      <a:r>
                        <a:rPr lang="it" sz="1100" b="0" i="0" u="none" strike="noStrike" dirty="0">
                          <a:solidFill>
                            <a:srgbClr val="000000"/>
                          </a:solidFill>
                          <a:effectLst/>
                          <a:latin typeface="Century Gothic" panose="020B0502020202020204" pitchFamily="34" charset="0"/>
                        </a:rPr>
                        <a:t>1</a:t>
                      </a:r>
                    </a:p>
                  </a:txBody>
                  <a:tcPr marL="9525" marR="9525" marT="9525"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9F9F9"/>
                    </a:solidFill>
                  </a:tcPr>
                </a:tc>
                <a:tc>
                  <a:txBody>
                    <a:bodyPr/>
                    <a:lstStyle/>
                    <a:p>
                      <a:pPr algn="l" fontAlgn="ctr"/>
                      <a:r>
                        <a:rPr lang="it" sz="1100" b="0" i="0" u="none" strike="noStrike" dirty="0">
                          <a:solidFill>
                            <a:srgbClr val="000000"/>
                          </a:solidFill>
                          <a:effectLst/>
                          <a:latin typeface="Century Gothic" panose="020B0502020202020204" pitchFamily="34" charset="0"/>
                        </a:rPr>
                        <a:t> $ 25.432,00 </a:t>
                      </a:r>
                    </a:p>
                  </a:txBody>
                  <a:tcPr marL="9525"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7F9FB"/>
                    </a:solidFill>
                  </a:tcPr>
                </a:tc>
                <a:extLst>
                  <a:ext uri="{0D108BD9-81ED-4DB2-BD59-A6C34878D82A}">
                    <a16:rowId xmlns:a16="http://schemas.microsoft.com/office/drawing/2014/main" val="1610162371"/>
                  </a:ext>
                </a:extLst>
              </a:tr>
              <a:tr h="410304">
                <a:tc>
                  <a:txBody>
                    <a:bodyPr/>
                    <a:lstStyle/>
                    <a:p>
                      <a:pPr algn="l" fontAlgn="b"/>
                      <a:r>
                        <a:rPr lang="en-US" sz="1000" b="0" i="0" u="none" strike="noStrike" dirty="0">
                          <a:solidFill>
                            <a:srgbClr val="000000"/>
                          </a:solidFill>
                          <a:effectLst/>
                          <a:latin typeface="Century Gothic" panose="020B0502020202020204" pitchFamily="34" charset="0"/>
                        </a:rPr>
                        <a:t> </a:t>
                      </a:r>
                    </a:p>
                  </a:txBody>
                  <a:tcPr marL="9525" marR="9525" marT="9525" marB="0" anchor="b">
                    <a:lnL>
                      <a:noFill/>
                    </a:lnL>
                    <a:lnR>
                      <a:noFill/>
                    </a:lnR>
                    <a:lnT w="12700" cap="flat" cmpd="sng" algn="ctr">
                      <a:solidFill>
                        <a:srgbClr val="BFBFBF"/>
                      </a:solidFill>
                      <a:prstDash val="solid"/>
                      <a:round/>
                      <a:headEnd type="none" w="med" len="med"/>
                      <a:tailEnd type="none" w="med" len="med"/>
                    </a:lnT>
                    <a:lnB>
                      <a:noFill/>
                    </a:lnB>
                    <a:noFill/>
                  </a:tcPr>
                </a:tc>
                <a:tc>
                  <a:txBody>
                    <a:bodyPr/>
                    <a:lstStyle/>
                    <a:p>
                      <a:pPr algn="l" fontAlgn="b"/>
                      <a:r>
                        <a:rPr lang="en-US" sz="1000" b="0" i="0" u="none" strike="noStrike" dirty="0">
                          <a:solidFill>
                            <a:srgbClr val="000000"/>
                          </a:solidFill>
                          <a:effectLst/>
                          <a:latin typeface="Century Gothic" panose="020B0502020202020204" pitchFamily="34" charset="0"/>
                        </a:rPr>
                        <a:t> </a:t>
                      </a:r>
                    </a:p>
                  </a:txBody>
                  <a:tcPr marL="9525" marR="9525" marT="9525" marB="0" anchor="b">
                    <a:lnL>
                      <a:noFill/>
                    </a:lnL>
                    <a:lnR>
                      <a:noFill/>
                    </a:lnR>
                    <a:lnT w="12700" cap="flat" cmpd="sng" algn="ctr">
                      <a:solidFill>
                        <a:srgbClr val="BFBFBF"/>
                      </a:solidFill>
                      <a:prstDash val="solid"/>
                      <a:round/>
                      <a:headEnd type="none" w="med" len="med"/>
                      <a:tailEnd type="none" w="med" len="med"/>
                    </a:lnT>
                    <a:lnB>
                      <a:noFill/>
                    </a:lnB>
                    <a:noFill/>
                  </a:tcPr>
                </a:tc>
                <a:tc>
                  <a:txBody>
                    <a:bodyPr/>
                    <a:lstStyle/>
                    <a:p>
                      <a:pPr algn="l" fontAlgn="b"/>
                      <a:r>
                        <a:rPr lang="en-US" sz="1000" b="0" i="0" u="none" strike="noStrike" dirty="0">
                          <a:solidFill>
                            <a:srgbClr val="000000"/>
                          </a:solidFill>
                          <a:effectLst/>
                          <a:latin typeface="Century Gothic" panose="020B0502020202020204" pitchFamily="34" charset="0"/>
                        </a:rPr>
                        <a:t> </a:t>
                      </a:r>
                    </a:p>
                  </a:txBody>
                  <a:tcPr marL="9525" marR="9525" marT="9525" marB="0" anchor="b">
                    <a:lnL>
                      <a:noFill/>
                    </a:lnL>
                    <a:lnR>
                      <a:noFill/>
                    </a:lnR>
                    <a:lnT w="12700" cap="flat" cmpd="sng" algn="ctr">
                      <a:solidFill>
                        <a:srgbClr val="BFBFBF"/>
                      </a:solidFill>
                      <a:prstDash val="solid"/>
                      <a:round/>
                      <a:headEnd type="none" w="med" len="med"/>
                      <a:tailEnd type="none" w="med" len="med"/>
                    </a:lnT>
                    <a:lnB>
                      <a:noFill/>
                    </a:lnB>
                    <a:noFill/>
                  </a:tcPr>
                </a:tc>
                <a:tc gridSpan="2">
                  <a:txBody>
                    <a:bodyPr/>
                    <a:lstStyle/>
                    <a:p>
                      <a:pPr algn="r" fontAlgn="ctr"/>
                      <a:r>
                        <a:rPr lang="it" sz="1000" b="0" i="0" u="none" strike="noStrike" dirty="0">
                          <a:solidFill>
                            <a:srgbClr val="000000"/>
                          </a:solidFill>
                          <a:effectLst/>
                          <a:latin typeface="Century Gothic" panose="020B0502020202020204" pitchFamily="34" charset="0"/>
                        </a:rPr>
                        <a:t>COSTI TOTALI</a:t>
                      </a:r>
                    </a:p>
                  </a:txBody>
                  <a:tcPr marL="9525" marR="114300" marT="9525" marB="0" anchor="ctr">
                    <a:lnL>
                      <a:noFill/>
                    </a:lnL>
                    <a:lnR w="25400" cap="flat" cmpd="dbl"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a:noFill/>
                    </a:lnB>
                    <a:noFill/>
                  </a:tcPr>
                </a:tc>
                <a:tc hMerge="1">
                  <a:txBody>
                    <a:bodyPr/>
                    <a:lstStyle/>
                    <a:p>
                      <a:endParaRPr lang="en-US"/>
                    </a:p>
                  </a:txBody>
                  <a:tcPr/>
                </a:tc>
                <a:tc>
                  <a:txBody>
                    <a:bodyPr/>
                    <a:lstStyle/>
                    <a:p>
                      <a:pPr algn="l" fontAlgn="ctr"/>
                      <a:r>
                        <a:rPr lang="it" sz="1100" b="0" i="0" u="none" strike="noStrike" dirty="0">
                          <a:solidFill>
                            <a:srgbClr val="000000"/>
                          </a:solidFill>
                          <a:effectLst/>
                          <a:latin typeface="Century Gothic" panose="020B0502020202020204" pitchFamily="34" charset="0"/>
                        </a:rPr>
                        <a:t> $ 441.855,00 </a:t>
                      </a:r>
                    </a:p>
                  </a:txBody>
                  <a:tcPr marL="9525"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EAEEF3"/>
                    </a:solidFill>
                  </a:tcPr>
                </a:tc>
                <a:extLst>
                  <a:ext uri="{0D108BD9-81ED-4DB2-BD59-A6C34878D82A}">
                    <a16:rowId xmlns:a16="http://schemas.microsoft.com/office/drawing/2014/main" val="4166447726"/>
                  </a:ext>
                </a:extLst>
              </a:tr>
            </a:tbl>
          </a:graphicData>
        </a:graphic>
      </p:graphicFrame>
    </p:spTree>
    <p:extLst>
      <p:ext uri="{BB962C8B-B14F-4D97-AF65-F5344CB8AC3E}">
        <p14:creationId xmlns:p14="http://schemas.microsoft.com/office/powerpoint/2010/main" val="29626432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it" b="1" dirty="0">
                <a:solidFill>
                  <a:schemeClr val="bg1"/>
                </a:solidFill>
                <a:latin typeface="Century Gothic" panose="020B0502020202020204" pitchFamily="34" charset="0"/>
                <a:ea typeface="Arial" charset="0"/>
                <a:cs typeface="Arial" charset="0"/>
              </a:rPr>
              <a:t>RELAZIONE DI PROGETTO</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it" dirty="0">
                <a:solidFill>
                  <a:schemeClr val="bg1"/>
                </a:solidFill>
                <a:latin typeface="Century Gothic" panose="020B0502020202020204" pitchFamily="34" charset="0"/>
                <a:ea typeface="Arial" charset="0"/>
                <a:cs typeface="Arial" charset="0"/>
              </a:rPr>
              <a:t>VANTAGGI &amp; CLIENTI</a:t>
            </a:r>
          </a:p>
        </p:txBody>
      </p:sp>
      <p:sp>
        <p:nvSpPr>
          <p:cNvPr id="21" name="TextBox 20">
            <a:extLst>
              <a:ext uri="{FF2B5EF4-FFF2-40B4-BE49-F238E27FC236}">
                <a16:creationId xmlns:a16="http://schemas.microsoft.com/office/drawing/2014/main" id="{69D06D19-8700-CB49-AABF-B7DE9DFDE540}"/>
              </a:ext>
            </a:extLst>
          </p:cNvPr>
          <p:cNvSpPr txBox="1"/>
          <p:nvPr/>
        </p:nvSpPr>
        <p:spPr>
          <a:xfrm>
            <a:off x="367748" y="248400"/>
            <a:ext cx="3958135" cy="461665"/>
          </a:xfrm>
          <a:prstGeom prst="rect">
            <a:avLst/>
          </a:prstGeom>
          <a:noFill/>
        </p:spPr>
        <p:txBody>
          <a:bodyPr wrap="none" rtlCol="0">
            <a:spAutoFit/>
          </a:bodyPr>
          <a:lstStyle/>
          <a:p>
            <a:r>
              <a:rPr lang="it" sz="2400" dirty="0">
                <a:solidFill>
                  <a:schemeClr val="tx1">
                    <a:lumMod val="65000"/>
                    <a:lumOff val="35000"/>
                  </a:schemeClr>
                </a:solidFill>
                <a:latin typeface="Century Gothic" panose="020B0502020202020204" pitchFamily="34" charset="0"/>
              </a:rPr>
              <a:t>4. VANTAGGI E CLIENTI</a:t>
            </a:r>
          </a:p>
        </p:txBody>
      </p:sp>
      <p:graphicFrame>
        <p:nvGraphicFramePr>
          <p:cNvPr id="3" name="Table 2">
            <a:extLst>
              <a:ext uri="{FF2B5EF4-FFF2-40B4-BE49-F238E27FC236}">
                <a16:creationId xmlns:a16="http://schemas.microsoft.com/office/drawing/2014/main" id="{472D526B-7D39-4AD3-ADEB-D8D7825D827C}"/>
              </a:ext>
            </a:extLst>
          </p:cNvPr>
          <p:cNvGraphicFramePr>
            <a:graphicFrameLocks noGrp="1"/>
          </p:cNvGraphicFramePr>
          <p:nvPr>
            <p:extLst>
              <p:ext uri="{D42A27DB-BD31-4B8C-83A1-F6EECF244321}">
                <p14:modId xmlns:p14="http://schemas.microsoft.com/office/powerpoint/2010/main" val="2817279920"/>
              </p:ext>
            </p:extLst>
          </p:nvPr>
        </p:nvGraphicFramePr>
        <p:xfrm>
          <a:off x="472698" y="710066"/>
          <a:ext cx="10679006" cy="1914406"/>
        </p:xfrm>
        <a:graphic>
          <a:graphicData uri="http://schemas.openxmlformats.org/drawingml/2006/table">
            <a:tbl>
              <a:tblPr/>
              <a:tblGrid>
                <a:gridCol w="1821076">
                  <a:extLst>
                    <a:ext uri="{9D8B030D-6E8A-4147-A177-3AD203B41FA5}">
                      <a16:colId xmlns:a16="http://schemas.microsoft.com/office/drawing/2014/main" val="3129605748"/>
                    </a:ext>
                  </a:extLst>
                </a:gridCol>
                <a:gridCol w="8857930">
                  <a:extLst>
                    <a:ext uri="{9D8B030D-6E8A-4147-A177-3AD203B41FA5}">
                      <a16:colId xmlns:a16="http://schemas.microsoft.com/office/drawing/2014/main" val="4134565234"/>
                    </a:ext>
                  </a:extLst>
                </a:gridCol>
              </a:tblGrid>
              <a:tr h="381619">
                <a:tc>
                  <a:txBody>
                    <a:bodyPr/>
                    <a:lstStyle/>
                    <a:p>
                      <a:pPr algn="l" fontAlgn="ctr"/>
                      <a:r>
                        <a:rPr lang="it" sz="1200" b="0" i="0" u="none" strike="noStrike" dirty="0">
                          <a:solidFill>
                            <a:srgbClr val="000000"/>
                          </a:solidFill>
                          <a:effectLst/>
                          <a:latin typeface="Century Gothic" panose="020B0502020202020204" pitchFamily="34" charset="0"/>
                        </a:rPr>
                        <a:t>PROPRIETARIO DEL PROCESSO</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4">
                        <a:lumMod val="60000"/>
                        <a:lumOff val="40000"/>
                      </a:schemeClr>
                    </a:solidFill>
                  </a:tcPr>
                </a:tc>
                <a:tc>
                  <a:txBody>
                    <a:bodyPr/>
                    <a:lstStyle/>
                    <a:p>
                      <a:pPr algn="l" fontAlgn="ctr"/>
                      <a:r>
                        <a:rPr lang="it" sz="1100" b="0" i="0" u="none" strike="noStrike" dirty="0">
                          <a:solidFill>
                            <a:srgbClr val="000000"/>
                          </a:solidFill>
                          <a:effectLst/>
                          <a:latin typeface="Century Gothic" panose="020B0502020202020204" pitchFamily="34" charset="0"/>
                        </a:rPr>
                        <a:t>Jane Matthews - Responsabile di progetto </a:t>
                      </a: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2079401919"/>
                  </a:ext>
                </a:extLst>
              </a:tr>
              <a:tr h="381619">
                <a:tc>
                  <a:txBody>
                    <a:bodyPr/>
                    <a:lstStyle/>
                    <a:p>
                      <a:pPr algn="l" rtl="0" fontAlgn="ctr"/>
                      <a:r>
                        <a:rPr lang="it" sz="1200" b="0" i="0" u="none" strike="noStrike" dirty="0">
                          <a:solidFill>
                            <a:srgbClr val="000000"/>
                          </a:solidFill>
                          <a:effectLst/>
                          <a:latin typeface="Century Gothic" panose="020B0502020202020204" pitchFamily="34" charset="0"/>
                        </a:rPr>
                        <a:t>STAKEHOLDER CHIAVE</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4">
                        <a:lumMod val="60000"/>
                        <a:lumOff val="40000"/>
                      </a:schemeClr>
                    </a:solidFill>
                  </a:tcPr>
                </a:tc>
                <a:tc>
                  <a:txBody>
                    <a:bodyPr/>
                    <a:lstStyle/>
                    <a:p>
                      <a:pPr algn="l" fontAlgn="ctr"/>
                      <a:r>
                        <a:rPr lang="it" sz="1100" b="0" i="0" u="none" strike="noStrike" dirty="0">
                          <a:solidFill>
                            <a:srgbClr val="000000"/>
                          </a:solidFill>
                          <a:effectLst/>
                          <a:latin typeface="Century Gothic" panose="020B0502020202020204" pitchFamily="34" charset="0"/>
                        </a:rPr>
                        <a:t>Jill DeGrassio</a:t>
                      </a: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2961803336"/>
                  </a:ext>
                </a:extLst>
              </a:tr>
              <a:tr h="381619">
                <a:tc>
                  <a:txBody>
                    <a:bodyPr/>
                    <a:lstStyle/>
                    <a:p>
                      <a:pPr algn="l" fontAlgn="ctr"/>
                      <a:r>
                        <a:rPr lang="it" sz="1200" b="0" i="0" u="none" strike="noStrike" dirty="0">
                          <a:solidFill>
                            <a:srgbClr val="000000"/>
                          </a:solidFill>
                          <a:effectLst/>
                          <a:latin typeface="Century Gothic" panose="020B0502020202020204" pitchFamily="34" charset="0"/>
                        </a:rPr>
                        <a:t>CLIENTE FINALE</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4">
                        <a:lumMod val="60000"/>
                        <a:lumOff val="40000"/>
                      </a:schemeClr>
                    </a:solidFill>
                  </a:tcPr>
                </a:tc>
                <a:tc>
                  <a:txBody>
                    <a:bodyPr/>
                    <a:lstStyle/>
                    <a:p>
                      <a:pPr algn="l" fontAlgn="ctr"/>
                      <a:r>
                        <a:rPr lang="it" sz="1100" b="0" i="0" u="none" strike="noStrike" dirty="0">
                          <a:solidFill>
                            <a:srgbClr val="000000"/>
                          </a:solidFill>
                          <a:effectLst/>
                          <a:latin typeface="Century Gothic" panose="020B0502020202020204" pitchFamily="34" charset="0"/>
                        </a:rPr>
                        <a:t>116 clienti negli Stati Uniti, in Messico e in Canada (vedere l'elenco dei clienti allegato). </a:t>
                      </a: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1264862052"/>
                  </a:ext>
                </a:extLst>
              </a:tr>
              <a:tr h="769549">
                <a:tc>
                  <a:txBody>
                    <a:bodyPr/>
                    <a:lstStyle/>
                    <a:p>
                      <a:pPr algn="l" rtl="0" fontAlgn="ctr"/>
                      <a:r>
                        <a:rPr lang="it" sz="1200" b="0" i="0" u="none" strike="noStrike" dirty="0">
                          <a:solidFill>
                            <a:srgbClr val="000000"/>
                          </a:solidFill>
                          <a:effectLst/>
                          <a:latin typeface="Century Gothic" panose="020B0502020202020204" pitchFamily="34" charset="0"/>
                        </a:rPr>
                        <a:t>BENEFICI ATTESI</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4">
                        <a:lumMod val="60000"/>
                        <a:lumOff val="40000"/>
                      </a:schemeClr>
                    </a:solidFill>
                  </a:tcPr>
                </a:tc>
                <a:tc>
                  <a:txBody>
                    <a:bodyPr/>
                    <a:lstStyle/>
                    <a:p>
                      <a:pPr algn="l" fontAlgn="ctr"/>
                      <a:r>
                        <a:rPr lang="it" sz="1100" b="0" i="0" u="none" strike="noStrike" dirty="0">
                          <a:solidFill>
                            <a:srgbClr val="000000"/>
                          </a:solidFill>
                          <a:effectLst/>
                          <a:latin typeface="Century Gothic" panose="020B0502020202020204" pitchFamily="34" charset="0"/>
                        </a:rPr>
                        <a:t>L'implementazione delle 1.125 stazioni di ricarica EV in 116 località negli Stati Uniti, in Messico e in Canada per accogliere il "traffico" di ricarica EV di centri commerciali e stazioni di servizio ridurrà le lunghezze a cui i conducenti di veicoli elettrici dovrebbero trave per la loro prossima carica. L'implementazione delle stazioni di ricarica EV si tradurrà anche in un profitto del 24% per Positive Charge. </a:t>
                      </a: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2100095511"/>
                  </a:ext>
                </a:extLst>
              </a:tr>
            </a:tbl>
          </a:graphicData>
        </a:graphic>
      </p:graphicFrame>
      <p:graphicFrame>
        <p:nvGraphicFramePr>
          <p:cNvPr id="8" name="Table 7">
            <a:extLst>
              <a:ext uri="{FF2B5EF4-FFF2-40B4-BE49-F238E27FC236}">
                <a16:creationId xmlns:a16="http://schemas.microsoft.com/office/drawing/2014/main" id="{CA97594C-07DD-4DB1-9368-BAAF8E323C68}"/>
              </a:ext>
            </a:extLst>
          </p:cNvPr>
          <p:cNvGraphicFramePr>
            <a:graphicFrameLocks noGrp="1"/>
          </p:cNvGraphicFramePr>
          <p:nvPr>
            <p:extLst>
              <p:ext uri="{D42A27DB-BD31-4B8C-83A1-F6EECF244321}">
                <p14:modId xmlns:p14="http://schemas.microsoft.com/office/powerpoint/2010/main" val="862564124"/>
              </p:ext>
            </p:extLst>
          </p:nvPr>
        </p:nvGraphicFramePr>
        <p:xfrm>
          <a:off x="472698" y="2922089"/>
          <a:ext cx="9448800" cy="3027404"/>
        </p:xfrm>
        <a:graphic>
          <a:graphicData uri="http://schemas.openxmlformats.org/drawingml/2006/table">
            <a:tbl>
              <a:tblPr/>
              <a:tblGrid>
                <a:gridCol w="1967708">
                  <a:extLst>
                    <a:ext uri="{9D8B030D-6E8A-4147-A177-3AD203B41FA5}">
                      <a16:colId xmlns:a16="http://schemas.microsoft.com/office/drawing/2014/main" val="82474641"/>
                    </a:ext>
                  </a:extLst>
                </a:gridCol>
                <a:gridCol w="1967708">
                  <a:extLst>
                    <a:ext uri="{9D8B030D-6E8A-4147-A177-3AD203B41FA5}">
                      <a16:colId xmlns:a16="http://schemas.microsoft.com/office/drawing/2014/main" val="1810954435"/>
                    </a:ext>
                  </a:extLst>
                </a:gridCol>
                <a:gridCol w="1359334">
                  <a:extLst>
                    <a:ext uri="{9D8B030D-6E8A-4147-A177-3AD203B41FA5}">
                      <a16:colId xmlns:a16="http://schemas.microsoft.com/office/drawing/2014/main" val="2742326689"/>
                    </a:ext>
                  </a:extLst>
                </a:gridCol>
                <a:gridCol w="2110295">
                  <a:extLst>
                    <a:ext uri="{9D8B030D-6E8A-4147-A177-3AD203B41FA5}">
                      <a16:colId xmlns:a16="http://schemas.microsoft.com/office/drawing/2014/main" val="3672165900"/>
                    </a:ext>
                  </a:extLst>
                </a:gridCol>
                <a:gridCol w="2043755">
                  <a:extLst>
                    <a:ext uri="{9D8B030D-6E8A-4147-A177-3AD203B41FA5}">
                      <a16:colId xmlns:a16="http://schemas.microsoft.com/office/drawing/2014/main" val="3932209737"/>
                    </a:ext>
                  </a:extLst>
                </a:gridCol>
              </a:tblGrid>
              <a:tr h="247044">
                <a:tc>
                  <a:txBody>
                    <a:bodyPr/>
                    <a:lstStyle/>
                    <a:p>
                      <a:pPr algn="l" fontAlgn="ctr"/>
                      <a:r>
                        <a:rPr lang="it" sz="1000" b="1" i="0" u="none" strike="noStrike" dirty="0">
                          <a:solidFill>
                            <a:srgbClr val="000000"/>
                          </a:solidFill>
                          <a:effectLst/>
                          <a:latin typeface="Century Gothic" panose="020B0502020202020204" pitchFamily="34" charset="0"/>
                        </a:rPr>
                        <a:t>TIPO DI PRESTAZIONE</a:t>
                      </a:r>
                    </a:p>
                  </a:txBody>
                  <a:tcPr marL="114300" marR="9525" marT="9525"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gridSpan="3">
                  <a:txBody>
                    <a:bodyPr/>
                    <a:lstStyle/>
                    <a:p>
                      <a:pPr algn="l" fontAlgn="ctr"/>
                      <a:r>
                        <a:rPr lang="it" sz="1000" b="1" i="0" u="none" strike="noStrike" dirty="0">
                          <a:solidFill>
                            <a:srgbClr val="000000"/>
                          </a:solidFill>
                          <a:effectLst/>
                          <a:latin typeface="Century Gothic" panose="020B0502020202020204" pitchFamily="34" charset="0"/>
                        </a:rPr>
                        <a:t>BASE DELLA STIMA</a:t>
                      </a:r>
                    </a:p>
                  </a:txBody>
                  <a:tcPr marL="114300" marR="9525" marT="9525" marB="0" anchor="ctr">
                    <a:lnL w="25400" cap="flat" cmpd="dbl"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hMerge="1">
                  <a:txBody>
                    <a:bodyPr/>
                    <a:lstStyle/>
                    <a:p>
                      <a:endParaRPr lang="en-US"/>
                    </a:p>
                  </a:txBody>
                  <a:tcPr/>
                </a:tc>
                <a:tc hMerge="1">
                  <a:txBody>
                    <a:bodyPr/>
                    <a:lstStyle/>
                    <a:p>
                      <a:endParaRPr lang="en-US"/>
                    </a:p>
                  </a:txBody>
                  <a:tcPr/>
                </a:tc>
                <a:tc>
                  <a:txBody>
                    <a:bodyPr/>
                    <a:lstStyle/>
                    <a:p>
                      <a:pPr algn="ctr" fontAlgn="ctr"/>
                      <a:r>
                        <a:rPr lang="it" sz="1000" b="1" i="0" u="none" strike="noStrike" dirty="0">
                          <a:solidFill>
                            <a:srgbClr val="000000"/>
                          </a:solidFill>
                          <a:effectLst/>
                          <a:latin typeface="Century Gothic" panose="020B0502020202020204" pitchFamily="34" charset="0"/>
                        </a:rPr>
                        <a:t>IMPORTO STIMATO DELLE PRESTAZIONI</a:t>
                      </a:r>
                    </a:p>
                  </a:txBody>
                  <a:tcPr marL="9525"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extLst>
                  <a:ext uri="{0D108BD9-81ED-4DB2-BD59-A6C34878D82A}">
                    <a16:rowId xmlns:a16="http://schemas.microsoft.com/office/drawing/2014/main" val="3240324035"/>
                  </a:ext>
                </a:extLst>
              </a:tr>
              <a:tr h="347545">
                <a:tc>
                  <a:txBody>
                    <a:bodyPr/>
                    <a:lstStyle/>
                    <a:p>
                      <a:pPr algn="l" rtl="0" fontAlgn="ctr"/>
                      <a:r>
                        <a:rPr lang="it" sz="1100" b="1" i="0" u="none" strike="noStrike" dirty="0">
                          <a:solidFill>
                            <a:srgbClr val="000000"/>
                          </a:solidFill>
                          <a:effectLst/>
                          <a:latin typeface="Century Gothic" panose="020B0502020202020204" pitchFamily="34" charset="0"/>
                        </a:rPr>
                        <a:t>Risparmi sui costi specifici</a:t>
                      </a:r>
                    </a:p>
                  </a:txBody>
                  <a:tcPr marL="114300" marR="9525" marT="9525"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tc gridSpan="3">
                  <a:txBody>
                    <a:bodyPr/>
                    <a:lstStyle/>
                    <a:p>
                      <a:pPr algn="l" fontAlgn="ctr"/>
                      <a:r>
                        <a:rPr lang="it" sz="1100" b="0" i="0" u="none" strike="noStrike" dirty="0">
                          <a:solidFill>
                            <a:srgbClr val="000000"/>
                          </a:solidFill>
                          <a:effectLst/>
                          <a:latin typeface="Century Gothic" panose="020B0502020202020204" pitchFamily="34" charset="0"/>
                        </a:rPr>
                        <a:t>Proiezioni dello stimatore </a:t>
                      </a:r>
                    </a:p>
                  </a:txBody>
                  <a:tcPr marL="85725" marR="9525" marT="9525" marB="0" anchor="ctr">
                    <a:lnL w="25400" cap="flat" cmpd="dbl"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a:txBody>
                    <a:bodyPr/>
                    <a:lstStyle/>
                    <a:p>
                      <a:pPr algn="l" fontAlgn="ctr"/>
                      <a:r>
                        <a:rPr lang="it" sz="1100" b="0" i="0" u="none" strike="noStrike" dirty="0">
                          <a:solidFill>
                            <a:srgbClr val="000000"/>
                          </a:solidFill>
                          <a:effectLst/>
                          <a:latin typeface="Century Gothic" panose="020B0502020202020204" pitchFamily="34" charset="0"/>
                        </a:rPr>
                        <a:t> $ 25.000,00 </a:t>
                      </a:r>
                    </a:p>
                  </a:txBody>
                  <a:tcPr marL="9525"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9F9F9"/>
                    </a:solidFill>
                  </a:tcPr>
                </a:tc>
                <a:extLst>
                  <a:ext uri="{0D108BD9-81ED-4DB2-BD59-A6C34878D82A}">
                    <a16:rowId xmlns:a16="http://schemas.microsoft.com/office/drawing/2014/main" val="4176555518"/>
                  </a:ext>
                </a:extLst>
              </a:tr>
              <a:tr h="347545">
                <a:tc>
                  <a:txBody>
                    <a:bodyPr/>
                    <a:lstStyle/>
                    <a:p>
                      <a:pPr algn="l" fontAlgn="ctr"/>
                      <a:r>
                        <a:rPr lang="it" sz="1100" b="1" i="0" u="none" strike="noStrike" dirty="0">
                          <a:solidFill>
                            <a:srgbClr val="000000"/>
                          </a:solidFill>
                          <a:effectLst/>
                          <a:latin typeface="Century Gothic" panose="020B0502020202020204" pitchFamily="34" charset="0"/>
                        </a:rPr>
                        <a:t>Aumento dei ricavi</a:t>
                      </a:r>
                    </a:p>
                  </a:txBody>
                  <a:tcPr marL="114300" marR="9525" marT="9525"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tc gridSpan="3">
                  <a:txBody>
                    <a:bodyPr/>
                    <a:lstStyle/>
                    <a:p>
                      <a:pPr algn="l" fontAlgn="ctr"/>
                      <a:r>
                        <a:rPr lang="it" sz="1100" b="0" i="0" u="none" strike="noStrike" dirty="0">
                          <a:solidFill>
                            <a:srgbClr val="000000"/>
                          </a:solidFill>
                          <a:effectLst/>
                          <a:latin typeface="Century Gothic" panose="020B0502020202020204" pitchFamily="34" charset="0"/>
                        </a:rPr>
                        <a:t>Proiezioni della finanza</a:t>
                      </a:r>
                    </a:p>
                  </a:txBody>
                  <a:tcPr marL="85725" marR="9525" marT="9525" marB="0" anchor="ctr">
                    <a:lnL w="25400" cap="flat" cmpd="dbl"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a:txBody>
                    <a:bodyPr/>
                    <a:lstStyle/>
                    <a:p>
                      <a:pPr algn="l" fontAlgn="ctr"/>
                      <a:r>
                        <a:rPr lang="it" sz="1100" b="0" i="0" u="none" strike="noStrike" dirty="0">
                          <a:solidFill>
                            <a:srgbClr val="000000"/>
                          </a:solidFill>
                          <a:effectLst/>
                          <a:latin typeface="Century Gothic" panose="020B0502020202020204" pitchFamily="34" charset="0"/>
                        </a:rPr>
                        <a:t> $ 92.500,00 </a:t>
                      </a:r>
                    </a:p>
                  </a:txBody>
                  <a:tcPr marL="9525"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9F9F9"/>
                    </a:solidFill>
                  </a:tcPr>
                </a:tc>
                <a:extLst>
                  <a:ext uri="{0D108BD9-81ED-4DB2-BD59-A6C34878D82A}">
                    <a16:rowId xmlns:a16="http://schemas.microsoft.com/office/drawing/2014/main" val="3399280908"/>
                  </a:ext>
                </a:extLst>
              </a:tr>
              <a:tr h="347545">
                <a:tc>
                  <a:txBody>
                    <a:bodyPr/>
                    <a:lstStyle/>
                    <a:p>
                      <a:pPr algn="l" rtl="0" fontAlgn="ctr"/>
                      <a:r>
                        <a:rPr lang="it" sz="1100" b="1" i="0" u="none" strike="noStrike" dirty="0">
                          <a:solidFill>
                            <a:srgbClr val="000000"/>
                          </a:solidFill>
                          <a:effectLst/>
                          <a:latin typeface="Century Gothic" panose="020B0502020202020204" pitchFamily="34" charset="0"/>
                        </a:rPr>
                        <a:t>Maggiore produttività (Soft)</a:t>
                      </a:r>
                    </a:p>
                  </a:txBody>
                  <a:tcPr marL="114300" marR="9525" marT="9525"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tc gridSpan="3">
                  <a:txBody>
                    <a:bodyPr/>
                    <a:lstStyle/>
                    <a:p>
                      <a:pPr algn="l" fontAlgn="ctr"/>
                      <a:r>
                        <a:rPr lang="it" sz="1100" b="0" i="0" u="none" strike="noStrike" dirty="0">
                          <a:solidFill>
                            <a:srgbClr val="000000"/>
                          </a:solidFill>
                          <a:effectLst/>
                          <a:latin typeface="Century Gothic" panose="020B0502020202020204" pitchFamily="34" charset="0"/>
                        </a:rPr>
                        <a:t>Stime del project management </a:t>
                      </a:r>
                    </a:p>
                  </a:txBody>
                  <a:tcPr marL="85725" marR="9525" marT="9525" marB="0" anchor="ctr">
                    <a:lnL w="25400" cap="flat" cmpd="dbl"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a:txBody>
                    <a:bodyPr/>
                    <a:lstStyle/>
                    <a:p>
                      <a:pPr algn="l" fontAlgn="ctr"/>
                      <a:r>
                        <a:rPr lang="it" sz="1100" b="0" i="0" u="none" strike="noStrike" dirty="0">
                          <a:solidFill>
                            <a:srgbClr val="000000"/>
                          </a:solidFill>
                          <a:effectLst/>
                          <a:latin typeface="Century Gothic" panose="020B0502020202020204" pitchFamily="34" charset="0"/>
                        </a:rPr>
                        <a:t> $ 17.500,00 </a:t>
                      </a:r>
                    </a:p>
                  </a:txBody>
                  <a:tcPr marL="9525"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9F9F9"/>
                    </a:solidFill>
                  </a:tcPr>
                </a:tc>
                <a:extLst>
                  <a:ext uri="{0D108BD9-81ED-4DB2-BD59-A6C34878D82A}">
                    <a16:rowId xmlns:a16="http://schemas.microsoft.com/office/drawing/2014/main" val="3071070610"/>
                  </a:ext>
                </a:extLst>
              </a:tr>
              <a:tr h="347545">
                <a:tc>
                  <a:txBody>
                    <a:bodyPr/>
                    <a:lstStyle/>
                    <a:p>
                      <a:pPr algn="l" fontAlgn="ctr"/>
                      <a:r>
                        <a:rPr lang="it" sz="1100" b="1" i="0" u="none" strike="noStrike" dirty="0">
                          <a:solidFill>
                            <a:srgbClr val="000000"/>
                          </a:solidFill>
                          <a:effectLst/>
                          <a:latin typeface="Century Gothic" panose="020B0502020202020204" pitchFamily="34" charset="0"/>
                        </a:rPr>
                        <a:t>Conformità migliorata</a:t>
                      </a:r>
                    </a:p>
                  </a:txBody>
                  <a:tcPr marL="114300" marR="9525" marT="9525"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tc gridSpan="3">
                  <a:txBody>
                    <a:bodyPr/>
                    <a:lstStyle/>
                    <a:p>
                      <a:pPr algn="l" fontAlgn="ctr"/>
                      <a:r>
                        <a:rPr lang="it" sz="1100" b="0" i="0" u="none" strike="noStrike" dirty="0">
                          <a:solidFill>
                            <a:srgbClr val="000000"/>
                          </a:solidFill>
                          <a:effectLst/>
                          <a:latin typeface="Century Gothic" panose="020B0502020202020204" pitchFamily="34" charset="0"/>
                        </a:rPr>
                        <a:t>Stime delle operazioni </a:t>
                      </a:r>
                    </a:p>
                  </a:txBody>
                  <a:tcPr marL="85725" marR="9525" marT="9525" marB="0" anchor="ctr">
                    <a:lnL w="25400" cap="flat" cmpd="dbl"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a:txBody>
                    <a:bodyPr/>
                    <a:lstStyle/>
                    <a:p>
                      <a:pPr algn="l" fontAlgn="ctr"/>
                      <a:r>
                        <a:rPr lang="it" sz="1100" b="0" i="0" u="none" strike="noStrike" dirty="0">
                          <a:solidFill>
                            <a:srgbClr val="000000"/>
                          </a:solidFill>
                          <a:effectLst/>
                          <a:latin typeface="Century Gothic" panose="020B0502020202020204" pitchFamily="34" charset="0"/>
                        </a:rPr>
                        <a:t> $ 12.000,00 </a:t>
                      </a:r>
                    </a:p>
                  </a:txBody>
                  <a:tcPr marL="9525"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9F9F9"/>
                    </a:solidFill>
                  </a:tcPr>
                </a:tc>
                <a:extLst>
                  <a:ext uri="{0D108BD9-81ED-4DB2-BD59-A6C34878D82A}">
                    <a16:rowId xmlns:a16="http://schemas.microsoft.com/office/drawing/2014/main" val="748128199"/>
                  </a:ext>
                </a:extLst>
              </a:tr>
              <a:tr h="347545">
                <a:tc>
                  <a:txBody>
                    <a:bodyPr/>
                    <a:lstStyle/>
                    <a:p>
                      <a:pPr algn="l" rtl="0" fontAlgn="ctr"/>
                      <a:r>
                        <a:rPr lang="it" sz="1100" b="1" i="0" u="none" strike="noStrike" dirty="0">
                          <a:solidFill>
                            <a:srgbClr val="000000"/>
                          </a:solidFill>
                          <a:effectLst/>
                          <a:latin typeface="Century Gothic" panose="020B0502020202020204" pitchFamily="34" charset="0"/>
                        </a:rPr>
                        <a:t>Migliore processo decisionale</a:t>
                      </a:r>
                    </a:p>
                  </a:txBody>
                  <a:tcPr marL="114300" marR="9525" marT="9525"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tc gridSpan="3">
                  <a:txBody>
                    <a:bodyPr/>
                    <a:lstStyle/>
                    <a:p>
                      <a:pPr algn="l" fontAlgn="ctr"/>
                      <a:r>
                        <a:rPr lang="it" sz="1100" b="0" i="0" u="none" strike="noStrike" dirty="0">
                          <a:solidFill>
                            <a:srgbClr val="000000"/>
                          </a:solidFill>
                          <a:effectLst/>
                          <a:latin typeface="Century Gothic" panose="020B0502020202020204" pitchFamily="34" charset="0"/>
                        </a:rPr>
                        <a:t>Stime del project management </a:t>
                      </a:r>
                    </a:p>
                  </a:txBody>
                  <a:tcPr marL="85725" marR="9525" marT="9525" marB="0" anchor="ctr">
                    <a:lnL w="25400" cap="flat" cmpd="dbl"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a:txBody>
                    <a:bodyPr/>
                    <a:lstStyle/>
                    <a:p>
                      <a:pPr algn="l" fontAlgn="ctr"/>
                      <a:r>
                        <a:rPr lang="it" sz="1100" b="0" i="0" u="none" strike="noStrike" dirty="0">
                          <a:solidFill>
                            <a:srgbClr val="000000"/>
                          </a:solidFill>
                          <a:effectLst/>
                          <a:latin typeface="Century Gothic" panose="020B0502020202020204" pitchFamily="34" charset="0"/>
                        </a:rPr>
                        <a:t> $ 18.500,00 </a:t>
                      </a:r>
                    </a:p>
                  </a:txBody>
                  <a:tcPr marL="9525"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9F9F9"/>
                    </a:solidFill>
                  </a:tcPr>
                </a:tc>
                <a:extLst>
                  <a:ext uri="{0D108BD9-81ED-4DB2-BD59-A6C34878D82A}">
                    <a16:rowId xmlns:a16="http://schemas.microsoft.com/office/drawing/2014/main" val="3872579825"/>
                  </a:ext>
                </a:extLst>
              </a:tr>
              <a:tr h="347545">
                <a:tc>
                  <a:txBody>
                    <a:bodyPr/>
                    <a:lstStyle/>
                    <a:p>
                      <a:pPr algn="l" rtl="0" fontAlgn="ctr"/>
                      <a:r>
                        <a:rPr lang="it" sz="1100" b="1" i="0" u="none" strike="noStrike" dirty="0">
                          <a:solidFill>
                            <a:srgbClr val="000000"/>
                          </a:solidFill>
                          <a:effectLst/>
                          <a:latin typeface="Century Gothic" panose="020B0502020202020204" pitchFamily="34" charset="0"/>
                        </a:rPr>
                        <a:t>Meno manutenzione</a:t>
                      </a:r>
                    </a:p>
                  </a:txBody>
                  <a:tcPr marL="114300" marR="9525" marT="9525"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tc gridSpan="3">
                  <a:txBody>
                    <a:bodyPr/>
                    <a:lstStyle/>
                    <a:p>
                      <a:pPr algn="l" fontAlgn="ctr"/>
                      <a:r>
                        <a:rPr lang="it" sz="1100" b="0" i="0" u="none" strike="noStrike" dirty="0">
                          <a:solidFill>
                            <a:srgbClr val="000000"/>
                          </a:solidFill>
                          <a:effectLst/>
                          <a:latin typeface="Century Gothic" panose="020B0502020202020204" pitchFamily="34" charset="0"/>
                        </a:rPr>
                        <a:t>Stime del project management </a:t>
                      </a:r>
                    </a:p>
                  </a:txBody>
                  <a:tcPr marL="85725" marR="9525" marT="9525" marB="0" anchor="ctr">
                    <a:lnL w="25400" cap="flat" cmpd="dbl"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a:txBody>
                    <a:bodyPr/>
                    <a:lstStyle/>
                    <a:p>
                      <a:pPr algn="l" fontAlgn="ctr"/>
                      <a:r>
                        <a:rPr lang="it" sz="1100" b="0" i="0" u="none" strike="noStrike" dirty="0">
                          <a:solidFill>
                            <a:srgbClr val="000000"/>
                          </a:solidFill>
                          <a:effectLst/>
                          <a:latin typeface="Century Gothic" panose="020B0502020202020204" pitchFamily="34" charset="0"/>
                        </a:rPr>
                        <a:t> $ 26.000,00 </a:t>
                      </a:r>
                    </a:p>
                  </a:txBody>
                  <a:tcPr marL="9525"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9F9F9"/>
                    </a:solidFill>
                  </a:tcPr>
                </a:tc>
                <a:extLst>
                  <a:ext uri="{0D108BD9-81ED-4DB2-BD59-A6C34878D82A}">
                    <a16:rowId xmlns:a16="http://schemas.microsoft.com/office/drawing/2014/main" val="141756206"/>
                  </a:ext>
                </a:extLst>
              </a:tr>
              <a:tr h="347545">
                <a:tc>
                  <a:txBody>
                    <a:bodyPr/>
                    <a:lstStyle/>
                    <a:p>
                      <a:pPr algn="l" rtl="0" fontAlgn="ctr"/>
                      <a:r>
                        <a:rPr lang="it" sz="1100" b="1" i="0" u="none" strike="noStrike" dirty="0">
                          <a:solidFill>
                            <a:srgbClr val="000000"/>
                          </a:solidFill>
                          <a:effectLst/>
                          <a:latin typeface="Century Gothic" panose="020B0502020202020204" pitchFamily="34" charset="0"/>
                        </a:rPr>
                        <a:t>Altri costi evitati</a:t>
                      </a:r>
                    </a:p>
                  </a:txBody>
                  <a:tcPr marL="114300" marR="9525" marT="9525"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gridSpan="3">
                  <a:txBody>
                    <a:bodyPr/>
                    <a:lstStyle/>
                    <a:p>
                      <a:pPr algn="l" fontAlgn="ctr"/>
                      <a:r>
                        <a:rPr lang="it" sz="1100" b="0" i="0" u="none" strike="noStrike" dirty="0">
                          <a:solidFill>
                            <a:srgbClr val="000000"/>
                          </a:solidFill>
                          <a:effectLst/>
                          <a:latin typeface="Century Gothic" panose="020B0502020202020204" pitchFamily="34" charset="0"/>
                        </a:rPr>
                        <a:t>Proiezioni della finanza</a:t>
                      </a:r>
                    </a:p>
                  </a:txBody>
                  <a:tcPr marL="85725" marR="9525" marT="9525" marB="0" anchor="ctr">
                    <a:lnL w="25400" cap="flat" cmpd="dbl"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a:txBody>
                    <a:bodyPr/>
                    <a:lstStyle/>
                    <a:p>
                      <a:pPr algn="l" fontAlgn="ctr"/>
                      <a:r>
                        <a:rPr lang="it" sz="1100" b="0" i="0" u="none" strike="noStrike" dirty="0">
                          <a:solidFill>
                            <a:srgbClr val="000000"/>
                          </a:solidFill>
                          <a:effectLst/>
                          <a:latin typeface="Century Gothic" panose="020B0502020202020204" pitchFamily="34" charset="0"/>
                        </a:rPr>
                        <a:t> $ 46.250,00 </a:t>
                      </a:r>
                    </a:p>
                  </a:txBody>
                  <a:tcPr marL="9525"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9F9F9"/>
                    </a:solidFill>
                  </a:tcPr>
                </a:tc>
                <a:extLst>
                  <a:ext uri="{0D108BD9-81ED-4DB2-BD59-A6C34878D82A}">
                    <a16:rowId xmlns:a16="http://schemas.microsoft.com/office/drawing/2014/main" val="3985754924"/>
                  </a:ext>
                </a:extLst>
              </a:tr>
              <a:tr h="347545">
                <a:tc>
                  <a:txBody>
                    <a:bodyPr/>
                    <a:lstStyle/>
                    <a:p>
                      <a:pPr algn="l" fontAlgn="b"/>
                      <a:r>
                        <a:rPr lang="en-US" sz="1000" b="0" i="0" u="none" strike="noStrike" dirty="0">
                          <a:solidFill>
                            <a:srgbClr val="000000"/>
                          </a:solidFill>
                          <a:effectLst/>
                          <a:latin typeface="Century Gothic" panose="020B0502020202020204" pitchFamily="34" charset="0"/>
                        </a:rPr>
                        <a:t> </a:t>
                      </a:r>
                    </a:p>
                  </a:txBody>
                  <a:tcPr marL="9525" marR="9525" marT="9525" marB="0" anchor="b">
                    <a:lnL>
                      <a:noFill/>
                    </a:lnL>
                    <a:lnR>
                      <a:noFill/>
                    </a:lnR>
                    <a:lnT w="12700" cap="flat" cmpd="sng" algn="ctr">
                      <a:solidFill>
                        <a:srgbClr val="BFBFBF"/>
                      </a:solidFill>
                      <a:prstDash val="solid"/>
                      <a:round/>
                      <a:headEnd type="none" w="med" len="med"/>
                      <a:tailEnd type="none" w="med" len="med"/>
                    </a:lnT>
                    <a:lnB>
                      <a:noFill/>
                    </a:lnB>
                    <a:noFill/>
                  </a:tcPr>
                </a:tc>
                <a:tc>
                  <a:txBody>
                    <a:bodyPr/>
                    <a:lstStyle/>
                    <a:p>
                      <a:pPr algn="l" fontAlgn="b"/>
                      <a:r>
                        <a:rPr lang="en-US" sz="1000" b="0" i="0" u="none" strike="noStrike" dirty="0">
                          <a:solidFill>
                            <a:srgbClr val="000000"/>
                          </a:solidFill>
                          <a:effectLst/>
                          <a:latin typeface="Century Gothic" panose="020B0502020202020204" pitchFamily="34" charset="0"/>
                        </a:rPr>
                        <a:t> </a:t>
                      </a:r>
                    </a:p>
                  </a:txBody>
                  <a:tcPr marL="9525" marR="9525" marT="9525" marB="0" anchor="b">
                    <a:lnL>
                      <a:noFill/>
                    </a:lnL>
                    <a:lnR>
                      <a:noFill/>
                    </a:lnR>
                    <a:lnT w="12700" cap="flat" cmpd="sng" algn="ctr">
                      <a:solidFill>
                        <a:srgbClr val="BFBFBF"/>
                      </a:solidFill>
                      <a:prstDash val="solid"/>
                      <a:round/>
                      <a:headEnd type="none" w="med" len="med"/>
                      <a:tailEnd type="none" w="med" len="med"/>
                    </a:lnT>
                    <a:lnB>
                      <a:noFill/>
                    </a:lnB>
                    <a:noFill/>
                  </a:tcPr>
                </a:tc>
                <a:tc>
                  <a:txBody>
                    <a:bodyPr/>
                    <a:lstStyle/>
                    <a:p>
                      <a:pPr algn="l" fontAlgn="b"/>
                      <a:r>
                        <a:rPr lang="en-US" sz="1000" b="0" i="0" u="none" strike="noStrike" dirty="0">
                          <a:solidFill>
                            <a:srgbClr val="000000"/>
                          </a:solidFill>
                          <a:effectLst/>
                          <a:latin typeface="Century Gothic" panose="020B0502020202020204" pitchFamily="34" charset="0"/>
                        </a:rPr>
                        <a:t> </a:t>
                      </a:r>
                    </a:p>
                  </a:txBody>
                  <a:tcPr marL="9525" marR="9525" marT="9525" marB="0" anchor="b">
                    <a:lnL>
                      <a:noFill/>
                    </a:lnL>
                    <a:lnR>
                      <a:noFill/>
                    </a:lnR>
                    <a:lnT w="12700" cap="flat" cmpd="sng" algn="ctr">
                      <a:solidFill>
                        <a:srgbClr val="BFBFBF"/>
                      </a:solidFill>
                      <a:prstDash val="solid"/>
                      <a:round/>
                      <a:headEnd type="none" w="med" len="med"/>
                      <a:tailEnd type="none" w="med" len="med"/>
                    </a:lnT>
                    <a:lnB>
                      <a:noFill/>
                    </a:lnB>
                    <a:noFill/>
                  </a:tcPr>
                </a:tc>
                <a:tc>
                  <a:txBody>
                    <a:bodyPr/>
                    <a:lstStyle/>
                    <a:p>
                      <a:pPr algn="r" fontAlgn="ctr"/>
                      <a:r>
                        <a:rPr lang="it" sz="1000" b="0" i="0" u="none" strike="noStrike" dirty="0">
                          <a:solidFill>
                            <a:srgbClr val="000000"/>
                          </a:solidFill>
                          <a:effectLst/>
                          <a:latin typeface="Century Gothic" panose="020B0502020202020204" pitchFamily="34" charset="0"/>
                        </a:rPr>
                        <a:t>BENEFICIO TOTALE</a:t>
                      </a:r>
                    </a:p>
                  </a:txBody>
                  <a:tcPr marL="9525" marR="114300" marT="9525" marB="0" anchor="ctr">
                    <a:lnL>
                      <a:noFill/>
                    </a:lnL>
                    <a:lnR w="25400" cap="flat" cmpd="dbl"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a:noFill/>
                    </a:lnB>
                    <a:noFill/>
                  </a:tcPr>
                </a:tc>
                <a:tc>
                  <a:txBody>
                    <a:bodyPr/>
                    <a:lstStyle/>
                    <a:p>
                      <a:pPr algn="l" fontAlgn="ctr"/>
                      <a:r>
                        <a:rPr lang="it" sz="1100" b="0" i="0" u="none" strike="noStrike" dirty="0">
                          <a:solidFill>
                            <a:srgbClr val="000000"/>
                          </a:solidFill>
                          <a:effectLst/>
                          <a:latin typeface="Century Gothic" panose="020B0502020202020204" pitchFamily="34" charset="0"/>
                        </a:rPr>
                        <a:t> $ 237.750,00 </a:t>
                      </a:r>
                    </a:p>
                  </a:txBody>
                  <a:tcPr marL="9525"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E8E8E8"/>
                    </a:solidFill>
                  </a:tcPr>
                </a:tc>
                <a:extLst>
                  <a:ext uri="{0D108BD9-81ED-4DB2-BD59-A6C34878D82A}">
                    <a16:rowId xmlns:a16="http://schemas.microsoft.com/office/drawing/2014/main" val="2495389180"/>
                  </a:ext>
                </a:extLst>
              </a:tr>
            </a:tbl>
          </a:graphicData>
        </a:graphic>
      </p:graphicFrame>
    </p:spTree>
    <p:extLst>
      <p:ext uri="{BB962C8B-B14F-4D97-AF65-F5344CB8AC3E}">
        <p14:creationId xmlns:p14="http://schemas.microsoft.com/office/powerpoint/2010/main" val="32614893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it" b="1" dirty="0">
                <a:solidFill>
                  <a:schemeClr val="bg1"/>
                </a:solidFill>
                <a:latin typeface="Century Gothic" panose="020B0502020202020204" pitchFamily="34" charset="0"/>
                <a:ea typeface="Arial" charset="0"/>
                <a:cs typeface="Arial" charset="0"/>
              </a:rPr>
              <a:t>RELAZIONE DI PROGETTO</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it" dirty="0">
                <a:solidFill>
                  <a:schemeClr val="bg1"/>
                </a:solidFill>
                <a:latin typeface="Century Gothic" panose="020B0502020202020204" pitchFamily="34" charset="0"/>
              </a:rPr>
              <a:t>RISCHI, VINCOLI E IPOTESI</a:t>
            </a:r>
            <a:endParaRPr lang="en-US" dirty="0">
              <a:solidFill>
                <a:schemeClr val="bg1"/>
              </a:solidFill>
              <a:latin typeface="Century Gothic" panose="020B0502020202020204" pitchFamily="34" charset="0"/>
              <a:ea typeface="Arial" charset="0"/>
              <a:cs typeface="Arial" charset="0"/>
            </a:endParaRPr>
          </a:p>
        </p:txBody>
      </p:sp>
      <p:sp>
        <p:nvSpPr>
          <p:cNvPr id="21" name="TextBox 20">
            <a:extLst>
              <a:ext uri="{FF2B5EF4-FFF2-40B4-BE49-F238E27FC236}">
                <a16:creationId xmlns:a16="http://schemas.microsoft.com/office/drawing/2014/main" id="{69D06D19-8700-CB49-AABF-B7DE9DFDE540}"/>
              </a:ext>
            </a:extLst>
          </p:cNvPr>
          <p:cNvSpPr txBox="1"/>
          <p:nvPr/>
        </p:nvSpPr>
        <p:spPr>
          <a:xfrm>
            <a:off x="367748" y="248400"/>
            <a:ext cx="5921814" cy="461665"/>
          </a:xfrm>
          <a:prstGeom prst="rect">
            <a:avLst/>
          </a:prstGeom>
          <a:noFill/>
        </p:spPr>
        <p:txBody>
          <a:bodyPr wrap="none" rtlCol="0">
            <a:spAutoFit/>
          </a:bodyPr>
          <a:lstStyle/>
          <a:p>
            <a:r>
              <a:rPr lang="it" sz="2400" dirty="0">
                <a:solidFill>
                  <a:schemeClr val="tx1">
                    <a:lumMod val="65000"/>
                    <a:lumOff val="35000"/>
                  </a:schemeClr>
                </a:solidFill>
                <a:latin typeface="Century Gothic" panose="020B0502020202020204" pitchFamily="34" charset="0"/>
              </a:rPr>
              <a:t>5. RISCHI, VINCOLI E IPOTESI</a:t>
            </a:r>
          </a:p>
        </p:txBody>
      </p:sp>
      <p:graphicFrame>
        <p:nvGraphicFramePr>
          <p:cNvPr id="4" name="Table 3">
            <a:extLst>
              <a:ext uri="{FF2B5EF4-FFF2-40B4-BE49-F238E27FC236}">
                <a16:creationId xmlns:a16="http://schemas.microsoft.com/office/drawing/2014/main" id="{8753E2D6-08E7-4F28-9E2A-A9EAF1B07DCB}"/>
              </a:ext>
            </a:extLst>
          </p:cNvPr>
          <p:cNvGraphicFramePr>
            <a:graphicFrameLocks noGrp="1"/>
          </p:cNvGraphicFramePr>
          <p:nvPr>
            <p:extLst>
              <p:ext uri="{D42A27DB-BD31-4B8C-83A1-F6EECF244321}">
                <p14:modId xmlns:p14="http://schemas.microsoft.com/office/powerpoint/2010/main" val="4104450326"/>
              </p:ext>
            </p:extLst>
          </p:nvPr>
        </p:nvGraphicFramePr>
        <p:xfrm>
          <a:off x="472698" y="734330"/>
          <a:ext cx="9448800" cy="4194810"/>
        </p:xfrm>
        <a:graphic>
          <a:graphicData uri="http://schemas.openxmlformats.org/drawingml/2006/table">
            <a:tbl>
              <a:tblPr/>
              <a:tblGrid>
                <a:gridCol w="1967708">
                  <a:extLst>
                    <a:ext uri="{9D8B030D-6E8A-4147-A177-3AD203B41FA5}">
                      <a16:colId xmlns:a16="http://schemas.microsoft.com/office/drawing/2014/main" val="1881596487"/>
                    </a:ext>
                  </a:extLst>
                </a:gridCol>
                <a:gridCol w="7481092">
                  <a:extLst>
                    <a:ext uri="{9D8B030D-6E8A-4147-A177-3AD203B41FA5}">
                      <a16:colId xmlns:a16="http://schemas.microsoft.com/office/drawing/2014/main" val="619396767"/>
                    </a:ext>
                  </a:extLst>
                </a:gridCol>
              </a:tblGrid>
              <a:tr h="1398270">
                <a:tc>
                  <a:txBody>
                    <a:bodyPr/>
                    <a:lstStyle/>
                    <a:p>
                      <a:pPr algn="l" fontAlgn="ctr"/>
                      <a:r>
                        <a:rPr lang="it" sz="1400" b="0" i="0" u="none" strike="noStrike" dirty="0">
                          <a:solidFill>
                            <a:srgbClr val="000000"/>
                          </a:solidFill>
                          <a:effectLst/>
                          <a:latin typeface="Century Gothic" panose="020B0502020202020204" pitchFamily="34" charset="0"/>
                        </a:rPr>
                        <a:t>RISCHI</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4">
                        <a:lumMod val="60000"/>
                        <a:lumOff val="40000"/>
                      </a:schemeClr>
                    </a:solidFill>
                  </a:tcPr>
                </a:tc>
                <a:tc>
                  <a:txBody>
                    <a:bodyPr/>
                    <a:lstStyle/>
                    <a:p>
                      <a:pPr algn="l" fontAlgn="ctr"/>
                      <a:r>
                        <a:rPr lang="it" sz="1200" b="0" i="0" u="none" strike="noStrike" dirty="0">
                          <a:solidFill>
                            <a:srgbClr val="000000"/>
                          </a:solidFill>
                          <a:effectLst/>
                          <a:latin typeface="Century Gothic" panose="020B0502020202020204" pitchFamily="34" charset="0"/>
                        </a:rPr>
                        <a:t>Sebbene il contratto sia firmato, Operations non ha ancora l'approvazione per l'installazione dalle città di Denver e Yuma. Gestione del progetto per lavorare con entrambe le città per garantire il corretto permesso, ecc. in tempo per le installazioni programmate.</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2578898126"/>
                  </a:ext>
                </a:extLst>
              </a:tr>
              <a:tr h="1398270">
                <a:tc>
                  <a:txBody>
                    <a:bodyPr/>
                    <a:lstStyle/>
                    <a:p>
                      <a:pPr algn="l" rtl="0" fontAlgn="ctr"/>
                      <a:r>
                        <a:rPr lang="it" sz="1400" b="0" i="0" u="none" strike="noStrike" dirty="0">
                          <a:solidFill>
                            <a:srgbClr val="000000"/>
                          </a:solidFill>
                          <a:effectLst/>
                          <a:latin typeface="Century Gothic" panose="020B0502020202020204" pitchFamily="34" charset="0"/>
                        </a:rPr>
                        <a:t>VINCOLI</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4">
                        <a:lumMod val="40000"/>
                        <a:lumOff val="60000"/>
                      </a:schemeClr>
                    </a:solidFill>
                  </a:tcPr>
                </a:tc>
                <a:tc>
                  <a:txBody>
                    <a:bodyPr/>
                    <a:lstStyle/>
                    <a:p>
                      <a:pPr algn="l" fontAlgn="ctr"/>
                      <a:r>
                        <a:rPr lang="it" sz="1200" b="0" i="0" u="none" strike="noStrike" dirty="0">
                          <a:solidFill>
                            <a:srgbClr val="000000"/>
                          </a:solidFill>
                          <a:effectLst/>
                          <a:latin typeface="Century Gothic" panose="020B0502020202020204" pitchFamily="34" charset="0"/>
                        </a:rPr>
                        <a:t>Dobbiamo "riempire" alcune posizioni chiave di project management e field engineer per assicurarci di avere persone "sul campo" per gestire l'implementazione delle stazioni EV.</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438779886"/>
                  </a:ext>
                </a:extLst>
              </a:tr>
              <a:tr h="1398270">
                <a:tc>
                  <a:txBody>
                    <a:bodyPr/>
                    <a:lstStyle/>
                    <a:p>
                      <a:pPr algn="l" fontAlgn="ctr"/>
                      <a:r>
                        <a:rPr lang="it" sz="1400" b="0" i="0" u="none" strike="noStrike" dirty="0">
                          <a:solidFill>
                            <a:srgbClr val="000000"/>
                          </a:solidFill>
                          <a:effectLst/>
                          <a:latin typeface="Century Gothic" panose="020B0502020202020204" pitchFamily="34" charset="0"/>
                        </a:rPr>
                        <a:t>IPOTESI</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4">
                        <a:lumMod val="20000"/>
                        <a:lumOff val="80000"/>
                      </a:schemeClr>
                    </a:solidFill>
                  </a:tcPr>
                </a:tc>
                <a:tc>
                  <a:txBody>
                    <a:bodyPr/>
                    <a:lstStyle/>
                    <a:p>
                      <a:pPr algn="l" fontAlgn="ctr"/>
                      <a:r>
                        <a:rPr lang="it" sz="1200" b="0" i="0" u="none" strike="noStrike" dirty="0">
                          <a:solidFill>
                            <a:srgbClr val="000000"/>
                          </a:solidFill>
                          <a:effectLst/>
                          <a:latin typeface="Century Gothic" panose="020B0502020202020204" pitchFamily="34" charset="0"/>
                        </a:rPr>
                        <a:t>Partiamo dal presupposto che tutti i permessi per l'installazione di stazioni di ricarica per veicoli elettrici saranno forniti dai clienti al momento dell'implementazione.</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45702115"/>
                  </a:ext>
                </a:extLst>
              </a:tr>
            </a:tbl>
          </a:graphicData>
        </a:graphic>
      </p:graphicFrame>
    </p:spTree>
    <p:extLst>
      <p:ext uri="{BB962C8B-B14F-4D97-AF65-F5344CB8AC3E}">
        <p14:creationId xmlns:p14="http://schemas.microsoft.com/office/powerpoint/2010/main" val="15206206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id="{93ACF37A-639D-274A-B0A4-D757ADB93F82}"/>
              </a:ext>
            </a:extLst>
          </p:cNvPr>
          <p:cNvGrpSpPr/>
          <p:nvPr/>
        </p:nvGrpSpPr>
        <p:grpSpPr>
          <a:xfrm>
            <a:off x="7203068" y="-14628"/>
            <a:ext cx="5724680" cy="6219640"/>
            <a:chOff x="7203068" y="-14628"/>
            <a:chExt cx="5724680" cy="6219640"/>
          </a:xfrm>
        </p:grpSpPr>
        <p:sp>
          <p:nvSpPr>
            <p:cNvPr id="11" name="Triangle 10">
              <a:extLst>
                <a:ext uri="{FF2B5EF4-FFF2-40B4-BE49-F238E27FC236}">
                  <a16:creationId xmlns:a16="http://schemas.microsoft.com/office/drawing/2014/main" id="{429DFE3E-D028-C04F-B3A0-B74CB94EEB30}"/>
                </a:ext>
              </a:extLst>
            </p:cNvPr>
            <p:cNvSpPr/>
            <p:nvPr/>
          </p:nvSpPr>
          <p:spPr>
            <a:xfrm>
              <a:off x="8267700" y="1219200"/>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Triangle 11">
              <a:extLst>
                <a:ext uri="{FF2B5EF4-FFF2-40B4-BE49-F238E27FC236}">
                  <a16:creationId xmlns:a16="http://schemas.microsoft.com/office/drawing/2014/main" id="{9B81F6BF-04D1-DF4B-8D33-710C5B8CFC59}"/>
                </a:ext>
              </a:extLst>
            </p:cNvPr>
            <p:cNvSpPr/>
            <p:nvPr/>
          </p:nvSpPr>
          <p:spPr>
            <a:xfrm rot="10800000">
              <a:off x="8267698" y="2340726"/>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Triangle 12">
              <a:extLst>
                <a:ext uri="{FF2B5EF4-FFF2-40B4-BE49-F238E27FC236}">
                  <a16:creationId xmlns:a16="http://schemas.microsoft.com/office/drawing/2014/main" id="{5D95E705-9CAA-CC4E-AEE3-6DE5F2E382A9}"/>
                </a:ext>
              </a:extLst>
            </p:cNvPr>
            <p:cNvSpPr/>
            <p:nvPr/>
          </p:nvSpPr>
          <p:spPr>
            <a:xfrm>
              <a:off x="9117614" y="2441587"/>
              <a:ext cx="1498109" cy="1121526"/>
            </a:xfrm>
            <a:prstGeom prst="triangle">
              <a:avLst/>
            </a:prstGeom>
            <a:gradFill>
              <a:gsLst>
                <a:gs pos="82000">
                  <a:srgbClr val="00BD32"/>
                </a:gs>
                <a:gs pos="0">
                  <a:schemeClr val="bg1">
                    <a:alpha val="50000"/>
                  </a:schemeClr>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riangle 13">
              <a:extLst>
                <a:ext uri="{FF2B5EF4-FFF2-40B4-BE49-F238E27FC236}">
                  <a16:creationId xmlns:a16="http://schemas.microsoft.com/office/drawing/2014/main" id="{2A225979-6E54-2C41-8440-E84F8F423659}"/>
                </a:ext>
              </a:extLst>
            </p:cNvPr>
            <p:cNvSpPr/>
            <p:nvPr/>
          </p:nvSpPr>
          <p:spPr>
            <a:xfrm rot="10800000">
              <a:off x="9117612" y="3563113"/>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riangle 14">
              <a:extLst>
                <a:ext uri="{FF2B5EF4-FFF2-40B4-BE49-F238E27FC236}">
                  <a16:creationId xmlns:a16="http://schemas.microsoft.com/office/drawing/2014/main" id="{99D4EAFE-AD40-F242-B19C-EC8BEED0A088}"/>
                </a:ext>
              </a:extLst>
            </p:cNvPr>
            <p:cNvSpPr/>
            <p:nvPr/>
          </p:nvSpPr>
          <p:spPr>
            <a:xfrm rot="10800000">
              <a:off x="9118598" y="-14627"/>
              <a:ext cx="3073402" cy="230083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Triangle 15">
              <a:extLst>
                <a:ext uri="{FF2B5EF4-FFF2-40B4-BE49-F238E27FC236}">
                  <a16:creationId xmlns:a16="http://schemas.microsoft.com/office/drawing/2014/main" id="{A2B5CDB3-4703-884E-8888-82E6BD01DAE1}"/>
                </a:ext>
              </a:extLst>
            </p:cNvPr>
            <p:cNvSpPr/>
            <p:nvPr/>
          </p:nvSpPr>
          <p:spPr>
            <a:xfrm>
              <a:off x="11194577" y="5032308"/>
              <a:ext cx="825935" cy="618318"/>
            </a:xfrm>
            <a:prstGeom prst="triangle">
              <a:avLst/>
            </a:prstGeom>
            <a:gradFill>
              <a:gsLst>
                <a:gs pos="100000">
                  <a:schemeClr val="bg1">
                    <a:alpha val="50000"/>
                  </a:schemeClr>
                </a:gs>
                <a:gs pos="0">
                  <a:schemeClr val="tx2">
                    <a:lumMod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Triangle 16">
              <a:extLst>
                <a:ext uri="{FF2B5EF4-FFF2-40B4-BE49-F238E27FC236}">
                  <a16:creationId xmlns:a16="http://schemas.microsoft.com/office/drawing/2014/main" id="{B37C018E-2D3C-0A40-98D4-C97688179D36}"/>
                </a:ext>
              </a:extLst>
            </p:cNvPr>
            <p:cNvSpPr/>
            <p:nvPr/>
          </p:nvSpPr>
          <p:spPr>
            <a:xfrm rot="10800000">
              <a:off x="10726003" y="4976702"/>
              <a:ext cx="825935" cy="618318"/>
            </a:xfrm>
            <a:prstGeom prst="triangle">
              <a:avLst/>
            </a:prstGeom>
            <a:gradFill>
              <a:gsLst>
                <a:gs pos="82000">
                  <a:schemeClr val="tx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Triangle 17">
              <a:extLst>
                <a:ext uri="{FF2B5EF4-FFF2-40B4-BE49-F238E27FC236}">
                  <a16:creationId xmlns:a16="http://schemas.microsoft.com/office/drawing/2014/main" id="{0F8664E2-1B3B-F04B-A23F-6AA993EB0DBD}"/>
                </a:ext>
              </a:extLst>
            </p:cNvPr>
            <p:cNvSpPr/>
            <p:nvPr/>
          </p:nvSpPr>
          <p:spPr>
            <a:xfrm>
              <a:off x="10726004" y="4358384"/>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riangle 18">
              <a:extLst>
                <a:ext uri="{FF2B5EF4-FFF2-40B4-BE49-F238E27FC236}">
                  <a16:creationId xmlns:a16="http://schemas.microsoft.com/office/drawing/2014/main" id="{CD4A0186-03F6-8746-98C4-D1BD3B8F6786}"/>
                </a:ext>
              </a:extLst>
            </p:cNvPr>
            <p:cNvSpPr/>
            <p:nvPr/>
          </p:nvSpPr>
          <p:spPr>
            <a:xfrm>
              <a:off x="10732980" y="2926103"/>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Triangle 19">
              <a:extLst>
                <a:ext uri="{FF2B5EF4-FFF2-40B4-BE49-F238E27FC236}">
                  <a16:creationId xmlns:a16="http://schemas.microsoft.com/office/drawing/2014/main" id="{FA4807C0-7727-BF41-866A-DF249CD60615}"/>
                </a:ext>
              </a:extLst>
            </p:cNvPr>
            <p:cNvSpPr/>
            <p:nvPr/>
          </p:nvSpPr>
          <p:spPr>
            <a:xfrm rot="10800000">
              <a:off x="10732979" y="3544421"/>
              <a:ext cx="825935" cy="618318"/>
            </a:xfrm>
            <a:prstGeom prst="triangle">
              <a:avLst/>
            </a:prstGeom>
            <a:gradFill>
              <a:gsLst>
                <a:gs pos="100000">
                  <a:schemeClr val="bg1">
                    <a:alpha val="50000"/>
                  </a:schemeClr>
                </a:gs>
                <a:gs pos="0">
                  <a:schemeClr val="tx2">
                    <a:lumMod val="60000"/>
                    <a:lumOff val="4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Triangle 20">
              <a:extLst>
                <a:ext uri="{FF2B5EF4-FFF2-40B4-BE49-F238E27FC236}">
                  <a16:creationId xmlns:a16="http://schemas.microsoft.com/office/drawing/2014/main" id="{50381D22-D3B8-894A-9A47-39C04AD55BF7}"/>
                </a:ext>
              </a:extLst>
            </p:cNvPr>
            <p:cNvSpPr/>
            <p:nvPr/>
          </p:nvSpPr>
          <p:spPr>
            <a:xfrm>
              <a:off x="11201553" y="3600027"/>
              <a:ext cx="825935" cy="618318"/>
            </a:xfrm>
            <a:prstGeom prst="triangle">
              <a:avLst/>
            </a:prstGeom>
            <a:gradFill>
              <a:gsLst>
                <a:gs pos="82000">
                  <a:srgbClr val="F0A62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Triangle 21">
              <a:extLst>
                <a:ext uri="{FF2B5EF4-FFF2-40B4-BE49-F238E27FC236}">
                  <a16:creationId xmlns:a16="http://schemas.microsoft.com/office/drawing/2014/main" id="{64F35D60-F57E-114B-8851-C083C90EF4E9}"/>
                </a:ext>
              </a:extLst>
            </p:cNvPr>
            <p:cNvSpPr/>
            <p:nvPr/>
          </p:nvSpPr>
          <p:spPr>
            <a:xfrm rot="10800000">
              <a:off x="11201552" y="4218345"/>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Triangle 22">
              <a:extLst>
                <a:ext uri="{FF2B5EF4-FFF2-40B4-BE49-F238E27FC236}">
                  <a16:creationId xmlns:a16="http://schemas.microsoft.com/office/drawing/2014/main" id="{BC2115BC-616E-8444-90D3-AABBF2EDE280}"/>
                </a:ext>
              </a:extLst>
            </p:cNvPr>
            <p:cNvSpPr/>
            <p:nvPr/>
          </p:nvSpPr>
          <p:spPr>
            <a:xfrm>
              <a:off x="9465415" y="5351037"/>
              <a:ext cx="613059" cy="458953"/>
            </a:xfrm>
            <a:prstGeom prst="triangle">
              <a:avLst/>
            </a:prstGeom>
            <a:gradFill>
              <a:gsLst>
                <a:gs pos="100000">
                  <a:schemeClr val="bg1">
                    <a:alpha val="50000"/>
                  </a:schemeClr>
                </a:gs>
                <a:gs pos="0">
                  <a:srgbClr val="92D050"/>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Triangle 23">
              <a:extLst>
                <a:ext uri="{FF2B5EF4-FFF2-40B4-BE49-F238E27FC236}">
                  <a16:creationId xmlns:a16="http://schemas.microsoft.com/office/drawing/2014/main" id="{62C6F799-B646-774D-873B-720F0728A0FE}"/>
                </a:ext>
              </a:extLst>
            </p:cNvPr>
            <p:cNvSpPr/>
            <p:nvPr/>
          </p:nvSpPr>
          <p:spPr>
            <a:xfrm rot="10800000">
              <a:off x="8796054" y="4684640"/>
              <a:ext cx="613059" cy="458953"/>
            </a:xfrm>
            <a:prstGeom prst="triangle">
              <a:avLst/>
            </a:prstGeom>
            <a:gradFill>
              <a:gsLst>
                <a:gs pos="82000">
                  <a:srgbClr val="00BD3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Triangle 24">
              <a:extLst>
                <a:ext uri="{FF2B5EF4-FFF2-40B4-BE49-F238E27FC236}">
                  <a16:creationId xmlns:a16="http://schemas.microsoft.com/office/drawing/2014/main" id="{D8A653B3-917C-E540-A33D-3ED011DD4033}"/>
                </a:ext>
              </a:extLst>
            </p:cNvPr>
            <p:cNvSpPr/>
            <p:nvPr/>
          </p:nvSpPr>
          <p:spPr>
            <a:xfrm>
              <a:off x="8796055" y="4225687"/>
              <a:ext cx="613059" cy="458953"/>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Triangle 25">
              <a:extLst>
                <a:ext uri="{FF2B5EF4-FFF2-40B4-BE49-F238E27FC236}">
                  <a16:creationId xmlns:a16="http://schemas.microsoft.com/office/drawing/2014/main" id="{9577DFA0-A9FF-2B43-A41F-171454BCED95}"/>
                </a:ext>
              </a:extLst>
            </p:cNvPr>
            <p:cNvSpPr/>
            <p:nvPr/>
          </p:nvSpPr>
          <p:spPr>
            <a:xfrm>
              <a:off x="11429639" y="676405"/>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Triangle 26">
              <a:extLst>
                <a:ext uri="{FF2B5EF4-FFF2-40B4-BE49-F238E27FC236}">
                  <a16:creationId xmlns:a16="http://schemas.microsoft.com/office/drawing/2014/main" id="{8293E5CE-7736-014E-BA46-038367CFA867}"/>
                </a:ext>
              </a:extLst>
            </p:cNvPr>
            <p:cNvSpPr/>
            <p:nvPr/>
          </p:nvSpPr>
          <p:spPr>
            <a:xfrm rot="10800000">
              <a:off x="11429637" y="1797931"/>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Triangle 27">
              <a:extLst>
                <a:ext uri="{FF2B5EF4-FFF2-40B4-BE49-F238E27FC236}">
                  <a16:creationId xmlns:a16="http://schemas.microsoft.com/office/drawing/2014/main" id="{D2A63E75-7A6F-5741-BA3D-44726B69F32E}"/>
                </a:ext>
              </a:extLst>
            </p:cNvPr>
            <p:cNvSpPr/>
            <p:nvPr/>
          </p:nvSpPr>
          <p:spPr>
            <a:xfrm rot="10800000">
              <a:off x="10001145" y="4978503"/>
              <a:ext cx="401094" cy="300270"/>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Triangle 28">
              <a:extLst>
                <a:ext uri="{FF2B5EF4-FFF2-40B4-BE49-F238E27FC236}">
                  <a16:creationId xmlns:a16="http://schemas.microsoft.com/office/drawing/2014/main" id="{C86C96C2-EC63-4446-8E42-B69EE6D95E68}"/>
                </a:ext>
              </a:extLst>
            </p:cNvPr>
            <p:cNvSpPr/>
            <p:nvPr/>
          </p:nvSpPr>
          <p:spPr>
            <a:xfrm>
              <a:off x="8478550" y="3436582"/>
              <a:ext cx="401094" cy="300270"/>
            </a:xfrm>
            <a:prstGeom prst="triangle">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Triangle 29">
              <a:extLst>
                <a:ext uri="{FF2B5EF4-FFF2-40B4-BE49-F238E27FC236}">
                  <a16:creationId xmlns:a16="http://schemas.microsoft.com/office/drawing/2014/main" id="{C48F73DD-5553-A24C-88F5-CDEBD80B7A7F}"/>
                </a:ext>
              </a:extLst>
            </p:cNvPr>
            <p:cNvSpPr/>
            <p:nvPr/>
          </p:nvSpPr>
          <p:spPr>
            <a:xfrm>
              <a:off x="10560298" y="3911608"/>
              <a:ext cx="221130" cy="165545"/>
            </a:xfrm>
            <a:prstGeom prst="triangl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Triangle 30">
              <a:extLst>
                <a:ext uri="{FF2B5EF4-FFF2-40B4-BE49-F238E27FC236}">
                  <a16:creationId xmlns:a16="http://schemas.microsoft.com/office/drawing/2014/main" id="{AD30F610-6AA6-FF44-841A-5C7C20FE3560}"/>
                </a:ext>
              </a:extLst>
            </p:cNvPr>
            <p:cNvSpPr/>
            <p:nvPr/>
          </p:nvSpPr>
          <p:spPr>
            <a:xfrm rot="10800000">
              <a:off x="10924816" y="6039467"/>
              <a:ext cx="221130" cy="165545"/>
            </a:xfrm>
            <a:prstGeom prst="triangle">
              <a:avLst/>
            </a:prstGeom>
            <a:no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Triangle 31">
              <a:extLst>
                <a:ext uri="{FF2B5EF4-FFF2-40B4-BE49-F238E27FC236}">
                  <a16:creationId xmlns:a16="http://schemas.microsoft.com/office/drawing/2014/main" id="{8D623594-760C-A648-9544-55859D44E04A}"/>
                </a:ext>
              </a:extLst>
            </p:cNvPr>
            <p:cNvSpPr/>
            <p:nvPr/>
          </p:nvSpPr>
          <p:spPr>
            <a:xfrm rot="10800000">
              <a:off x="8157134" y="1651419"/>
              <a:ext cx="221130" cy="165545"/>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Triangle 32">
              <a:extLst>
                <a:ext uri="{FF2B5EF4-FFF2-40B4-BE49-F238E27FC236}">
                  <a16:creationId xmlns:a16="http://schemas.microsoft.com/office/drawing/2014/main" id="{E9A0DB31-298F-CB4B-9985-0DEF1938C236}"/>
                </a:ext>
              </a:extLst>
            </p:cNvPr>
            <p:cNvSpPr/>
            <p:nvPr/>
          </p:nvSpPr>
          <p:spPr>
            <a:xfrm>
              <a:off x="11586492" y="2465841"/>
              <a:ext cx="221130" cy="165545"/>
            </a:xfrm>
            <a:prstGeom prst="triangle">
              <a:avLst/>
            </a:prstGeom>
            <a:no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Triangle 33">
              <a:extLst>
                <a:ext uri="{FF2B5EF4-FFF2-40B4-BE49-F238E27FC236}">
                  <a16:creationId xmlns:a16="http://schemas.microsoft.com/office/drawing/2014/main" id="{86178D03-BDD4-F44D-9E8D-E43A118A7185}"/>
                </a:ext>
              </a:extLst>
            </p:cNvPr>
            <p:cNvSpPr/>
            <p:nvPr/>
          </p:nvSpPr>
          <p:spPr>
            <a:xfrm>
              <a:off x="8875258" y="425489"/>
              <a:ext cx="164136" cy="122877"/>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Triangle 34">
              <a:extLst>
                <a:ext uri="{FF2B5EF4-FFF2-40B4-BE49-F238E27FC236}">
                  <a16:creationId xmlns:a16="http://schemas.microsoft.com/office/drawing/2014/main" id="{54BDC2D1-67D0-9342-B83E-65D164AB13D9}"/>
                </a:ext>
              </a:extLst>
            </p:cNvPr>
            <p:cNvSpPr/>
            <p:nvPr/>
          </p:nvSpPr>
          <p:spPr>
            <a:xfrm rot="10800000">
              <a:off x="11900905" y="4908188"/>
              <a:ext cx="164136" cy="122877"/>
            </a:xfrm>
            <a:prstGeom prst="triangle">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riangle 35">
              <a:extLst>
                <a:ext uri="{FF2B5EF4-FFF2-40B4-BE49-F238E27FC236}">
                  <a16:creationId xmlns:a16="http://schemas.microsoft.com/office/drawing/2014/main" id="{0BBEA4D4-C4F5-7245-9715-3D202535A8DB}"/>
                </a:ext>
              </a:extLst>
            </p:cNvPr>
            <p:cNvSpPr/>
            <p:nvPr/>
          </p:nvSpPr>
          <p:spPr>
            <a:xfrm>
              <a:off x="9494499" y="1271969"/>
              <a:ext cx="401094" cy="300270"/>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Triangle 36">
              <a:extLst>
                <a:ext uri="{FF2B5EF4-FFF2-40B4-BE49-F238E27FC236}">
                  <a16:creationId xmlns:a16="http://schemas.microsoft.com/office/drawing/2014/main" id="{813A3DAF-7C4C-FB42-916E-208F74FB0115}"/>
                </a:ext>
              </a:extLst>
            </p:cNvPr>
            <p:cNvSpPr/>
            <p:nvPr/>
          </p:nvSpPr>
          <p:spPr>
            <a:xfrm rot="10800000">
              <a:off x="7203068" y="-14628"/>
              <a:ext cx="1592986" cy="119255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39" name="Rectangle 7">
            <a:extLst>
              <a:ext uri="{FF2B5EF4-FFF2-40B4-BE49-F238E27FC236}">
                <a16:creationId xmlns:a16="http://schemas.microsoft.com/office/drawing/2014/main" id="{C5C9822A-2673-EF4B-83F8-7225B1732D23}"/>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40" name="Parallelogram 39">
            <a:extLst>
              <a:ext uri="{FF2B5EF4-FFF2-40B4-BE49-F238E27FC236}">
                <a16:creationId xmlns:a16="http://schemas.microsoft.com/office/drawing/2014/main" id="{CEEE06DA-2C33-C84F-940E-6D7DB4C078CD}"/>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 name="TextBox 40">
            <a:extLst>
              <a:ext uri="{FF2B5EF4-FFF2-40B4-BE49-F238E27FC236}">
                <a16:creationId xmlns:a16="http://schemas.microsoft.com/office/drawing/2014/main" id="{381A0FB2-B8D0-CA42-B368-F7E708F385C5}"/>
              </a:ext>
            </a:extLst>
          </p:cNvPr>
          <p:cNvSpPr txBox="1"/>
          <p:nvPr/>
        </p:nvSpPr>
        <p:spPr>
          <a:xfrm>
            <a:off x="4800046" y="6477000"/>
            <a:ext cx="6947194" cy="369332"/>
          </a:xfrm>
          <a:prstGeom prst="rect">
            <a:avLst/>
          </a:prstGeom>
          <a:noFill/>
        </p:spPr>
        <p:txBody>
          <a:bodyPr wrap="square" rtlCol="0">
            <a:spAutoFit/>
          </a:bodyPr>
          <a:lstStyle/>
          <a:p>
            <a:pPr algn="r"/>
            <a:r>
              <a:rPr lang="it" dirty="0">
                <a:solidFill>
                  <a:schemeClr val="bg1"/>
                </a:solidFill>
                <a:latin typeface="Century Gothic" panose="020B0502020202020204" pitchFamily="34" charset="0"/>
              </a:rPr>
              <a:t>PREPARATO DA</a:t>
            </a:r>
            <a:endParaRPr lang="en-US" dirty="0">
              <a:solidFill>
                <a:schemeClr val="bg1"/>
              </a:solidFill>
              <a:latin typeface="Century Gothic" panose="020B0502020202020204" pitchFamily="34" charset="0"/>
              <a:ea typeface="Arial" charset="0"/>
              <a:cs typeface="Arial" charset="0"/>
            </a:endParaRPr>
          </a:p>
        </p:txBody>
      </p:sp>
      <p:graphicFrame>
        <p:nvGraphicFramePr>
          <p:cNvPr id="45" name="Table 44">
            <a:extLst>
              <a:ext uri="{FF2B5EF4-FFF2-40B4-BE49-F238E27FC236}">
                <a16:creationId xmlns:a16="http://schemas.microsoft.com/office/drawing/2014/main" id="{9EC24629-596C-6F43-9073-88FDEC0A7652}"/>
              </a:ext>
            </a:extLst>
          </p:cNvPr>
          <p:cNvGraphicFramePr>
            <a:graphicFrameLocks noGrp="1"/>
          </p:cNvGraphicFramePr>
          <p:nvPr>
            <p:extLst>
              <p:ext uri="{D42A27DB-BD31-4B8C-83A1-F6EECF244321}">
                <p14:modId xmlns:p14="http://schemas.microsoft.com/office/powerpoint/2010/main" val="357744054"/>
              </p:ext>
            </p:extLst>
          </p:nvPr>
        </p:nvGraphicFramePr>
        <p:xfrm>
          <a:off x="408789" y="785168"/>
          <a:ext cx="7425801" cy="994795"/>
        </p:xfrm>
        <a:graphic>
          <a:graphicData uri="http://schemas.openxmlformats.org/drawingml/2006/table">
            <a:tbl>
              <a:tblPr firstRow="1" firstCol="1" bandRow="1">
                <a:tableStyleId>{5C22544A-7EE6-4342-B048-85BDC9FD1C3A}</a:tableStyleId>
              </a:tblPr>
              <a:tblGrid>
                <a:gridCol w="2195263">
                  <a:extLst>
                    <a:ext uri="{9D8B030D-6E8A-4147-A177-3AD203B41FA5}">
                      <a16:colId xmlns:a16="http://schemas.microsoft.com/office/drawing/2014/main" val="1352701077"/>
                    </a:ext>
                  </a:extLst>
                </a:gridCol>
                <a:gridCol w="3239539">
                  <a:extLst>
                    <a:ext uri="{9D8B030D-6E8A-4147-A177-3AD203B41FA5}">
                      <a16:colId xmlns:a16="http://schemas.microsoft.com/office/drawing/2014/main" val="1056840554"/>
                    </a:ext>
                  </a:extLst>
                </a:gridCol>
                <a:gridCol w="1990999">
                  <a:extLst>
                    <a:ext uri="{9D8B030D-6E8A-4147-A177-3AD203B41FA5}">
                      <a16:colId xmlns:a16="http://schemas.microsoft.com/office/drawing/2014/main" val="3764831040"/>
                    </a:ext>
                  </a:extLst>
                </a:gridCol>
              </a:tblGrid>
              <a:tr h="240445">
                <a:tc>
                  <a:txBody>
                    <a:bodyPr/>
                    <a:lstStyle/>
                    <a:p>
                      <a:pPr marL="0" marR="0">
                        <a:lnSpc>
                          <a:spcPct val="107000"/>
                        </a:lnSpc>
                        <a:spcBef>
                          <a:spcPts val="300"/>
                        </a:spcBef>
                        <a:spcAft>
                          <a:spcPts val="300"/>
                        </a:spcAft>
                      </a:pPr>
                      <a:r>
                        <a:rPr lang="it" sz="900" b="0" dirty="0">
                          <a:solidFill>
                            <a:schemeClr val="tx1"/>
                          </a:solidFill>
                          <a:effectLst/>
                          <a:latin typeface="Century Gothic" panose="020B0502020202020204" pitchFamily="34" charset="0"/>
                        </a:rPr>
                        <a:t>PREPARATO DA</a:t>
                      </a:r>
                      <a:endParaRPr lang="en-US" sz="900" b="0" dirty="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85000"/>
                      </a:schemeClr>
                    </a:solidFill>
                  </a:tcPr>
                </a:tc>
                <a:tc>
                  <a:txBody>
                    <a:bodyPr/>
                    <a:lstStyle/>
                    <a:p>
                      <a:pPr marL="0" marR="0">
                        <a:lnSpc>
                          <a:spcPct val="107000"/>
                        </a:lnSpc>
                        <a:spcBef>
                          <a:spcPts val="300"/>
                        </a:spcBef>
                        <a:spcAft>
                          <a:spcPts val="300"/>
                        </a:spcAft>
                      </a:pPr>
                      <a:r>
                        <a:rPr lang="it" sz="900" b="0" dirty="0">
                          <a:solidFill>
                            <a:schemeClr val="tx1"/>
                          </a:solidFill>
                          <a:effectLst/>
                          <a:latin typeface="Century Gothic" panose="020B0502020202020204" pitchFamily="34" charset="0"/>
                        </a:rPr>
                        <a:t>TITOLO</a:t>
                      </a:r>
                      <a:endParaRPr lang="en-US" sz="900" b="0" dirty="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tx2">
                        <a:lumMod val="20000"/>
                        <a:lumOff val="80000"/>
                      </a:schemeClr>
                    </a:solidFill>
                  </a:tcPr>
                </a:tc>
                <a:tc>
                  <a:txBody>
                    <a:bodyPr/>
                    <a:lstStyle/>
                    <a:p>
                      <a:pPr marL="0" marR="0" algn="ctr">
                        <a:lnSpc>
                          <a:spcPct val="107000"/>
                        </a:lnSpc>
                        <a:spcBef>
                          <a:spcPts val="300"/>
                        </a:spcBef>
                        <a:spcAft>
                          <a:spcPts val="300"/>
                        </a:spcAft>
                      </a:pPr>
                      <a:r>
                        <a:rPr lang="it" sz="900" b="0" dirty="0">
                          <a:solidFill>
                            <a:schemeClr val="tx1"/>
                          </a:solidFill>
                          <a:effectLst/>
                          <a:latin typeface="Century Gothic" panose="020B0502020202020204" pitchFamily="34" charset="0"/>
                        </a:rPr>
                        <a:t>DATTERO</a:t>
                      </a:r>
                      <a:endParaRPr lang="en-US" sz="900" b="0" dirty="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4207552269"/>
                  </a:ext>
                </a:extLst>
              </a:tr>
              <a:tr h="754350">
                <a:tc>
                  <a:txBody>
                    <a:bodyPr/>
                    <a:lstStyle/>
                    <a:p>
                      <a:pPr marL="0" marR="0">
                        <a:lnSpc>
                          <a:spcPct val="107000"/>
                        </a:lnSpc>
                        <a:spcBef>
                          <a:spcPts val="300"/>
                        </a:spcBef>
                        <a:spcAft>
                          <a:spcPts val="300"/>
                        </a:spcAft>
                      </a:pPr>
                      <a:r>
                        <a:rPr lang="it" sz="1600" b="0" dirty="0">
                          <a:solidFill>
                            <a:schemeClr val="tx1"/>
                          </a:solidFill>
                          <a:effectLst/>
                          <a:latin typeface="Century Gothic" panose="020B0502020202020204" pitchFamily="34" charset="0"/>
                        </a:rPr>
                        <a:t>Jane Matthews</a:t>
                      </a:r>
                      <a:endParaRPr lang="en-US" sz="1600" b="0" dirty="0">
                        <a:solidFill>
                          <a:schemeClr val="tx1"/>
                        </a:solidFill>
                        <a:effectLst/>
                        <a:latin typeface="Century Gothic" panose="020B0502020202020204" pitchFamily="34" charset="0"/>
                        <a:ea typeface="Calibri" panose="020F0502020204030204" pitchFamily="34" charset="0"/>
                      </a:endParaRPr>
                    </a:p>
                  </a:txBody>
                  <a:tcPr marL="68580" marR="6858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95000"/>
                      </a:schemeClr>
                    </a:solidFill>
                  </a:tcPr>
                </a:tc>
                <a:tc>
                  <a:txBody>
                    <a:bodyPr/>
                    <a:lstStyle/>
                    <a:p>
                      <a:pPr marL="0" marR="0">
                        <a:lnSpc>
                          <a:spcPct val="107000"/>
                        </a:lnSpc>
                        <a:spcBef>
                          <a:spcPts val="300"/>
                        </a:spcBef>
                        <a:spcAft>
                          <a:spcPts val="300"/>
                        </a:spcAft>
                      </a:pPr>
                      <a:r>
                        <a:rPr lang="it" sz="1600" dirty="0">
                          <a:solidFill>
                            <a:schemeClr val="tx1"/>
                          </a:solidFill>
                          <a:effectLst/>
                          <a:latin typeface="Century Gothic" panose="020B0502020202020204" pitchFamily="34" charset="0"/>
                        </a:rPr>
                        <a:t>Senior Project Manager</a:t>
                      </a:r>
                      <a:endParaRPr lang="en-US" sz="1600" dirty="0">
                        <a:solidFill>
                          <a:schemeClr val="tx1"/>
                        </a:solidFill>
                        <a:effectLst/>
                        <a:latin typeface="Century Gothic" panose="020B0502020202020204" pitchFamily="34" charset="0"/>
                        <a:ea typeface="Calibri" panose="020F0502020204030204" pitchFamily="34" charset="0"/>
                      </a:endParaRPr>
                    </a:p>
                  </a:txBody>
                  <a:tcPr marL="68580" marR="6858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marL="0" marR="0" algn="ctr">
                        <a:lnSpc>
                          <a:spcPct val="107000"/>
                        </a:lnSpc>
                        <a:spcBef>
                          <a:spcPts val="300"/>
                        </a:spcBef>
                        <a:spcAft>
                          <a:spcPts val="300"/>
                        </a:spcAft>
                      </a:pPr>
                      <a:r>
                        <a:rPr lang="it" sz="1600" dirty="0">
                          <a:solidFill>
                            <a:schemeClr val="tx1"/>
                          </a:solidFill>
                          <a:effectLst/>
                          <a:latin typeface="Century Gothic" panose="020B0502020202020204" pitchFamily="34" charset="0"/>
                        </a:rPr>
                        <a:t>22/04/20XX</a:t>
                      </a:r>
                      <a:endParaRPr lang="en-US" sz="1600" dirty="0">
                        <a:solidFill>
                          <a:schemeClr val="tx1"/>
                        </a:solidFill>
                        <a:effectLst/>
                        <a:latin typeface="Century Gothic" panose="020B0502020202020204" pitchFamily="34" charset="0"/>
                        <a:ea typeface="Calibri" panose="020F0502020204030204" pitchFamily="34" charset="0"/>
                      </a:endParaRPr>
                    </a:p>
                  </a:txBody>
                  <a:tcPr marL="68580" marR="6858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EAEEF3">
                        <a:alpha val="70000"/>
                      </a:srgbClr>
                    </a:solidFill>
                  </a:tcPr>
                </a:tc>
                <a:extLst>
                  <a:ext uri="{0D108BD9-81ED-4DB2-BD59-A6C34878D82A}">
                    <a16:rowId xmlns:a16="http://schemas.microsoft.com/office/drawing/2014/main" val="1429936180"/>
                  </a:ext>
                </a:extLst>
              </a:tr>
            </a:tbl>
          </a:graphicData>
        </a:graphic>
      </p:graphicFrame>
      <p:sp>
        <p:nvSpPr>
          <p:cNvPr id="38" name="TextBox 37">
            <a:extLst>
              <a:ext uri="{FF2B5EF4-FFF2-40B4-BE49-F238E27FC236}">
                <a16:creationId xmlns:a16="http://schemas.microsoft.com/office/drawing/2014/main" id="{E36FEB26-6347-CD41-956A-B259185DAC9B}"/>
              </a:ext>
            </a:extLst>
          </p:cNvPr>
          <p:cNvSpPr txBox="1"/>
          <p:nvPr/>
        </p:nvSpPr>
        <p:spPr>
          <a:xfrm>
            <a:off x="367748" y="248400"/>
            <a:ext cx="2496196" cy="461665"/>
          </a:xfrm>
          <a:prstGeom prst="rect">
            <a:avLst/>
          </a:prstGeom>
          <a:noFill/>
        </p:spPr>
        <p:txBody>
          <a:bodyPr wrap="none" rtlCol="0">
            <a:spAutoFit/>
          </a:bodyPr>
          <a:lstStyle/>
          <a:p>
            <a:r>
              <a:rPr lang="it" sz="2400" dirty="0">
                <a:solidFill>
                  <a:schemeClr val="tx1">
                    <a:lumMod val="65000"/>
                    <a:lumOff val="35000"/>
                  </a:schemeClr>
                </a:solidFill>
                <a:latin typeface="Century Gothic" panose="020B0502020202020204" pitchFamily="34" charset="0"/>
              </a:rPr>
              <a:t>6. PREPARATO DA</a:t>
            </a:r>
          </a:p>
        </p:txBody>
      </p:sp>
    </p:spTree>
    <p:extLst>
      <p:ext uri="{BB962C8B-B14F-4D97-AF65-F5344CB8AC3E}">
        <p14:creationId xmlns:p14="http://schemas.microsoft.com/office/powerpoint/2010/main" val="57605566"/>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Project-Charter-Template-with-Example-Data_PowerPoint" id="{23151D67-D973-D74D-AE49-D8599ACA9A0A}" vid="{E540B549-6B68-0C4D-8441-23D5A305591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Тема Office</Template>
  <TotalTime>2</TotalTime>
  <Words>1351</Words>
  <Application>Microsoft Macintosh PowerPoint</Application>
  <PresentationFormat>Widescreen</PresentationFormat>
  <Paragraphs>233</Paragraphs>
  <Slides>10</Slides>
  <Notes>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Calibri Light</vt:lpstr>
      <vt:lpstr>Century Gothic</vt:lpstr>
      <vt:lpstr>Тема Office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PowerPoint</dc:title>
  <dc:creator>Heather Key</dc:creator>
  <cp:lastModifiedBy>Jason Flores</cp:lastModifiedBy>
  <cp:revision>2</cp:revision>
  <dcterms:created xsi:type="dcterms:W3CDTF">2022-06-28T22:57:13Z</dcterms:created>
  <dcterms:modified xsi:type="dcterms:W3CDTF">2022-09-11T04:29:55Z</dcterms:modified>
</cp:coreProperties>
</file>