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AAEAEA"/>
    <a:srgbClr val="B1F2F7"/>
    <a:srgbClr val="AF4BFA"/>
    <a:srgbClr val="FCF1C3"/>
    <a:srgbClr val="E9CF9C"/>
    <a:srgbClr val="F7F9FB"/>
    <a:srgbClr val="F9F9F9"/>
    <a:srgbClr val="FCF8E4"/>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3" autoAdjust="0"/>
    <p:restoredTop sz="86447"/>
  </p:normalViewPr>
  <p:slideViewPr>
    <p:cSldViewPr snapToGrid="0" snapToObjects="1">
      <p:cViewPr varScale="1">
        <p:scale>
          <a:sx n="112" d="100"/>
          <a:sy n="112" d="100"/>
        </p:scale>
        <p:origin x="75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zione generat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7106192" cy="954107"/>
          </a:xfrm>
          <a:prstGeom prst="rect">
            <a:avLst/>
          </a:prstGeom>
          <a:noFill/>
        </p:spPr>
        <p:txBody>
          <a:bodyPr wrap="square" rtlCol="0">
            <a:spAutoFit/>
          </a:bodyPr>
          <a:lstStyle/>
          <a:p>
            <a:r>
              <a:rPr lang="it" sz="2800" b="1" dirty="0">
                <a:solidFill>
                  <a:schemeClr val="tx1">
                    <a:lumMod val="75000"/>
                    <a:lumOff val="25000"/>
                  </a:schemeClr>
                </a:solidFill>
                <a:latin typeface="Century Gothic" panose="020B0502020202020204" pitchFamily="34" charset="0"/>
              </a:rPr>
              <a:t>MODELLO DI CARTA DI PROGETTO CON DATI DI ESEMPIO</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MODELLO DI PRESENTAZIONE DELLA CARTA DEL PROGETTO</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a:outerShdw blurRad="50800" dist="38100" dir="2700000" algn="tl" rotWithShape="0">
              <a:prstClr val="black">
                <a:alpha val="40000"/>
              </a:prstClr>
            </a:outerShdw>
          </a:effectLst>
        </p:spPr>
        <p:txBody>
          <a:bodyPr wrap="none" rtlCol="0">
            <a:spAutoFit/>
          </a:bodyPr>
          <a:lstStyle/>
          <a:p>
            <a:r>
              <a:rPr lang="it" sz="3200" dirty="0">
                <a:solidFill>
                  <a:schemeClr val="bg1"/>
                </a:solidFill>
                <a:latin typeface="Century Gothic" panose="020B0502020202020204" pitchFamily="34" charset="0"/>
              </a:rPr>
              <a:t>PROMEMORIA IMPORTANTE</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it" sz="2000" dirty="0">
                <a:latin typeface="Century Gothic" panose="020B0502020202020204" pitchFamily="34" charset="0"/>
              </a:rPr>
              <a:t>Una carta narrativa scritta deve essere diffusa e firmata dagli sponsor del progetto. Puoi allegare una versione completa di questo modello alla tua carta narrativa scritta nel tentativo di mantenerla breve e concisa. </a:t>
            </a:r>
          </a:p>
          <a:p>
            <a:pPr>
              <a:lnSpc>
                <a:spcPct val="150000"/>
              </a:lnSpc>
            </a:pPr>
            <a:endParaRPr lang="en-US" sz="2000" dirty="0">
              <a:latin typeface="Century Gothic" panose="020B0502020202020204" pitchFamily="34" charset="0"/>
            </a:endParaRPr>
          </a:p>
          <a:p>
            <a:pPr>
              <a:lnSpc>
                <a:spcPct val="150000"/>
              </a:lnSpc>
            </a:pPr>
            <a:r>
              <a:rPr lang="it" sz="2000" dirty="0">
                <a:latin typeface="Century Gothic" panose="020B0502020202020204" pitchFamily="34" charset="0"/>
              </a:rPr>
              <a:t>Assicurati di incontrare il team di progetto e gli sponsor prima di completare questo modello. Molte delle informazioni richieste dovranno provenire da una discussione con i membri del team e gli sponsor.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it" sz="1600" b="1" dirty="0">
                          <a:solidFill>
                            <a:schemeClr val="tx1"/>
                          </a:solidFill>
                          <a:effectLst/>
                          <a:latin typeface="Century Gothic" panose="020B0502020202020204" pitchFamily="34" charset="0"/>
                        </a:rPr>
                        <a:t>DISCONOSCIMENTO</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it" sz="1400" b="0" dirty="0">
                          <a:solidFill>
                            <a:schemeClr val="tx1"/>
                          </a:solidFill>
                          <a:effectLst/>
                          <a:latin typeface="Century Gothic" panose="020B0502020202020204" pitchFamily="34" charset="0"/>
                        </a:rPr>
                        <a:t>Tutti gli articoli, i modelli o le informazioni fornite da Smartsheet sul sito Web sono solo di riferimento. Mentre ci sforziamo di mantenere le informazioni aggiornate e corrette, non rilasciamo dichiarazioni o garanzie di alcun tipo, esplicite o implicite, circa la completezza, l'accuratezza, l'affidabilità, l'idoneità o la disponibilità in relazione al sito Web o alle informazioni, agli articoli, ai modelli o alla grafica correlata contenuti nel sito Web. Qualsiasi affidamento che fai su tali informazioni è quindi strettamente a tuo rischio.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10;&#10;Descrizione generata automaticamente">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 CARTA DEL PROGETTO   INFORMAZIONI GENERALI SUL PROGETTO</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33900134"/>
              </p:ext>
            </p:extLst>
          </p:nvPr>
        </p:nvGraphicFramePr>
        <p:xfrm>
          <a:off x="168967" y="1490869"/>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it" sz="1000" b="0" i="0" u="none" strike="noStrike" dirty="0">
                          <a:solidFill>
                            <a:srgbClr val="000000"/>
                          </a:solidFill>
                          <a:effectLst/>
                          <a:latin typeface="Century Gothic" panose="020B0502020202020204" pitchFamily="34" charset="0"/>
                        </a:rPr>
                        <a:t>NOME DEL PROGETTO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it" sz="1000" b="0" i="0" u="none" strike="noStrike" dirty="0">
                          <a:solidFill>
                            <a:srgbClr val="000000"/>
                          </a:solidFill>
                          <a:effectLst/>
                          <a:latin typeface="Century Gothic" panose="020B0502020202020204" pitchFamily="34" charset="0"/>
                        </a:rPr>
                        <a:t>RESPONSABILE DI PROGETTO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it" sz="1000" b="0" i="0" u="none" strike="noStrike" dirty="0">
                          <a:solidFill>
                            <a:srgbClr val="000000"/>
                          </a:solidFill>
                          <a:effectLst/>
                          <a:latin typeface="Century Gothic" panose="020B0502020202020204" pitchFamily="34" charset="0"/>
                        </a:rPr>
                        <a:t>SPONSOR DEL PROGETTO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it" sz="1800" b="0" i="0" u="none" strike="noStrike" dirty="0">
                          <a:solidFill>
                            <a:srgbClr val="000000"/>
                          </a:solidFill>
                          <a:effectLst/>
                          <a:latin typeface="Century Gothic" panose="020B0502020202020204" pitchFamily="34" charset="0"/>
                        </a:rPr>
                        <a:t>Installazioni di stazioni EMV a carica positiva </a:t>
                      </a:r>
                    </a:p>
                  </a:txBody>
                  <a:tcPr marL="857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it" sz="1400" b="0" i="0" u="none" strike="noStrike" dirty="0">
                          <a:solidFill>
                            <a:srgbClr val="000000"/>
                          </a:solidFill>
                          <a:effectLst/>
                          <a:latin typeface="Century Gothic" panose="020B0502020202020204" pitchFamily="34" charset="0"/>
                        </a:rPr>
                        <a:t>Jane Matthews</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it" sz="1400" b="0" i="0" u="none" strike="noStrike" dirty="0">
                          <a:solidFill>
                            <a:srgbClr val="000000"/>
                          </a:solidFill>
                          <a:effectLst/>
                          <a:latin typeface="Century Gothic" panose="020B0502020202020204" pitchFamily="34" charset="0"/>
                        </a:rPr>
                        <a:t>Jill DeGrassio</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it" sz="1000" b="0" i="0" u="none" strike="noStrike" dirty="0">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it" sz="1000" b="0" i="0" u="none" strike="noStrike" dirty="0">
                          <a:solidFill>
                            <a:srgbClr val="000000"/>
                          </a:solidFill>
                          <a:effectLst/>
                          <a:latin typeface="Century Gothic" panose="020B0502020202020204" pitchFamily="34" charset="0"/>
                        </a:rPr>
                        <a:t>TELEFONO</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it" sz="1000" b="0" i="0" u="none" strike="noStrike" dirty="0">
                          <a:solidFill>
                            <a:srgbClr val="000000"/>
                          </a:solidFill>
                          <a:effectLst/>
                          <a:latin typeface="Century Gothic" panose="020B0502020202020204" pitchFamily="34" charset="0"/>
                        </a:rPr>
                        <a:t>UNITÀ ORGANIZZATIVA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it" sz="1200" b="0" i="0" u="none" strike="noStrike" dirty="0">
                          <a:solidFill>
                            <a:srgbClr val="000000"/>
                          </a:solidFill>
                          <a:effectLst/>
                          <a:latin typeface="Century Gothic" panose="020B0502020202020204" pitchFamily="34" charset="0"/>
                        </a:rPr>
                        <a:t>jane.matthews@positivecharge.com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it" sz="12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it" sz="1200" b="0" i="0" u="none" strike="noStrike" dirty="0">
                          <a:solidFill>
                            <a:srgbClr val="000000"/>
                          </a:solidFill>
                          <a:effectLst/>
                          <a:latin typeface="Century Gothic" panose="020B0502020202020204" pitchFamily="34" charset="0"/>
                        </a:rPr>
                        <a:t>Ingegneria sul campo, operazioni e gestione dei progetti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it" sz="1000" b="0" i="0" u="none" strike="noStrike" dirty="0">
                          <a:solidFill>
                            <a:srgbClr val="000000"/>
                          </a:solidFill>
                          <a:effectLst/>
                          <a:latin typeface="Century Gothic" panose="020B0502020202020204" pitchFamily="34" charset="0"/>
                        </a:rPr>
                        <a:t>CINTURE VERDI ASSEGNATE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it" sz="1000" b="0" i="0" u="none" strike="noStrike" dirty="0">
                          <a:solidFill>
                            <a:srgbClr val="000000"/>
                          </a:solidFill>
                          <a:effectLst/>
                          <a:latin typeface="Century Gothic" panose="020B0502020202020204" pitchFamily="34" charset="0"/>
                        </a:rPr>
                        <a:t>DATA DI INIZIO PREVISTA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it" sz="1000" b="0" i="0" u="none" strike="noStrike" dirty="0">
                          <a:solidFill>
                            <a:srgbClr val="000000"/>
                          </a:solidFill>
                          <a:effectLst/>
                          <a:latin typeface="Century Gothic" panose="020B0502020202020204" pitchFamily="34" charset="0"/>
                        </a:rPr>
                        <a:t>DATA DI COMPLETAMENTO PREVISTA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it" sz="1200" b="0" i="0" u="none" strike="noStrike" dirty="0">
                          <a:solidFill>
                            <a:srgbClr val="000000"/>
                          </a:solidFill>
                          <a:effectLst/>
                          <a:latin typeface="Century Gothic" panose="020B0502020202020204" pitchFamily="34" charset="0"/>
                        </a:rPr>
                        <a:t>Wendy Williams (Project Management)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it" sz="1200" b="0" i="0" u="none" strike="noStrike" dirty="0">
                          <a:solidFill>
                            <a:srgbClr val="000000"/>
                          </a:solidFill>
                          <a:effectLst/>
                          <a:latin typeface="Century Gothic" panose="020B0502020202020204" pitchFamily="34" charset="0"/>
                        </a:rPr>
                        <a:t>19/02/20XX</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200" b="0" i="0" u="none" strike="noStrike" dirty="0">
                          <a:solidFill>
                            <a:srgbClr val="000000"/>
                          </a:solidFill>
                          <a:effectLst/>
                          <a:latin typeface="Century Gothic" panose="020B0502020202020204" pitchFamily="34" charset="0"/>
                        </a:rPr>
                        <a:t>30/11/20XX</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it" sz="1000" b="0" i="0" u="none" strike="noStrike" dirty="0">
                          <a:solidFill>
                            <a:srgbClr val="000000"/>
                          </a:solidFill>
                          <a:effectLst/>
                          <a:latin typeface="Century Gothic" panose="020B0502020202020204" pitchFamily="34" charset="0"/>
                        </a:rPr>
                        <a:t>CINTURE NERE ASSEGNATE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it" sz="1000" b="0" i="0" u="none" strike="noStrike" dirty="0">
                          <a:solidFill>
                            <a:srgbClr val="000000"/>
                          </a:solidFill>
                          <a:effectLst/>
                          <a:latin typeface="Century Gothic" panose="020B0502020202020204" pitchFamily="34" charset="0"/>
                        </a:rPr>
                        <a:t>RISPARMI ATTESI</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it" sz="1000" b="0" i="0" u="none" strike="noStrike" dirty="0">
                          <a:solidFill>
                            <a:srgbClr val="000000"/>
                          </a:solidFill>
                          <a:effectLst/>
                          <a:latin typeface="Century Gothic" panose="020B0502020202020204" pitchFamily="34" charset="0"/>
                        </a:rPr>
                        <a:t>COSTI STIMATI</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it" sz="1400" b="0" i="0" u="none" strike="noStrike" dirty="0">
                          <a:solidFill>
                            <a:srgbClr val="000000"/>
                          </a:solidFill>
                          <a:effectLst/>
                          <a:latin typeface="Century Gothic" panose="020B0502020202020204" pitchFamily="34" charset="0"/>
                        </a:rPr>
                        <a:t> </a:t>
                      </a:r>
                      <a:r>
                        <a:rPr lang="it" sz="1200" b="0" i="0" u="none" strike="noStrike" dirty="0">
                          <a:solidFill>
                            <a:srgbClr val="000000"/>
                          </a:solidFill>
                          <a:effectLst/>
                          <a:latin typeface="Century Gothic" panose="020B0502020202020204" pitchFamily="34" charset="0"/>
                        </a:rPr>
                        <a:t>Rakesh Agarwal (Direttore delle operazioni) </a:t>
                      </a:r>
                      <a:endParaRPr lang="en-US" sz="14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it" sz="1400" b="0" i="0" u="none" strike="noStrike" dirty="0">
                          <a:solidFill>
                            <a:srgbClr val="000000"/>
                          </a:solidFill>
                          <a:effectLst/>
                          <a:latin typeface="Century Gothic" panose="020B0502020202020204" pitchFamily="34" charset="0"/>
                        </a:rPr>
                        <a:t>US$ 237.750</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US$ 441.885</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982583"/>
            <a:ext cx="5178021"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INFORMAZIONI GENERALI SUL PROGETTO</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a&#10;&#10;Descrizione generata automaticamente">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 CARTA DEL PROGETTO   SOMMARIO</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it" sz="3200" dirty="0">
                <a:solidFill>
                  <a:schemeClr val="tx1">
                    <a:lumMod val="65000"/>
                    <a:lumOff val="35000"/>
                  </a:schemeClr>
                </a:solidFill>
                <a:latin typeface="Century Gothic" panose="020B0502020202020204" pitchFamily="34" charset="0"/>
              </a:rPr>
              <a:t>SOMMARIO</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it" dirty="0">
                <a:latin typeface="Century Gothic" panose="020B0502020202020204" pitchFamily="34" charset="0"/>
                <a:ea typeface="Montserrat Bold" charset="0"/>
                <a:cs typeface="Montserrat Bold" charset="0"/>
              </a:rPr>
              <a:t>PANORAMICA DEL PROGETTO</a:t>
            </a:r>
            <a:br>
              <a:rPr lang="en-US" dirty="0">
                <a:latin typeface="Century Gothic" panose="020B0502020202020204" pitchFamily="34" charset="0"/>
                <a:ea typeface="Montserrat Bold" charset="0"/>
                <a:cs typeface="Montserrat Bold" charset="0"/>
              </a:rPr>
            </a:br>
            <a:r>
              <a:rPr lang="it" dirty="0">
                <a:latin typeface="Century Gothic" panose="020B0502020202020204" pitchFamily="34" charset="0"/>
                <a:ea typeface="Montserrat Bold" charset="0"/>
                <a:cs typeface="Montserrat Bold" charset="0"/>
              </a:rPr>
              <a:t> E AMBITO DEL PROGETTO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it" dirty="0">
                <a:latin typeface="Century Gothic" panose="020B0502020202020204" pitchFamily="34" charset="0"/>
                <a:ea typeface="Montserrat Bold" charset="0"/>
                <a:cs typeface="Montserrat Bold" charset="0"/>
              </a:rPr>
              <a:t>PROGRAMMA PROVVISORIO</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it" dirty="0">
                <a:latin typeface="Century Gothic" panose="020B0502020202020204" pitchFamily="34" charset="0"/>
                <a:ea typeface="Montserrat Bold" charset="0"/>
                <a:cs typeface="Montserrat Bold" charset="0"/>
              </a:rPr>
              <a:t>RISORSE</a:t>
            </a:r>
            <a:br>
              <a:rPr lang="en-US" dirty="0">
                <a:latin typeface="Century Gothic" panose="020B0502020202020204" pitchFamily="34" charset="0"/>
                <a:ea typeface="Montserrat Bold" charset="0"/>
                <a:cs typeface="Montserrat Bold" charset="0"/>
              </a:rPr>
            </a:br>
            <a:r>
              <a:rPr lang="it" dirty="0">
                <a:latin typeface="Century Gothic" panose="020B0502020202020204" pitchFamily="34" charset="0"/>
                <a:ea typeface="Montserrat Bold" charset="0"/>
                <a:cs typeface="Montserrat Bold" charset="0"/>
              </a:rPr>
              <a:t> E COSTI</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it" dirty="0">
                <a:latin typeface="Century Gothic" panose="020B0502020202020204" pitchFamily="34" charset="0"/>
                <a:ea typeface="Montserrat Bold" charset="0"/>
                <a:cs typeface="Montserrat Bold" charset="0"/>
              </a:rPr>
              <a:t>RISCHIO, VINCOLI </a:t>
            </a:r>
            <a:br>
              <a:rPr lang="en-US" dirty="0">
                <a:latin typeface="Century Gothic" panose="020B0502020202020204" pitchFamily="34" charset="0"/>
                <a:ea typeface="Montserrat Bold" charset="0"/>
                <a:cs typeface="Montserrat Bold" charset="0"/>
              </a:rPr>
            </a:br>
            <a:r>
              <a:rPr lang="it" dirty="0">
                <a:latin typeface="Century Gothic" panose="020B0502020202020204" pitchFamily="34" charset="0"/>
                <a:ea typeface="Montserrat Bold" charset="0"/>
                <a:cs typeface="Montserrat Bold" charset="0"/>
              </a:rPr>
              <a:t>E IPOTESI</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it" dirty="0">
                <a:latin typeface="Century Gothic" panose="020B0502020202020204" pitchFamily="34" charset="0"/>
                <a:ea typeface="Montserrat Bold" charset="0"/>
                <a:cs typeface="Montserrat Bold" charset="0"/>
              </a:rPr>
              <a:t>PREPARATO DA...</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it"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it" dirty="0">
                <a:latin typeface="Century Gothic" panose="020B0502020202020204" pitchFamily="34" charset="0"/>
                <a:ea typeface="Montserrat Bold" charset="0"/>
                <a:cs typeface="Montserrat Bold" charset="0"/>
              </a:rPr>
              <a:t>VANTAGGI </a:t>
            </a:r>
            <a:br>
              <a:rPr lang="en-US" dirty="0">
                <a:latin typeface="Century Gothic" panose="020B0502020202020204" pitchFamily="34" charset="0"/>
                <a:ea typeface="Montserrat Bold" charset="0"/>
                <a:cs typeface="Montserrat Bold" charset="0"/>
              </a:rPr>
            </a:br>
            <a:r>
              <a:rPr lang="it" dirty="0">
                <a:latin typeface="Century Gothic" panose="020B0502020202020204" pitchFamily="34" charset="0"/>
                <a:ea typeface="Montserrat Bold" charset="0"/>
                <a:cs typeface="Montserrat Bold" charset="0"/>
              </a:rPr>
              <a:t>&amp; CLIENTI</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1. PANORAMICA DEL PROGETTO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PANORAMICA DEL PROGETTO E AMBITO DEL PROGETTO</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276620"/>
            <a:ext cx="2622834"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AMBITO DEL PROGETTO</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920005937"/>
              </p:ext>
            </p:extLst>
          </p:nvPr>
        </p:nvGraphicFramePr>
        <p:xfrm>
          <a:off x="488196" y="697704"/>
          <a:ext cx="10802656" cy="3427036"/>
        </p:xfrm>
        <a:graphic>
          <a:graphicData uri="http://schemas.openxmlformats.org/drawingml/2006/table">
            <a:tbl>
              <a:tblPr/>
              <a:tblGrid>
                <a:gridCol w="2056221">
                  <a:extLst>
                    <a:ext uri="{9D8B030D-6E8A-4147-A177-3AD203B41FA5}">
                      <a16:colId xmlns:a16="http://schemas.microsoft.com/office/drawing/2014/main" val="1996367546"/>
                    </a:ext>
                  </a:extLst>
                </a:gridCol>
                <a:gridCol w="8746435">
                  <a:extLst>
                    <a:ext uri="{9D8B030D-6E8A-4147-A177-3AD203B41FA5}">
                      <a16:colId xmlns:a16="http://schemas.microsoft.com/office/drawing/2014/main" val="886809287"/>
                    </a:ext>
                  </a:extLst>
                </a:gridCol>
              </a:tblGrid>
              <a:tr h="584444">
                <a:tc>
                  <a:txBody>
                    <a:bodyPr/>
                    <a:lstStyle/>
                    <a:p>
                      <a:pPr algn="l" fontAlgn="ctr"/>
                      <a:r>
                        <a:rPr lang="it" sz="1200" b="0" i="0" u="none" strike="noStrike" dirty="0">
                          <a:solidFill>
                            <a:srgbClr val="000000"/>
                          </a:solidFill>
                          <a:effectLst/>
                          <a:latin typeface="Century Gothic" panose="020B0502020202020204" pitchFamily="34" charset="0"/>
                        </a:rPr>
                        <a:t>PROBLEMA O PROBLEMA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Il nostro obiettivo per questo progetto è quello di installare 1.125 stazioni di ricarica ev in 116 sedi negli Stati Uniti, in Messico e in Canada per soddisfare le esigenze di ricarica dei centri commerciali e delle stazioni di servizio.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731">
                <a:tc>
                  <a:txBody>
                    <a:bodyPr/>
                    <a:lstStyle/>
                    <a:p>
                      <a:pPr algn="l" rtl="0" fontAlgn="ctr"/>
                      <a:r>
                        <a:rPr lang="it" sz="1200" b="0" i="0" u="none" strike="noStrike" dirty="0">
                          <a:solidFill>
                            <a:srgbClr val="000000"/>
                          </a:solidFill>
                          <a:effectLst/>
                          <a:latin typeface="Century Gothic" panose="020B0502020202020204" pitchFamily="34" charset="0"/>
                        </a:rPr>
                        <a:t>SCOPO DEL PROGETTO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L'implementazione delle 1.125 stazioni di ricarica per veicoli elettrici ridurrà le emissioni di combustibili fossili e avrà un impatto positivo sull'ambiente. Ciò contribuirà a soddisfare la missione di Positive Charge di essere il più grande fornitore di ricarica per veicoli elettrici al mondo e ridurre l'impatto ambientale delle auto a combustibili fossili attraverso i nostri servizi.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387">
                <a:tc>
                  <a:txBody>
                    <a:bodyPr/>
                    <a:lstStyle/>
                    <a:p>
                      <a:pPr algn="l" fontAlgn="ctr"/>
                      <a:r>
                        <a:rPr lang="it" sz="12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Man mano che i veicoli elettrici diventano più diffusi, sono necessarie più stazioni di ricarica per veicoli elettrici per soddisfare le esigenze di ricarica dei conducenti di veicoli elettrici. L'implementazione delle 1.125 stazioni di ricarica ev in 116 località negli Stati Uniti, in Messico e in Canada per accogliere il "traffico" di ricarica EV di centri commerciali e stazioni di servizio ridurrà le lunghezze a cui i conducenti di veicoli elettrici dovrebbero viaggiare per la loro prossima carica. L'implementazione delle stazioni di ricarica EV si tradurrà anche in un profitto del 24% per Positive Charge.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731">
                <a:tc>
                  <a:txBody>
                    <a:bodyPr/>
                    <a:lstStyle/>
                    <a:p>
                      <a:pPr algn="l" rtl="0" fontAlgn="ctr"/>
                      <a:r>
                        <a:rPr lang="it" sz="1200" b="0" i="0" u="none" strike="noStrike" dirty="0">
                          <a:solidFill>
                            <a:srgbClr val="000000"/>
                          </a:solidFill>
                          <a:effectLst/>
                          <a:latin typeface="Century Gothic" panose="020B0502020202020204" pitchFamily="34" charset="0"/>
                        </a:rPr>
                        <a:t>OBIETTIVI / METRICHE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L'obiettivo del progetto è quello di installare 1.125 stazioni di ricarica per veicoli elettrici in 116 località negli Stati Uniti, in Messico e in Canada. Le metriche utilizzate per misurare il successo saranno principalmente i seguenti indicatori chiave di prestazione (KPI): crescita dei ricavi, tasso di fidelizzazione dei clienti e soddisfazione del cliente.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598743">
                <a:tc>
                  <a:txBody>
                    <a:bodyPr/>
                    <a:lstStyle/>
                    <a:p>
                      <a:pPr algn="l" fontAlgn="ctr"/>
                      <a:r>
                        <a:rPr lang="it" sz="1200" b="0" i="0" u="none" strike="noStrike" dirty="0">
                          <a:solidFill>
                            <a:srgbClr val="000000"/>
                          </a:solidFill>
                          <a:effectLst/>
                          <a:latin typeface="Century Gothic" panose="020B0502020202020204" pitchFamily="34" charset="0"/>
                        </a:rPr>
                        <a:t>RISULTATI ATTESI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Installa 1.125 stazioni di ricarica per veicoli elettrici in 116 sedi negli Stati Uniti, in Messico e in Canada per soddisfare le esigenze di ricarica dei centri commerciali e delle stazioni di servizio.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11830767"/>
              </p:ext>
            </p:extLst>
          </p:nvPr>
        </p:nvGraphicFramePr>
        <p:xfrm>
          <a:off x="488195" y="4764566"/>
          <a:ext cx="10802655" cy="1365769"/>
        </p:xfrm>
        <a:graphic>
          <a:graphicData uri="http://schemas.openxmlformats.org/drawingml/2006/table">
            <a:tbl>
              <a:tblPr/>
              <a:tblGrid>
                <a:gridCol w="2036344">
                  <a:extLst>
                    <a:ext uri="{9D8B030D-6E8A-4147-A177-3AD203B41FA5}">
                      <a16:colId xmlns:a16="http://schemas.microsoft.com/office/drawing/2014/main" val="3734826"/>
                    </a:ext>
                  </a:extLst>
                </a:gridCol>
                <a:gridCol w="8766311">
                  <a:extLst>
                    <a:ext uri="{9D8B030D-6E8A-4147-A177-3AD203B41FA5}">
                      <a16:colId xmlns:a16="http://schemas.microsoft.com/office/drawing/2014/main" val="1467896747"/>
                    </a:ext>
                  </a:extLst>
                </a:gridCol>
              </a:tblGrid>
              <a:tr h="622443">
                <a:tc>
                  <a:txBody>
                    <a:bodyPr/>
                    <a:lstStyle/>
                    <a:p>
                      <a:pPr algn="l" fontAlgn="ctr"/>
                      <a:r>
                        <a:rPr lang="it" sz="1200" b="0" i="0" u="none" strike="noStrike" dirty="0">
                          <a:solidFill>
                            <a:srgbClr val="000000"/>
                          </a:solidFill>
                          <a:effectLst/>
                          <a:latin typeface="Century Gothic" panose="020B0502020202020204" pitchFamily="34" charset="0"/>
                        </a:rPr>
                        <a:t>NELL'AMBITO DI APPLICAZIONE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1F2F7"/>
                    </a:solidFill>
                  </a:tcPr>
                </a:tc>
                <a:tc>
                  <a:txBody>
                    <a:bodyPr/>
                    <a:lstStyle/>
                    <a:p>
                      <a:pPr algn="l" fontAlgn="ctr"/>
                      <a:r>
                        <a:rPr lang="it" sz="1100" b="0" i="0" u="none" strike="noStrike" dirty="0">
                          <a:solidFill>
                            <a:srgbClr val="000000"/>
                          </a:solidFill>
                          <a:effectLst/>
                          <a:latin typeface="Century Gothic" panose="020B0502020202020204" pitchFamily="34" charset="0"/>
                        </a:rPr>
                        <a:t>Ingegneri operativi, project manager e ingegneri di implementazione sul campo lavoreranno con il personale del sito del cliente di terze parti per installare 1.125 stazioni di ricarica EV in 116 sedi negli Stati Uniti, in Messico e in Canada.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743326">
                <a:tc>
                  <a:txBody>
                    <a:bodyPr/>
                    <a:lstStyle/>
                    <a:p>
                      <a:pPr algn="l" rtl="0" fontAlgn="ctr"/>
                      <a:r>
                        <a:rPr lang="it" sz="1200" b="0" i="0" u="none" strike="noStrike" dirty="0">
                          <a:solidFill>
                            <a:srgbClr val="000000"/>
                          </a:solidFill>
                          <a:effectLst/>
                          <a:latin typeface="Century Gothic" panose="020B0502020202020204" pitchFamily="34" charset="0"/>
                        </a:rPr>
                        <a:t>AL DI FUORI DELL'AMBITO DI APPLICAZIONE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AEA"/>
                    </a:solidFill>
                  </a:tcPr>
                </a:tc>
                <a:tc>
                  <a:txBody>
                    <a:bodyPr/>
                    <a:lstStyle/>
                    <a:p>
                      <a:pPr algn="l" fontAlgn="ctr"/>
                      <a:r>
                        <a:rPr lang="it" sz="1100" b="0" i="0" u="none" strike="noStrike" dirty="0">
                          <a:solidFill>
                            <a:srgbClr val="000000"/>
                          </a:solidFill>
                          <a:effectLst/>
                          <a:latin typeface="Century Gothic" panose="020B0502020202020204" pitchFamily="34" charset="0"/>
                        </a:rPr>
                        <a:t>Positive Charge non è responsabile per i lavori preparatori di terze parti / clienti (ad esempio, permessi per scavi, logistica della disponibilità di energia elettrica della regione della città, ecc.). Tuttavia, i project manager di Positive Charge possono fornire ai clienti una lista di controllo per garantire che le loro sedi siano adeguatamente preparate per l'installazione delle nostre stazioni di ricarica per veicoli elettrici.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2. PROGRAMMA PROVVISORIO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PROGRAMMA PROVVISORIO</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191394685"/>
              </p:ext>
            </p:extLst>
          </p:nvPr>
        </p:nvGraphicFramePr>
        <p:xfrm>
          <a:off x="447932" y="849213"/>
          <a:ext cx="10276896" cy="452098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it" sz="900" b="1" i="0" u="none" strike="noStrike" dirty="0">
                          <a:solidFill>
                            <a:srgbClr val="000000"/>
                          </a:solidFill>
                          <a:effectLst/>
                          <a:latin typeface="Century Gothic" panose="020B0502020202020204" pitchFamily="34" charset="0"/>
                        </a:rPr>
                        <a:t>PIETRA MILIARE CHIAVE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it" sz="900" b="1" i="0" u="none" strike="noStrike" dirty="0">
                          <a:solidFill>
                            <a:srgbClr val="000000"/>
                          </a:solidFill>
                          <a:effectLst/>
                          <a:latin typeface="Century Gothic" panose="020B0502020202020204" pitchFamily="34" charset="0"/>
                        </a:rPr>
                        <a:t>INIZIO</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it" sz="900" b="1" i="0" u="none" strike="noStrike" dirty="0">
                          <a:solidFill>
                            <a:srgbClr val="000000"/>
                          </a:solidFill>
                          <a:effectLst/>
                          <a:latin typeface="Century Gothic" panose="020B0502020202020204" pitchFamily="34" charset="0"/>
                        </a:rPr>
                        <a:t>FINIRE</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Modulo Team di progetto / Revisione preliminare / Ambito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05/12/20XX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01/11/20XX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Finalizza il piano di progetto / Carta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06/12/20XX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02/01/20XX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Definisci fase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07/12/20XX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02/02/20XX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Fase di misura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08/12/20XX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02/10/20XX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Fase di analisi</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09/12/20XX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26/02/20XX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Fase di miglioramento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01/10/20XX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03/10/20XX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Fase di controllo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02/08/20XX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03/08/20XX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it" sz="1400" b="0" i="0" u="none" strike="noStrike" dirty="0">
                          <a:solidFill>
                            <a:srgbClr val="000000"/>
                          </a:solidFill>
                          <a:effectLst/>
                          <a:latin typeface="Century Gothic" panose="020B0502020202020204" pitchFamily="34" charset="0"/>
                        </a:rPr>
                        <a:t>Rapporto di riepilogo del progetto e chiusura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it" sz="1400" b="0" i="0" u="none" strike="noStrike" dirty="0">
                          <a:solidFill>
                            <a:srgbClr val="000000"/>
                          </a:solidFill>
                          <a:effectLst/>
                          <a:latin typeface="Century Gothic" panose="020B0502020202020204" pitchFamily="34" charset="0"/>
                        </a:rPr>
                        <a:t>23/04/20XX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it" sz="1400" b="0" i="0" u="none" strike="noStrike" dirty="0">
                          <a:solidFill>
                            <a:srgbClr val="000000"/>
                          </a:solidFill>
                          <a:effectLst/>
                          <a:latin typeface="Century Gothic" panose="020B0502020202020204" pitchFamily="34" charset="0"/>
                        </a:rPr>
                        <a:t>23/06/20XX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RISORSE &amp; COSTI</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3. RISORSE</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471569900"/>
              </p:ext>
            </p:extLst>
          </p:nvPr>
        </p:nvGraphicFramePr>
        <p:xfrm>
          <a:off x="444759" y="723152"/>
          <a:ext cx="11349218" cy="1218263"/>
        </p:xfrm>
        <a:graphic>
          <a:graphicData uri="http://schemas.openxmlformats.org/drawingml/2006/table">
            <a:tbl>
              <a:tblPr/>
              <a:tblGrid>
                <a:gridCol w="1960511">
                  <a:extLst>
                    <a:ext uri="{9D8B030D-6E8A-4147-A177-3AD203B41FA5}">
                      <a16:colId xmlns:a16="http://schemas.microsoft.com/office/drawing/2014/main" val="4094908337"/>
                    </a:ext>
                  </a:extLst>
                </a:gridCol>
                <a:gridCol w="3880257">
                  <a:extLst>
                    <a:ext uri="{9D8B030D-6E8A-4147-A177-3AD203B41FA5}">
                      <a16:colId xmlns:a16="http://schemas.microsoft.com/office/drawing/2014/main" val="4207127760"/>
                    </a:ext>
                  </a:extLst>
                </a:gridCol>
                <a:gridCol w="2754225">
                  <a:extLst>
                    <a:ext uri="{9D8B030D-6E8A-4147-A177-3AD203B41FA5}">
                      <a16:colId xmlns:a16="http://schemas.microsoft.com/office/drawing/2014/main" val="296223977"/>
                    </a:ext>
                  </a:extLst>
                </a:gridCol>
                <a:gridCol w="2754225">
                  <a:extLst>
                    <a:ext uri="{9D8B030D-6E8A-4147-A177-3AD203B41FA5}">
                      <a16:colId xmlns:a16="http://schemas.microsoft.com/office/drawing/2014/main" val="3330902105"/>
                    </a:ext>
                  </a:extLst>
                </a:gridCol>
              </a:tblGrid>
              <a:tr h="479483">
                <a:tc>
                  <a:txBody>
                    <a:bodyPr/>
                    <a:lstStyle/>
                    <a:p>
                      <a:pPr algn="l" fontAlgn="ctr"/>
                      <a:r>
                        <a:rPr lang="it" sz="1200" b="0" i="0" u="none" strike="noStrike" dirty="0">
                          <a:solidFill>
                            <a:srgbClr val="000000"/>
                          </a:solidFill>
                          <a:effectLst/>
                          <a:latin typeface="Century Gothic" panose="020B0502020202020204" pitchFamily="34" charset="0"/>
                        </a:rPr>
                        <a:t>TEAM DI PROGETTO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a:txBody>
                    <a:bodyPr/>
                    <a:lstStyle/>
                    <a:p>
                      <a:pPr algn="l" fontAlgn="ctr"/>
                      <a:r>
                        <a:rPr lang="it" sz="1100" b="0" i="0" u="none" strike="noStrike" dirty="0">
                          <a:solidFill>
                            <a:srgbClr val="000000"/>
                          </a:solidFill>
                          <a:effectLst/>
                          <a:latin typeface="Century Gothic" panose="020B0502020202020204" pitchFamily="34" charset="0"/>
                        </a:rPr>
                        <a:t>Janine Remagio - Project Manager </a:t>
                      </a:r>
                      <a:br>
                        <a:rPr lang="en-US" sz="1100" b="0" i="0" u="none" strike="noStrike" dirty="0">
                          <a:solidFill>
                            <a:srgbClr val="000000"/>
                          </a:solidFill>
                          <a:effectLst/>
                          <a:latin typeface="Century Gothic" panose="020B0502020202020204" pitchFamily="34" charset="0"/>
                        </a:rPr>
                      </a:br>
                      <a:r>
                        <a:rPr lang="it" sz="1100" b="0" i="0" u="none" strike="noStrike" dirty="0">
                          <a:solidFill>
                            <a:srgbClr val="000000"/>
                          </a:solidFill>
                          <a:effectLst/>
                          <a:latin typeface="Century Gothic" panose="020B0502020202020204" pitchFamily="34" charset="0"/>
                        </a:rPr>
                        <a:t>David Coen - Ingegnere capo </a:t>
                      </a:r>
                    </a:p>
                  </a:txBody>
                  <a:tcPr marL="85725" marR="9525" marT="9525" marB="0" anchor="ctr">
                    <a:lnL w="635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it" sz="1100" b="0" i="0" u="none" strike="noStrike" dirty="0">
                          <a:solidFill>
                            <a:srgbClr val="000000"/>
                          </a:solidFill>
                          <a:effectLst/>
                          <a:latin typeface="Century Gothic" panose="020B0502020202020204" pitchFamily="34" charset="0"/>
                        </a:rPr>
                        <a:t>Rita Preze - Direttore finanziario </a:t>
                      </a:r>
                    </a:p>
                    <a:p>
                      <a:pPr algn="l" fontAlgn="ctr"/>
                      <a:r>
                        <a:rPr lang="it" sz="1100" b="0" i="0" u="none" strike="noStrike" dirty="0">
                          <a:solidFill>
                            <a:srgbClr val="000000"/>
                          </a:solidFill>
                          <a:effectLst/>
                          <a:latin typeface="Century Gothic" panose="020B0502020202020204" pitchFamily="34" charset="0"/>
                        </a:rPr>
                        <a:t>Lisa Jones - Direttore QA</a:t>
                      </a:r>
                    </a:p>
                  </a:txBody>
                  <a:tcPr marL="857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it" sz="1100" b="0" i="0" u="none" strike="noStrike" dirty="0">
                          <a:solidFill>
                            <a:srgbClr val="000000"/>
                          </a:solidFill>
                          <a:effectLst/>
                          <a:latin typeface="Century Gothic" panose="020B0502020202020204" pitchFamily="34" charset="0"/>
                        </a:rPr>
                        <a:t>Donald Smythe - Ingegnere sul campo</a:t>
                      </a:r>
                    </a:p>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369390">
                <a:tc>
                  <a:txBody>
                    <a:bodyPr/>
                    <a:lstStyle/>
                    <a:p>
                      <a:pPr algn="l" rtl="0" fontAlgn="ctr"/>
                      <a:r>
                        <a:rPr lang="it" sz="1200" b="0" i="0" u="none" strike="noStrike" dirty="0">
                          <a:solidFill>
                            <a:srgbClr val="000000"/>
                          </a:solidFill>
                          <a:effectLst/>
                          <a:latin typeface="Century Gothic" panose="020B0502020202020204" pitchFamily="34" charset="0"/>
                        </a:rPr>
                        <a:t>RISORSE DI SUPPORTO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Operazioni, Vendite, Project Management, Ingegneria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920344"/>
                  </a:ext>
                </a:extLst>
              </a:tr>
              <a:tr h="369390">
                <a:tc>
                  <a:txBody>
                    <a:bodyPr/>
                    <a:lstStyle/>
                    <a:p>
                      <a:pPr algn="l" fontAlgn="ctr"/>
                      <a:r>
                        <a:rPr lang="it" sz="1200" b="0" i="0" u="none" strike="noStrike" dirty="0">
                          <a:solidFill>
                            <a:srgbClr val="000000"/>
                          </a:solidFill>
                          <a:effectLst/>
                          <a:latin typeface="Century Gothic" panose="020B0502020202020204" pitchFamily="34" charset="0"/>
                        </a:rPr>
                        <a:t>ESIGENZE SPECIALI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Tbd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114524"/>
            <a:ext cx="1141659"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COSTI</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32540569"/>
              </p:ext>
            </p:extLst>
          </p:nvPr>
        </p:nvGraphicFramePr>
        <p:xfrm>
          <a:off x="444760" y="2547503"/>
          <a:ext cx="8679362" cy="3574087"/>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274317">
                  <a:extLst>
                    <a:ext uri="{9D8B030D-6E8A-4147-A177-3AD203B41FA5}">
                      <a16:colId xmlns:a16="http://schemas.microsoft.com/office/drawing/2014/main" val="1459874708"/>
                    </a:ext>
                  </a:extLst>
                </a:gridCol>
              </a:tblGrid>
              <a:tr h="291655">
                <a:tc>
                  <a:txBody>
                    <a:bodyPr/>
                    <a:lstStyle/>
                    <a:p>
                      <a:pPr algn="l" fontAlgn="ctr"/>
                      <a:r>
                        <a:rPr lang="it" sz="1000" b="1" i="0" u="none" strike="noStrike" dirty="0">
                          <a:solidFill>
                            <a:srgbClr val="000000"/>
                          </a:solidFill>
                          <a:effectLst/>
                          <a:latin typeface="Century Gothic" panose="020B0502020202020204" pitchFamily="34" charset="0"/>
                        </a:rPr>
                        <a:t>TIPO DI COSTO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it" sz="1000" b="1" i="0" u="none" strike="noStrike" dirty="0">
                          <a:solidFill>
                            <a:srgbClr val="000000"/>
                          </a:solidFill>
                          <a:effectLst/>
                          <a:latin typeface="Century Gothic" panose="020B0502020202020204" pitchFamily="34" charset="0"/>
                        </a:rPr>
                        <a:t>NOMI FORNITORI / MANODOPERA</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it" sz="1000" b="1" i="0" u="none" strike="noStrike" dirty="0">
                          <a:solidFill>
                            <a:srgbClr val="000000"/>
                          </a:solidFill>
                          <a:effectLst/>
                          <a:latin typeface="Century Gothic" panose="020B0502020202020204" pitchFamily="34" charset="0"/>
                        </a:rPr>
                        <a:t>TASSO</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it" sz="1000" b="1" i="0" u="none" strike="noStrike" dirty="0">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it" sz="1000" b="1" i="0" u="none" strike="noStrike" dirty="0">
                          <a:solidFill>
                            <a:srgbClr val="000000"/>
                          </a:solidFill>
                          <a:effectLst/>
                          <a:latin typeface="Century Gothic" panose="020B0502020202020204" pitchFamily="34" charset="0"/>
                        </a:rPr>
                        <a:t>IMPORTO</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10304">
                <a:tc>
                  <a:txBody>
                    <a:bodyPr/>
                    <a:lstStyle/>
                    <a:p>
                      <a:pPr algn="l" rtl="0" fontAlgn="ctr"/>
                      <a:r>
                        <a:rPr lang="it" sz="1100" b="1" i="0" u="none" strike="noStrike" dirty="0">
                          <a:solidFill>
                            <a:srgbClr val="000000"/>
                          </a:solidFill>
                          <a:effectLst/>
                          <a:latin typeface="Century Gothic" panose="020B0502020202020204" pitchFamily="34" charset="0"/>
                        </a:rPr>
                        <a:t>Lavoro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Electro Charge Logistics, Inc. </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it" sz="1100" b="0" i="0" u="none" strike="noStrike" dirty="0">
                          <a:solidFill>
                            <a:srgbClr val="000000"/>
                          </a:solidFill>
                          <a:effectLst/>
                          <a:latin typeface="Century Gothic" panose="020B0502020202020204" pitchFamily="34" charset="0"/>
                        </a:rPr>
                        <a:t>US$ 78,00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it" sz="1100" b="0" i="0" u="none" strike="noStrike" dirty="0">
                          <a:solidFill>
                            <a:srgbClr val="000000"/>
                          </a:solidFill>
                          <a:effectLst/>
                          <a:latin typeface="Century Gothic" panose="020B0502020202020204" pitchFamily="34" charset="0"/>
                        </a:rPr>
                        <a:t>200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$ 15.600,00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10304">
                <a:tc>
                  <a:txBody>
                    <a:bodyPr/>
                    <a:lstStyle/>
                    <a:p>
                      <a:pPr algn="l" fontAlgn="ctr"/>
                      <a:r>
                        <a:rPr lang="it" sz="1100" b="1" i="0" u="none" strike="noStrike" dirty="0">
                          <a:solidFill>
                            <a:srgbClr val="000000"/>
                          </a:solidFill>
                          <a:effectLst/>
                          <a:latin typeface="Century Gothic" panose="020B0502020202020204" pitchFamily="34" charset="0"/>
                        </a:rPr>
                        <a:t>Lavoro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SVE di livello 1</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it" sz="1100" b="0" i="0" u="none" strike="noStrike" dirty="0">
                          <a:solidFill>
                            <a:srgbClr val="000000"/>
                          </a:solidFill>
                          <a:effectLst/>
                          <a:latin typeface="Century Gothic" panose="020B0502020202020204" pitchFamily="34" charset="0"/>
                        </a:rPr>
                        <a:t>US$ 46,00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it" sz="1100" b="0" i="0" u="none" strike="noStrike" dirty="0">
                          <a:solidFill>
                            <a:srgbClr val="000000"/>
                          </a:solidFill>
                          <a:effectLst/>
                          <a:latin typeface="Century Gothic" panose="020B0502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$ 4.600,00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594627813"/>
                  </a:ext>
                </a:extLst>
              </a:tr>
              <a:tr h="410304">
                <a:tc>
                  <a:txBody>
                    <a:bodyPr/>
                    <a:lstStyle/>
                    <a:p>
                      <a:pPr algn="l" rtl="0" fontAlgn="ctr"/>
                      <a:r>
                        <a:rPr lang="it" sz="1100" b="1" i="0" u="none" strike="noStrike" dirty="0">
                          <a:solidFill>
                            <a:srgbClr val="000000"/>
                          </a:solidFill>
                          <a:effectLst/>
                          <a:latin typeface="Century Gothic" panose="020B0502020202020204" pitchFamily="34" charset="0"/>
                        </a:rPr>
                        <a:t>Lavoro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SVE di livello 2</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it" sz="1100" b="0" i="0" u="none" strike="noStrike" dirty="0">
                          <a:solidFill>
                            <a:srgbClr val="000000"/>
                          </a:solidFill>
                          <a:effectLst/>
                          <a:latin typeface="Century Gothic" panose="020B0502020202020204" pitchFamily="34" charset="0"/>
                        </a:rPr>
                        <a:t>US$ 58,00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it" sz="1100" b="0" i="0" u="none" strike="noStrike" dirty="0">
                          <a:solidFill>
                            <a:srgbClr val="000000"/>
                          </a:solidFill>
                          <a:effectLst/>
                          <a:latin typeface="Century Gothic" panose="020B0502020202020204" pitchFamily="34" charset="0"/>
                        </a:rPr>
                        <a:t>50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$ 2.900,00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2750655128"/>
                  </a:ext>
                </a:extLst>
              </a:tr>
              <a:tr h="410304">
                <a:tc>
                  <a:txBody>
                    <a:bodyPr/>
                    <a:lstStyle/>
                    <a:p>
                      <a:pPr algn="l" fontAlgn="ctr"/>
                      <a:r>
                        <a:rPr lang="it" sz="1100" b="1" i="0" u="none" strike="noStrike" dirty="0">
                          <a:solidFill>
                            <a:srgbClr val="000000"/>
                          </a:solidFill>
                          <a:effectLst/>
                          <a:latin typeface="Century Gothic" panose="020B0502020202020204" pitchFamily="34" charset="0"/>
                        </a:rPr>
                        <a:t>Lavoro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Caricabatterie rapidi EVC</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it" sz="1100" b="0" i="0" u="none" strike="noStrike" dirty="0">
                          <a:solidFill>
                            <a:srgbClr val="000000"/>
                          </a:solidFill>
                          <a:effectLst/>
                          <a:latin typeface="Century Gothic" panose="020B0502020202020204" pitchFamily="34" charset="0"/>
                        </a:rPr>
                        <a:t>US$ 85.000,00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i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$ 85.000,00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10304">
                <a:tc>
                  <a:txBody>
                    <a:bodyPr/>
                    <a:lstStyle/>
                    <a:p>
                      <a:pPr algn="l" rtl="0" fontAlgn="ctr"/>
                      <a:r>
                        <a:rPr lang="it" sz="1100" b="1" i="0" u="none" strike="noStrike" dirty="0">
                          <a:solidFill>
                            <a:srgbClr val="000000"/>
                          </a:solidFill>
                          <a:effectLst/>
                          <a:latin typeface="Century Gothic" panose="020B0502020202020204" pitchFamily="34" charset="0"/>
                        </a:rPr>
                        <a:t>Lavoro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Fornitore di batterie</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it" sz="1100" b="0" i="0" u="none" strike="noStrike" dirty="0">
                          <a:solidFill>
                            <a:srgbClr val="000000"/>
                          </a:solidFill>
                          <a:effectLst/>
                          <a:latin typeface="Century Gothic" panose="020B0502020202020204" pitchFamily="34" charset="0"/>
                        </a:rPr>
                        <a:t>US$ 79.879,00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it" sz="1100" b="0" i="0" u="none" strike="noStrike" dirty="0">
                          <a:solidFill>
                            <a:srgbClr val="000000"/>
                          </a:solidFill>
                          <a:effectLs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$ 239.637,00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10304">
                <a:tc>
                  <a:txBody>
                    <a:bodyPr/>
                    <a:lstStyle/>
                    <a:p>
                      <a:pPr algn="l" rtl="0" fontAlgn="ctr"/>
                      <a:r>
                        <a:rPr lang="it" sz="1100" b="1" i="0" u="none" strike="noStrike" dirty="0">
                          <a:solidFill>
                            <a:srgbClr val="000000"/>
                          </a:solidFill>
                          <a:effectLst/>
                          <a:latin typeface="Century Gothic" panose="020B0502020202020204" pitchFamily="34" charset="0"/>
                        </a:rPr>
                        <a:t>Forniture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Fornitore del sistema di conversione dell'alimentazione</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it" sz="1100" b="0" i="0" u="none" strike="noStrike" dirty="0">
                          <a:solidFill>
                            <a:srgbClr val="000000"/>
                          </a:solidFill>
                          <a:effectLst/>
                          <a:latin typeface="Century Gothic" panose="020B0502020202020204" pitchFamily="34" charset="0"/>
                        </a:rPr>
                        <a:t>US$ 68.686,00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i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$ 68.686,00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10304">
                <a:tc>
                  <a:txBody>
                    <a:bodyPr/>
                    <a:lstStyle/>
                    <a:p>
                      <a:pPr algn="l" rtl="0" fontAlgn="ctr"/>
                      <a:r>
                        <a:rPr lang="it" sz="1100" b="1" i="0" u="none" strike="noStrike" dirty="0">
                          <a:solidFill>
                            <a:srgbClr val="000000"/>
                          </a:solidFill>
                          <a:effectLst/>
                          <a:latin typeface="Century Gothic" panose="020B0502020202020204" pitchFamily="34" charset="0"/>
                        </a:rPr>
                        <a:t>Misto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it" sz="1100" b="0" i="0" u="none" strike="noStrike" dirty="0">
                          <a:solidFill>
                            <a:srgbClr val="000000"/>
                          </a:solidFill>
                          <a:effectLst/>
                          <a:latin typeface="Century Gothic" panose="020B0502020202020204" pitchFamily="34" charset="0"/>
                        </a:rPr>
                        <a:t>Software di terze parti</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it" sz="1100" b="0" i="0" u="none" strike="noStrike" dirty="0">
                          <a:solidFill>
                            <a:srgbClr val="000000"/>
                          </a:solidFill>
                          <a:effectLst/>
                          <a:latin typeface="Century Gothic" panose="020B0502020202020204" pitchFamily="34" charset="0"/>
                        </a:rPr>
                        <a:t>US$ 25.432,00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it"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r>
                        <a:rPr lang="it" sz="1100" b="0" i="0" u="none" strike="noStrike" dirty="0">
                          <a:solidFill>
                            <a:srgbClr val="000000"/>
                          </a:solidFill>
                          <a:effectLst/>
                          <a:latin typeface="Century Gothic" panose="020B0502020202020204" pitchFamily="34" charset="0"/>
                        </a:rPr>
                        <a:t> $ 25.432,00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10304">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it" sz="1000" b="0" i="0" u="none" strike="noStrike" dirty="0">
                          <a:solidFill>
                            <a:srgbClr val="000000"/>
                          </a:solidFill>
                          <a:effectLst/>
                          <a:latin typeface="Century Gothic" panose="020B0502020202020204" pitchFamily="34" charset="0"/>
                        </a:rPr>
                        <a:t>COSTI TOTALI</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$ 441.855,00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ea typeface="Arial" charset="0"/>
                <a:cs typeface="Arial" charset="0"/>
              </a:rPr>
              <a:t>VANTAGGI &amp; CLIENTI</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4. VANTAGGI E CLIENTI</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2817279920"/>
              </p:ext>
            </p:extLst>
          </p:nvPr>
        </p:nvGraphicFramePr>
        <p:xfrm>
          <a:off x="472698" y="710066"/>
          <a:ext cx="10679006" cy="1914406"/>
        </p:xfrm>
        <a:graphic>
          <a:graphicData uri="http://schemas.openxmlformats.org/drawingml/2006/table">
            <a:tbl>
              <a:tblPr/>
              <a:tblGrid>
                <a:gridCol w="1821076">
                  <a:extLst>
                    <a:ext uri="{9D8B030D-6E8A-4147-A177-3AD203B41FA5}">
                      <a16:colId xmlns:a16="http://schemas.microsoft.com/office/drawing/2014/main" val="3129605748"/>
                    </a:ext>
                  </a:extLst>
                </a:gridCol>
                <a:gridCol w="8857930">
                  <a:extLst>
                    <a:ext uri="{9D8B030D-6E8A-4147-A177-3AD203B41FA5}">
                      <a16:colId xmlns:a16="http://schemas.microsoft.com/office/drawing/2014/main" val="4134565234"/>
                    </a:ext>
                  </a:extLst>
                </a:gridCol>
              </a:tblGrid>
              <a:tr h="381619">
                <a:tc>
                  <a:txBody>
                    <a:bodyPr/>
                    <a:lstStyle/>
                    <a:p>
                      <a:pPr algn="l" fontAlgn="ctr"/>
                      <a:r>
                        <a:rPr lang="it" sz="1200" b="0" i="0" u="none" strike="noStrike" dirty="0">
                          <a:solidFill>
                            <a:srgbClr val="000000"/>
                          </a:solidFill>
                          <a:effectLst/>
                          <a:latin typeface="Century Gothic" panose="020B0502020202020204" pitchFamily="34" charset="0"/>
                        </a:rPr>
                        <a:t>PROPRIETARIO DEL PROCESSO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Jane Matthews - Responsabile di progetto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81619">
                <a:tc>
                  <a:txBody>
                    <a:bodyPr/>
                    <a:lstStyle/>
                    <a:p>
                      <a:pPr algn="l" rtl="0" fontAlgn="ctr"/>
                      <a:r>
                        <a:rPr lang="it" sz="1200" b="0" i="0" u="none" strike="noStrike" dirty="0">
                          <a:solidFill>
                            <a:srgbClr val="000000"/>
                          </a:solidFill>
                          <a:effectLst/>
                          <a:latin typeface="Century Gothic" panose="020B0502020202020204" pitchFamily="34" charset="0"/>
                        </a:rPr>
                        <a:t>STAKEHOLDER CHIAVE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Jill DeGrassio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81619">
                <a:tc>
                  <a:txBody>
                    <a:bodyPr/>
                    <a:lstStyle/>
                    <a:p>
                      <a:pPr algn="l" fontAlgn="ctr"/>
                      <a:r>
                        <a:rPr lang="it" sz="1200" b="0" i="0" u="none" strike="noStrike" dirty="0">
                          <a:solidFill>
                            <a:srgbClr val="000000"/>
                          </a:solidFill>
                          <a:effectLst/>
                          <a:latin typeface="Century Gothic" panose="020B0502020202020204" pitchFamily="34" charset="0"/>
                        </a:rPr>
                        <a:t>CLIENTE FINALE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116 clienti negli Stati Uniti, in Messico e in Canada (vedere l'elenco dei clienti allegato).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769549">
                <a:tc>
                  <a:txBody>
                    <a:bodyPr/>
                    <a:lstStyle/>
                    <a:p>
                      <a:pPr algn="l" rtl="0" fontAlgn="ctr"/>
                      <a:r>
                        <a:rPr lang="it" sz="1200" b="0" i="0" u="none" strike="noStrike" dirty="0">
                          <a:solidFill>
                            <a:srgbClr val="000000"/>
                          </a:solidFill>
                          <a:effectLst/>
                          <a:latin typeface="Century Gothic" panose="020B0502020202020204" pitchFamily="34" charset="0"/>
                        </a:rPr>
                        <a:t>BENEFICI ATTESI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100" b="0" i="0" u="none" strike="noStrike" dirty="0">
                          <a:solidFill>
                            <a:srgbClr val="000000"/>
                          </a:solidFill>
                          <a:effectLst/>
                          <a:latin typeface="Century Gothic" panose="020B0502020202020204" pitchFamily="34" charset="0"/>
                        </a:rPr>
                        <a:t>L'implementazione delle 1.125 stazioni di ricarica EV in 116 località negli Stati Uniti, in Messico e in Canada per accogliere il "traffico" di ricarica EV di centri commerciali e stazioni di servizio ridurrà le lunghezze a cui i conducenti di veicoli elettrici dovrebbero trave per la loro prossima carica. L'implementazione delle stazioni di ricarica EV si tradurrà anche in un profitto del 24% per Positive Charge.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862564124"/>
              </p:ext>
            </p:extLst>
          </p:nvPr>
        </p:nvGraphicFramePr>
        <p:xfrm>
          <a:off x="472698" y="2922089"/>
          <a:ext cx="9448800" cy="3027404"/>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247044">
                <a:tc>
                  <a:txBody>
                    <a:bodyPr/>
                    <a:lstStyle/>
                    <a:p>
                      <a:pPr algn="l" fontAlgn="ctr"/>
                      <a:r>
                        <a:rPr lang="it" sz="1000" b="1" i="0" u="none" strike="noStrike" dirty="0">
                          <a:solidFill>
                            <a:srgbClr val="000000"/>
                          </a:solidFill>
                          <a:effectLst/>
                          <a:latin typeface="Century Gothic" panose="020B0502020202020204" pitchFamily="34" charset="0"/>
                        </a:rPr>
                        <a:t>TIPO DI PRESTAZIONE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it" sz="1000" b="1" i="0" u="none" strike="noStrike" dirty="0">
                          <a:solidFill>
                            <a:srgbClr val="000000"/>
                          </a:solidFill>
                          <a:effectLst/>
                          <a:latin typeface="Century Gothic" panose="020B0502020202020204" pitchFamily="34" charset="0"/>
                        </a:rPr>
                        <a:t>BASE DELLA STIMA</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it" sz="1000" b="1" i="0" u="none" strike="noStrike" dirty="0">
                          <a:solidFill>
                            <a:srgbClr val="000000"/>
                          </a:solidFill>
                          <a:effectLst/>
                          <a:latin typeface="Century Gothic" panose="020B0502020202020204" pitchFamily="34" charset="0"/>
                        </a:rPr>
                        <a:t>IMPORTO STIMATO DELLE PRESTAZIONI</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347545">
                <a:tc>
                  <a:txBody>
                    <a:bodyPr/>
                    <a:lstStyle/>
                    <a:p>
                      <a:pPr algn="l" rtl="0" fontAlgn="ctr"/>
                      <a:r>
                        <a:rPr lang="it" sz="1100" b="1" i="0" u="none" strike="noStrike" dirty="0">
                          <a:solidFill>
                            <a:srgbClr val="000000"/>
                          </a:solidFill>
                          <a:effectLst/>
                          <a:latin typeface="Century Gothic" panose="020B0502020202020204" pitchFamily="34" charset="0"/>
                        </a:rPr>
                        <a:t>Risparmi sui costi specifici</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Proiezioni dello stimatore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347545">
                <a:tc>
                  <a:txBody>
                    <a:bodyPr/>
                    <a:lstStyle/>
                    <a:p>
                      <a:pPr algn="l" fontAlgn="ctr"/>
                      <a:r>
                        <a:rPr lang="it" sz="1100" b="1" i="0" u="none" strike="noStrike" dirty="0">
                          <a:solidFill>
                            <a:srgbClr val="000000"/>
                          </a:solidFill>
                          <a:effectLst/>
                          <a:latin typeface="Century Gothic" panose="020B0502020202020204" pitchFamily="34" charset="0"/>
                        </a:rPr>
                        <a:t>Aumento dei ricavi</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Proiezioni della finanza</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347545">
                <a:tc>
                  <a:txBody>
                    <a:bodyPr/>
                    <a:lstStyle/>
                    <a:p>
                      <a:pPr algn="l" rtl="0" fontAlgn="ctr"/>
                      <a:r>
                        <a:rPr lang="it" sz="1100" b="1" i="0" u="none" strike="noStrike" dirty="0">
                          <a:solidFill>
                            <a:srgbClr val="000000"/>
                          </a:solidFill>
                          <a:effectLst/>
                          <a:latin typeface="Century Gothic" panose="020B0502020202020204" pitchFamily="34" charset="0"/>
                        </a:rPr>
                        <a:t>Maggiore produttività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Stime del project management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347545">
                <a:tc>
                  <a:txBody>
                    <a:bodyPr/>
                    <a:lstStyle/>
                    <a:p>
                      <a:pPr algn="l" fontAlgn="ctr"/>
                      <a:r>
                        <a:rPr lang="it" sz="1100" b="1" i="0" u="none" strike="noStrike" dirty="0">
                          <a:solidFill>
                            <a:srgbClr val="000000"/>
                          </a:solidFill>
                          <a:effectLst/>
                          <a:latin typeface="Century Gothic" panose="020B0502020202020204" pitchFamily="34" charset="0"/>
                        </a:rPr>
                        <a:t>Conformità migliorata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Stime delle operazioni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347545">
                <a:tc>
                  <a:txBody>
                    <a:bodyPr/>
                    <a:lstStyle/>
                    <a:p>
                      <a:pPr algn="l" rtl="0" fontAlgn="ctr"/>
                      <a:r>
                        <a:rPr lang="it" sz="1100" b="1" i="0" u="none" strike="noStrike" dirty="0">
                          <a:solidFill>
                            <a:srgbClr val="000000"/>
                          </a:solidFill>
                          <a:effectLst/>
                          <a:latin typeface="Century Gothic" panose="020B0502020202020204" pitchFamily="34" charset="0"/>
                        </a:rPr>
                        <a:t>Migliore processo decisionale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Stime del project management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347545">
                <a:tc>
                  <a:txBody>
                    <a:bodyPr/>
                    <a:lstStyle/>
                    <a:p>
                      <a:pPr algn="l" rtl="0" fontAlgn="ctr"/>
                      <a:r>
                        <a:rPr lang="it" sz="1100" b="1" i="0" u="none" strike="noStrike" dirty="0">
                          <a:solidFill>
                            <a:srgbClr val="000000"/>
                          </a:solidFill>
                          <a:effectLst/>
                          <a:latin typeface="Century Gothic" panose="020B0502020202020204" pitchFamily="34" charset="0"/>
                        </a:rPr>
                        <a:t>Meno manutenzione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Stime del project management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347545">
                <a:tc>
                  <a:txBody>
                    <a:bodyPr/>
                    <a:lstStyle/>
                    <a:p>
                      <a:pPr algn="l" rtl="0" fontAlgn="ctr"/>
                      <a:r>
                        <a:rPr lang="it" sz="1100" b="1" i="0" u="none" strike="noStrike" dirty="0">
                          <a:solidFill>
                            <a:srgbClr val="000000"/>
                          </a:solidFill>
                          <a:effectLst/>
                          <a:latin typeface="Century Gothic" panose="020B0502020202020204" pitchFamily="34" charset="0"/>
                        </a:rPr>
                        <a:t>Altri costi evitati</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it" sz="1100" b="0" i="0" u="none" strike="noStrike" dirty="0">
                          <a:solidFill>
                            <a:srgbClr val="000000"/>
                          </a:solidFill>
                          <a:effectLst/>
                          <a:latin typeface="Century Gothic" panose="020B0502020202020204" pitchFamily="34" charset="0"/>
                        </a:rPr>
                        <a:t>Proiezioni della finanza</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it" sz="1100" b="0" i="0" u="none" strike="noStrike" dirty="0">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347545">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it" sz="1000" b="0" i="0" u="none" strike="noStrike" dirty="0">
                          <a:solidFill>
                            <a:srgbClr val="000000"/>
                          </a:solidFill>
                          <a:effectLst/>
                          <a:latin typeface="Century Gothic" panose="020B0502020202020204" pitchFamily="34" charset="0"/>
                        </a:rPr>
                        <a:t>BENEFICIO TOTALE</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it"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it" b="1" dirty="0">
                <a:solidFill>
                  <a:schemeClr val="bg1"/>
                </a:solidFill>
                <a:latin typeface="Century Gothic" panose="020B0502020202020204" pitchFamily="34" charset="0"/>
                <a:ea typeface="Arial" charset="0"/>
                <a:cs typeface="Arial" charset="0"/>
              </a:rPr>
              <a:t>RELAZIONE DI PROGETTO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RISCHI, VINCOLI E IPOTESI</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5. RISCHI, VINCOLI E IPOTESI</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4104450326"/>
              </p:ext>
            </p:extLst>
          </p:nvPr>
        </p:nvGraphicFramePr>
        <p:xfrm>
          <a:off x="472698" y="734330"/>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it" sz="1400" b="0" i="0" u="none" strike="noStrike" dirty="0">
                          <a:solidFill>
                            <a:srgbClr val="000000"/>
                          </a:solidFill>
                          <a:effectLst/>
                          <a:latin typeface="Century Gothic" panose="020B0502020202020204" pitchFamily="34" charset="0"/>
                        </a:rPr>
                        <a:t>RISCHI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it" sz="1200" b="0" i="0" u="none" strike="noStrike" dirty="0">
                          <a:solidFill>
                            <a:srgbClr val="000000"/>
                          </a:solidFill>
                          <a:effectLst/>
                          <a:latin typeface="Century Gothic" panose="020B0502020202020204" pitchFamily="34" charset="0"/>
                        </a:rPr>
                        <a:t>Sebbene il contratto sia firmato, Operations non ha ancora l'approvazione per l'installazione dalle città di Denver e Yuma. Gestione del progetto per lavorare con entrambe le città per garantire il corretto permesso, ecc. in tempo per le installazioni programmate.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it" sz="1400" b="0" i="0" u="none" strike="noStrike" dirty="0">
                          <a:solidFill>
                            <a:srgbClr val="000000"/>
                          </a:solidFill>
                          <a:effectLst/>
                          <a:latin typeface="Century Gothic" panose="020B0502020202020204" pitchFamily="34" charset="0"/>
                        </a:rPr>
                        <a:t>VINCOLI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it" sz="1200" b="0" i="0" u="none" strike="noStrike" dirty="0">
                          <a:solidFill>
                            <a:srgbClr val="000000"/>
                          </a:solidFill>
                          <a:effectLst/>
                          <a:latin typeface="Century Gothic" panose="020B0502020202020204" pitchFamily="34" charset="0"/>
                        </a:rPr>
                        <a:t>Dobbiamo "riempire" alcune posizioni chiave di project management e field engineer per assicurarci di avere persone "sul campo" per gestire l'implementazione delle stazioni EV.</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it" sz="1400" b="0" i="0" u="none" strike="noStrike" dirty="0">
                          <a:solidFill>
                            <a:srgbClr val="000000"/>
                          </a:solidFill>
                          <a:effectLst/>
                          <a:latin typeface="Century Gothic" panose="020B0502020202020204" pitchFamily="34" charset="0"/>
                        </a:rPr>
                        <a:t>IPOTESI</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it" sz="1200" b="0" i="0" u="none" strike="noStrike" dirty="0">
                          <a:solidFill>
                            <a:srgbClr val="000000"/>
                          </a:solidFill>
                          <a:effectLst/>
                          <a:latin typeface="Century Gothic" panose="020B0502020202020204" pitchFamily="34" charset="0"/>
                        </a:rPr>
                        <a:t>Partiamo dal presupposto che tutti i permessi per l'installazione di stazioni di ricarica per veicoli elettrici saranno forniti dai clienti al momento dell'implementazione.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it" dirty="0">
                <a:solidFill>
                  <a:schemeClr val="bg1"/>
                </a:solidFill>
                <a:latin typeface="Century Gothic" panose="020B0502020202020204" pitchFamily="34" charset="0"/>
              </a:rPr>
              <a:t>PREPARATO DA</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57744054"/>
              </p:ext>
            </p:extLst>
          </p:nvPr>
        </p:nvGraphicFramePr>
        <p:xfrm>
          <a:off x="408789" y="785168"/>
          <a:ext cx="7425801" cy="994795"/>
        </p:xfrm>
        <a:graphic>
          <a:graphicData uri="http://schemas.openxmlformats.org/drawingml/2006/table">
            <a:tbl>
              <a:tblPr firstRow="1" firstCol="1" bandRow="1">
                <a:tableStyleId>{5C22544A-7EE6-4342-B048-85BDC9FD1C3A}</a:tableStyleId>
              </a:tblPr>
              <a:tblGrid>
                <a:gridCol w="2195263">
                  <a:extLst>
                    <a:ext uri="{9D8B030D-6E8A-4147-A177-3AD203B41FA5}">
                      <a16:colId xmlns:a16="http://schemas.microsoft.com/office/drawing/2014/main" val="1352701077"/>
                    </a:ext>
                  </a:extLst>
                </a:gridCol>
                <a:gridCol w="3239539">
                  <a:extLst>
                    <a:ext uri="{9D8B030D-6E8A-4147-A177-3AD203B41FA5}">
                      <a16:colId xmlns:a16="http://schemas.microsoft.com/office/drawing/2014/main" val="1056840554"/>
                    </a:ext>
                  </a:extLst>
                </a:gridCol>
                <a:gridCol w="199099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it" sz="900" b="0" dirty="0">
                          <a:solidFill>
                            <a:schemeClr val="tx1"/>
                          </a:solidFill>
                          <a:effectLst/>
                          <a:latin typeface="Century Gothic" panose="020B0502020202020204" pitchFamily="34" charset="0"/>
                        </a:rPr>
                        <a:t>PREPARATO DA</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it" sz="900" b="0" dirty="0">
                          <a:solidFill>
                            <a:schemeClr val="tx1"/>
                          </a:solidFill>
                          <a:effectLst/>
                          <a:latin typeface="Century Gothic" panose="020B0502020202020204" pitchFamily="34" charset="0"/>
                        </a:rPr>
                        <a:t>TITOLO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300"/>
                        </a:spcBef>
                        <a:spcAft>
                          <a:spcPts val="300"/>
                        </a:spcAft>
                      </a:pPr>
                      <a:r>
                        <a:rPr lang="it" sz="900" b="0" dirty="0">
                          <a:solidFill>
                            <a:schemeClr val="tx1"/>
                          </a:solidFill>
                          <a:effectLst/>
                          <a:latin typeface="Century Gothic" panose="020B0502020202020204" pitchFamily="34" charset="0"/>
                        </a:rPr>
                        <a:t>DATTERO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it" sz="1600" b="0" dirty="0">
                          <a:solidFill>
                            <a:schemeClr val="tx1"/>
                          </a:solidFill>
                          <a:effectLst/>
                          <a:latin typeface="Century Gothic" panose="020B0502020202020204" pitchFamily="34" charset="0"/>
                        </a:rPr>
                        <a:t>Jane Matthews</a:t>
                      </a:r>
                      <a:endParaRPr lang="en-US" sz="1600" b="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it" sz="1600" dirty="0">
                          <a:solidFill>
                            <a:schemeClr val="tx1"/>
                          </a:solidFill>
                          <a:effectLst/>
                          <a:latin typeface="Century Gothic" panose="020B0502020202020204" pitchFamily="34" charset="0"/>
                        </a:rPr>
                        <a:t>Senior Project Manager</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gn="ctr">
                        <a:lnSpc>
                          <a:spcPct val="107000"/>
                        </a:lnSpc>
                        <a:spcBef>
                          <a:spcPts val="300"/>
                        </a:spcBef>
                        <a:spcAft>
                          <a:spcPts val="300"/>
                        </a:spcAft>
                      </a:pPr>
                      <a:r>
                        <a:rPr lang="it" sz="1600" dirty="0">
                          <a:solidFill>
                            <a:schemeClr val="tx1"/>
                          </a:solidFill>
                          <a:effectLst/>
                          <a:latin typeface="Century Gothic" panose="020B0502020202020204" pitchFamily="34" charset="0"/>
                        </a:rPr>
                        <a:t>22/04/20XX</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it" sz="2400" dirty="0">
                <a:solidFill>
                  <a:schemeClr val="tx1">
                    <a:lumMod val="65000"/>
                    <a:lumOff val="35000"/>
                  </a:schemeClr>
                </a:solidFill>
                <a:latin typeface="Century Gothic" panose="020B0502020202020204" pitchFamily="34" charset="0"/>
              </a:rPr>
              <a:t>6. PREPARATO DA</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harter-Template-with-Example-Data_PowerPoint" id="{23151D67-D973-D74D-AE49-D8599ACA9A0A}" vid="{E540B549-6B68-0C4D-8441-23D5A3055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TotalTime>
  <Words>1351</Words>
  <Application>Microsoft Macintosh PowerPoint</Application>
  <PresentationFormat>Widescreen</PresentationFormat>
  <Paragraphs>233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PowerPoint</dc:title>
  <dc:creator>Heather Key</dc:creator>
  <cp:lastModifiedBy>Jason Flores</cp:lastModifiedBy>
  <cp:revision>2</cp:revision>
  <dcterms:created xsi:type="dcterms:W3CDTF">2022-06-28T22:57:13Z</dcterms:created>
  <dcterms:modified xsi:type="dcterms:W3CDTF">2022-09-11T04:29:55Z</dcterms:modified>
</cp:coreProperties>
</file>