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342" r:id="rId2"/>
    <p:sldId id="384" r:id="rId3"/>
    <p:sldId id="353" r:id="rId4"/>
    <p:sldId id="354" r:id="rId5"/>
    <p:sldId id="379" r:id="rId6"/>
    <p:sldId id="378" r:id="rId7"/>
    <p:sldId id="382" r:id="rId8"/>
    <p:sldId id="383" r:id="rId9"/>
    <p:sldId id="370"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A88"/>
    <a:srgbClr val="AAEAEA"/>
    <a:srgbClr val="B1F2F7"/>
    <a:srgbClr val="AF4BFA"/>
    <a:srgbClr val="FCF1C3"/>
    <a:srgbClr val="E9CF9C"/>
    <a:srgbClr val="F7F9FB"/>
    <a:srgbClr val="F9F9F9"/>
    <a:srgbClr val="FCF8E4"/>
    <a:srgbClr val="E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13" autoAdjust="0"/>
    <p:restoredTop sz="86447"/>
  </p:normalViewPr>
  <p:slideViewPr>
    <p:cSldViewPr snapToGrid="0" snapToObjects="1">
      <p:cViewPr varScale="1">
        <p:scale>
          <a:sx n="112" d="100"/>
          <a:sy n="112" d="100"/>
        </p:scale>
        <p:origin x="752"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6.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5.xml"/><Relationship Id="rId4" Type="http://schemas.openxmlformats.org/officeDocument/2006/relationships/slide" Target="slide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10;&#10;Beschreibung automatisch generiert">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8" y="253847"/>
            <a:ext cx="5583518" cy="954107"/>
          </a:xfrm>
          <a:prstGeom prst="rect">
            <a:avLst/>
          </a:prstGeom>
          <a:noFill/>
        </p:spPr>
        <p:txBody>
          <a:bodyPr wrap="square" rtlCol="0">
            <a:spAutoFit/>
          </a:bodyPr>
          <a:lstStyle/>
          <a:p>
            <a:r>
              <a:rPr lang="de" sz="2800" b="1" dirty="0">
                <a:solidFill>
                  <a:schemeClr val="tx1">
                    <a:lumMod val="75000"/>
                    <a:lumOff val="25000"/>
                  </a:schemeClr>
                </a:solidFill>
                <a:latin typeface="Century Gothic" panose="020B0502020202020204" pitchFamily="34" charset="0"/>
              </a:rPr>
              <a:t>PROJEKTCHARTERVORLAGE MIT BEISPIELDATEN</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PRÄSENTATIONSVORLAGE FÜR DIE PROJEKTCHARTA</a:t>
            </a:r>
          </a:p>
        </p:txBody>
      </p:sp>
      <p:sp>
        <p:nvSpPr>
          <p:cNvPr id="13" name="TextBox 12">
            <a:extLst>
              <a:ext uri="{FF2B5EF4-FFF2-40B4-BE49-F238E27FC236}">
                <a16:creationId xmlns:a16="http://schemas.microsoft.com/office/drawing/2014/main" id="{226E6ECB-CF92-3B4C-9578-D6C0F06A41C9}"/>
              </a:ext>
            </a:extLst>
          </p:cNvPr>
          <p:cNvSpPr txBox="1"/>
          <p:nvPr/>
        </p:nvSpPr>
        <p:spPr>
          <a:xfrm>
            <a:off x="496781" y="1861245"/>
            <a:ext cx="4588115" cy="584775"/>
          </a:xfrm>
          <a:prstGeom prst="rect">
            <a:avLst/>
          </a:prstGeom>
          <a:noFill/>
          <a:effectLst>
            <a:outerShdw blurRad="50800" dist="38100" dir="2700000" algn="tl" rotWithShape="0">
              <a:prstClr val="black">
                <a:alpha val="40000"/>
              </a:prstClr>
            </a:outerShdw>
          </a:effectLst>
        </p:spPr>
        <p:txBody>
          <a:bodyPr wrap="none" rtlCol="0">
            <a:spAutoFit/>
          </a:bodyPr>
          <a:lstStyle/>
          <a:p>
            <a:r>
              <a:rPr lang="de" sz="3200" dirty="0">
                <a:solidFill>
                  <a:schemeClr val="bg1"/>
                </a:solidFill>
                <a:latin typeface="Century Gothic" panose="020B0502020202020204" pitchFamily="34" charset="0"/>
              </a:rPr>
              <a:t>WICHTIGE ERINNERUNG</a:t>
            </a:r>
          </a:p>
        </p:txBody>
      </p:sp>
      <p:sp>
        <p:nvSpPr>
          <p:cNvPr id="2" name="TextBox 1">
            <a:extLst>
              <a:ext uri="{FF2B5EF4-FFF2-40B4-BE49-F238E27FC236}">
                <a16:creationId xmlns:a16="http://schemas.microsoft.com/office/drawing/2014/main" id="{FFA070B5-1881-4970-CDC6-14557BC747D6}"/>
              </a:ext>
            </a:extLst>
          </p:cNvPr>
          <p:cNvSpPr txBox="1"/>
          <p:nvPr/>
        </p:nvSpPr>
        <p:spPr>
          <a:xfrm>
            <a:off x="491490" y="2446020"/>
            <a:ext cx="9155430" cy="3265446"/>
          </a:xfrm>
          <a:prstGeom prst="rect">
            <a:avLst/>
          </a:prstGeom>
          <a:noFill/>
        </p:spPr>
        <p:txBody>
          <a:bodyPr wrap="square" rtlCol="0">
            <a:spAutoFit/>
          </a:bodyPr>
          <a:lstStyle/>
          <a:p>
            <a:pPr>
              <a:lnSpc>
                <a:spcPct val="150000"/>
              </a:lnSpc>
            </a:pPr>
            <a:r>
              <a:rPr lang="de" sz="2000" dirty="0">
                <a:latin typeface="Century Gothic" panose="020B0502020202020204" pitchFamily="34" charset="0"/>
              </a:rPr>
              <a:t>Eine narrative schriftliche Charta muss von den Projektsponsoren in Umlauf gebracht und unterzeichnet werden. Sie können eine vollständige Version dieser Vorlage an Ihre narrative schriftliche Charta anhängen, um sie kurz und prägnant zu halten. </a:t>
            </a:r>
          </a:p>
          <a:p>
            <a:pPr>
              <a:lnSpc>
                <a:spcPct val="150000"/>
              </a:lnSpc>
            </a:pPr>
            <a:endParaRPr lang="en-US" sz="2000" dirty="0">
              <a:latin typeface="Century Gothic" panose="020B0502020202020204" pitchFamily="34" charset="0"/>
            </a:endParaRPr>
          </a:p>
          <a:p>
            <a:pPr>
              <a:lnSpc>
                <a:spcPct val="150000"/>
              </a:lnSpc>
            </a:pPr>
            <a:r>
              <a:rPr lang="de" sz="2000" dirty="0">
                <a:latin typeface="Century Gothic" panose="020B0502020202020204" pitchFamily="34" charset="0"/>
              </a:rPr>
              <a:t>Bitte stellen Sie sicher, dass Sie sich mit dem Projektteam und den Sponsoren treffen, bevor Sie diese Vorlage ausfüllen. Viele der erforderlichen Informationen müssen aus einer Diskussion mit Teammitgliedern und Sponsoren stammen. </a:t>
            </a: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10;&#10;Beschreibung automatisch generiert">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PROJEKTCHARTER |   ALLGEMEINE PROJEKTINFORMATIONEN</a:t>
            </a:r>
          </a:p>
        </p:txBody>
      </p:sp>
      <p:graphicFrame>
        <p:nvGraphicFramePr>
          <p:cNvPr id="5" name="Table 4">
            <a:extLst>
              <a:ext uri="{FF2B5EF4-FFF2-40B4-BE49-F238E27FC236}">
                <a16:creationId xmlns:a16="http://schemas.microsoft.com/office/drawing/2014/main" id="{E4E1EF1D-44E9-405A-962E-9662EEC24BF0}"/>
              </a:ext>
            </a:extLst>
          </p:cNvPr>
          <p:cNvGraphicFramePr>
            <a:graphicFrameLocks noGrp="1"/>
          </p:cNvGraphicFramePr>
          <p:nvPr>
            <p:extLst>
              <p:ext uri="{D42A27DB-BD31-4B8C-83A1-F6EECF244321}">
                <p14:modId xmlns:p14="http://schemas.microsoft.com/office/powerpoint/2010/main" val="233900134"/>
              </p:ext>
            </p:extLst>
          </p:nvPr>
        </p:nvGraphicFramePr>
        <p:xfrm>
          <a:off x="168967" y="1490869"/>
          <a:ext cx="11678478" cy="4194314"/>
        </p:xfrm>
        <a:graphic>
          <a:graphicData uri="http://schemas.openxmlformats.org/drawingml/2006/table">
            <a:tbl>
              <a:tblPr/>
              <a:tblGrid>
                <a:gridCol w="290244">
                  <a:extLst>
                    <a:ext uri="{9D8B030D-6E8A-4147-A177-3AD203B41FA5}">
                      <a16:colId xmlns:a16="http://schemas.microsoft.com/office/drawing/2014/main" val="3077314378"/>
                    </a:ext>
                  </a:extLst>
                </a:gridCol>
                <a:gridCol w="2371593">
                  <a:extLst>
                    <a:ext uri="{9D8B030D-6E8A-4147-A177-3AD203B41FA5}">
                      <a16:colId xmlns:a16="http://schemas.microsoft.com/office/drawing/2014/main" val="3974924313"/>
                    </a:ext>
                  </a:extLst>
                </a:gridCol>
                <a:gridCol w="2371593">
                  <a:extLst>
                    <a:ext uri="{9D8B030D-6E8A-4147-A177-3AD203B41FA5}">
                      <a16:colId xmlns:a16="http://schemas.microsoft.com/office/drawing/2014/main" val="1781912408"/>
                    </a:ext>
                  </a:extLst>
                </a:gridCol>
                <a:gridCol w="1638349">
                  <a:extLst>
                    <a:ext uri="{9D8B030D-6E8A-4147-A177-3AD203B41FA5}">
                      <a16:colId xmlns:a16="http://schemas.microsoft.com/office/drawing/2014/main" val="2801501734"/>
                    </a:ext>
                  </a:extLst>
                </a:gridCol>
                <a:gridCol w="2543450">
                  <a:extLst>
                    <a:ext uri="{9D8B030D-6E8A-4147-A177-3AD203B41FA5}">
                      <a16:colId xmlns:a16="http://schemas.microsoft.com/office/drawing/2014/main" val="1833642973"/>
                    </a:ext>
                  </a:extLst>
                </a:gridCol>
                <a:gridCol w="2463249">
                  <a:extLst>
                    <a:ext uri="{9D8B030D-6E8A-4147-A177-3AD203B41FA5}">
                      <a16:colId xmlns:a16="http://schemas.microsoft.com/office/drawing/2014/main" val="3405722606"/>
                    </a:ext>
                  </a:extLst>
                </a:gridCol>
              </a:tblGrid>
              <a:tr h="318757">
                <a:tc rowSpan="8">
                  <a:txBody>
                    <a:bodyPr/>
                    <a:lstStyle/>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noFill/>
                  </a:tcPr>
                </a:tc>
                <a:tc gridSpan="3">
                  <a:txBody>
                    <a:bodyPr/>
                    <a:lstStyle/>
                    <a:p>
                      <a:pPr algn="l" fontAlgn="b"/>
                      <a:r>
                        <a:rPr lang="de" sz="1000" b="0" i="0" u="none" strike="noStrike" dirty="0">
                          <a:solidFill>
                            <a:srgbClr val="000000"/>
                          </a:solidFill>
                          <a:effectLst/>
                          <a:latin typeface="Century Gothic" panose="020B0502020202020204" pitchFamily="34" charset="0"/>
                        </a:rPr>
                        <a:t>PROJEKTNAME</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ctr" fontAlgn="b"/>
                      <a:r>
                        <a:rPr lang="de" sz="1000" b="0" i="0" u="none" strike="noStrike" dirty="0">
                          <a:solidFill>
                            <a:srgbClr val="000000"/>
                          </a:solidFill>
                          <a:effectLst/>
                          <a:latin typeface="Century Gothic" panose="020B0502020202020204" pitchFamily="34" charset="0"/>
                        </a:rPr>
                        <a:t>PROJEKTLEITER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b"/>
                      <a:r>
                        <a:rPr lang="de" sz="1000" b="0" i="0" u="none" strike="noStrike" dirty="0">
                          <a:solidFill>
                            <a:srgbClr val="000000"/>
                          </a:solidFill>
                          <a:effectLst/>
                          <a:latin typeface="Century Gothic" panose="020B0502020202020204" pitchFamily="34" charset="0"/>
                        </a:rPr>
                        <a:t>PROJEKTTRÄGER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66972825"/>
                  </a:ext>
                </a:extLst>
              </a:tr>
              <a:tr h="79689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de" sz="1800" b="0" i="0" u="none" strike="noStrike" dirty="0">
                          <a:solidFill>
                            <a:srgbClr val="000000"/>
                          </a:solidFill>
                          <a:effectLst/>
                          <a:latin typeface="Century Gothic" panose="020B0502020202020204" pitchFamily="34" charset="0"/>
                        </a:rPr>
                        <a:t>Positive Charge EMV Station Installationen </a:t>
                      </a:r>
                    </a:p>
                  </a:txBody>
                  <a:tcPr marL="857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hMerge="1">
                  <a:txBody>
                    <a:bodyPr/>
                    <a:lstStyle/>
                    <a:p>
                      <a:endParaRPr lang="en-US"/>
                    </a:p>
                  </a:txBody>
                  <a:tcPr/>
                </a:tc>
                <a:tc hMerge="1">
                  <a:txBody>
                    <a:bodyPr/>
                    <a:lstStyle/>
                    <a:p>
                      <a:endParaRPr lang="en-US"/>
                    </a:p>
                  </a:txBody>
                  <a:tcPr/>
                </a:tc>
                <a:tc>
                  <a:txBody>
                    <a:bodyPr/>
                    <a:lstStyle/>
                    <a:p>
                      <a:pPr algn="ctr" fontAlgn="ctr"/>
                      <a:r>
                        <a:rPr lang="de" sz="1400" b="0" i="0" u="none" strike="noStrike" dirty="0">
                          <a:solidFill>
                            <a:srgbClr val="000000"/>
                          </a:solidFill>
                          <a:effectLst/>
                          <a:latin typeface="Century Gothic" panose="020B0502020202020204" pitchFamily="34" charset="0"/>
                        </a:rPr>
                        <a:t>Jane Matthews</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fontAlgn="ctr"/>
                      <a:r>
                        <a:rPr lang="de" sz="1400" b="0" i="0" u="none" strike="noStrike" dirty="0">
                          <a:solidFill>
                            <a:srgbClr val="000000"/>
                          </a:solidFill>
                          <a:effectLst/>
                          <a:latin typeface="Century Gothic" panose="020B0502020202020204" pitchFamily="34" charset="0"/>
                        </a:rPr>
                        <a:t>Jill DeGrassio</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00558998"/>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2">
                  <a:txBody>
                    <a:bodyPr/>
                    <a:lstStyle/>
                    <a:p>
                      <a:pPr algn="l" fontAlgn="b"/>
                      <a:r>
                        <a:rPr lang="de" sz="1000" b="0" i="0" u="none" strike="noStrike" dirty="0">
                          <a:solidFill>
                            <a:srgbClr val="000000"/>
                          </a:solidFill>
                          <a:effectLst/>
                          <a:latin typeface="Century Gothic" panose="020B0502020202020204" pitchFamily="34" charset="0"/>
                        </a:rPr>
                        <a:t>E-MAIL</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tc>
                  <a:txBody>
                    <a:bodyPr/>
                    <a:lstStyle/>
                    <a:p>
                      <a:pPr algn="ctr" fontAlgn="b"/>
                      <a:r>
                        <a:rPr lang="de" sz="1000" b="0" i="0" u="none" strike="noStrike" dirty="0">
                          <a:solidFill>
                            <a:srgbClr val="000000"/>
                          </a:solidFill>
                          <a:effectLst/>
                          <a:latin typeface="Century Gothic" panose="020B0502020202020204" pitchFamily="34" charset="0"/>
                        </a:rPr>
                        <a:t>TELEFON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gridSpan="2">
                  <a:txBody>
                    <a:bodyPr/>
                    <a:lstStyle/>
                    <a:p>
                      <a:pPr algn="l" fontAlgn="b"/>
                      <a:r>
                        <a:rPr lang="de" sz="1000" b="0" i="0" u="none" strike="noStrike" dirty="0">
                          <a:solidFill>
                            <a:srgbClr val="000000"/>
                          </a:solidFill>
                          <a:effectLst/>
                          <a:latin typeface="Century Gothic" panose="020B0502020202020204" pitchFamily="34" charset="0"/>
                        </a:rPr>
                        <a:t>ORGANISATIONSEINHEIT</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46351143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de" sz="1200" b="0" i="0" u="none" strike="noStrike" dirty="0">
                          <a:solidFill>
                            <a:srgbClr val="000000"/>
                          </a:solidFill>
                          <a:effectLst/>
                          <a:latin typeface="Century Gothic" panose="020B0502020202020204" pitchFamily="34" charset="0"/>
                        </a:rPr>
                        <a:t>jane.matthews@positivecharge.com</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a:txBody>
                    <a:bodyPr/>
                    <a:lstStyle/>
                    <a:p>
                      <a:pPr algn="ctr" fontAlgn="ctr"/>
                      <a:r>
                        <a:rPr lang="de" sz="1200" b="0" i="0" u="none" strike="noStrike" dirty="0">
                          <a:solidFill>
                            <a:srgbClr val="000000"/>
                          </a:solidFill>
                          <a:effectLst/>
                          <a:latin typeface="Century Gothic" panose="020B0502020202020204" pitchFamily="34" charset="0"/>
                        </a:rPr>
                        <a:t>000-000-0000</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gridSpan="2">
                  <a:txBody>
                    <a:bodyPr/>
                    <a:lstStyle/>
                    <a:p>
                      <a:pPr algn="l" fontAlgn="ctr"/>
                      <a:r>
                        <a:rPr lang="de" sz="1200" b="0" i="0" u="none" strike="noStrike" dirty="0">
                          <a:solidFill>
                            <a:srgbClr val="000000"/>
                          </a:solidFill>
                          <a:effectLst/>
                          <a:latin typeface="Century Gothic" panose="020B0502020202020204" pitchFamily="34" charset="0"/>
                        </a:rPr>
                        <a:t>Field Engineering, Operations und Projektmanagement </a:t>
                      </a:r>
                    </a:p>
                  </a:txBody>
                  <a:tcPr marL="114300"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hMerge="1">
                  <a:txBody>
                    <a:bodyPr/>
                    <a:lstStyle/>
                    <a:p>
                      <a:endParaRPr lang="en-US"/>
                    </a:p>
                  </a:txBody>
                  <a:tcPr/>
                </a:tc>
                <a:extLst>
                  <a:ext uri="{0D108BD9-81ED-4DB2-BD59-A6C34878D82A}">
                    <a16:rowId xmlns:a16="http://schemas.microsoft.com/office/drawing/2014/main" val="1186911167"/>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de" sz="1000" b="0" i="0" u="none" strike="noStrike" dirty="0">
                          <a:solidFill>
                            <a:srgbClr val="000000"/>
                          </a:solidFill>
                          <a:effectLst/>
                          <a:latin typeface="Century Gothic" panose="020B0502020202020204" pitchFamily="34" charset="0"/>
                        </a:rPr>
                        <a:t>GRÜNGURTE VERGEBEN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de" sz="1000" b="0" i="0" u="none" strike="noStrike" dirty="0">
                          <a:solidFill>
                            <a:srgbClr val="000000"/>
                          </a:solidFill>
                          <a:effectLst/>
                          <a:latin typeface="Century Gothic" panose="020B0502020202020204" pitchFamily="34" charset="0"/>
                        </a:rPr>
                        <a:t>VORAUSSICHTLICHER STARTTERMIN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de" sz="1000" b="0" i="0" u="none" strike="noStrike" dirty="0">
                          <a:solidFill>
                            <a:srgbClr val="000000"/>
                          </a:solidFill>
                          <a:effectLst/>
                          <a:latin typeface="Century Gothic" panose="020B0502020202020204" pitchFamily="34" charset="0"/>
                        </a:rPr>
                        <a:t>VORAUSSICHTLICHER FERTIGSTELLUNGSTERMIN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40539555"/>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de" sz="1200" b="0" i="0" u="none" strike="noStrike" dirty="0">
                          <a:solidFill>
                            <a:srgbClr val="000000"/>
                          </a:solidFill>
                          <a:effectLst/>
                          <a:latin typeface="Century Gothic" panose="020B0502020202020204" pitchFamily="34" charset="0"/>
                        </a:rPr>
                        <a:t>Wendy Williams (Projektleitung)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r>
                        <a:rPr lang="de" sz="1200" b="0" i="0" u="none" strike="noStrike" dirty="0">
                          <a:solidFill>
                            <a:srgbClr val="000000"/>
                          </a:solidFill>
                          <a:effectLst/>
                          <a:latin typeface="Century Gothic" panose="020B0502020202020204" pitchFamily="34" charset="0"/>
                        </a:rPr>
                        <a:t>19.02.20XX</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de" sz="1200" b="0" i="0" u="none" strike="noStrike" dirty="0">
                          <a:solidFill>
                            <a:srgbClr val="000000"/>
                          </a:solidFill>
                          <a:effectLst/>
                          <a:latin typeface="Century Gothic" panose="020B0502020202020204" pitchFamily="34" charset="0"/>
                        </a:rPr>
                        <a:t>30.11.20XX</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060387299"/>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de" sz="1000" b="0" i="0" u="none" strike="noStrike" dirty="0">
                          <a:solidFill>
                            <a:srgbClr val="000000"/>
                          </a:solidFill>
                          <a:effectLst/>
                          <a:latin typeface="Century Gothic" panose="020B0502020202020204" pitchFamily="34" charset="0"/>
                        </a:rPr>
                        <a:t>SCHWARZGURTE ZUGEWIESEN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de" sz="1000" b="0" i="0" u="none" strike="noStrike" dirty="0">
                          <a:solidFill>
                            <a:srgbClr val="000000"/>
                          </a:solidFill>
                          <a:effectLst/>
                          <a:latin typeface="Century Gothic" panose="020B0502020202020204" pitchFamily="34" charset="0"/>
                        </a:rPr>
                        <a:t>ERWARTETE EINSPARUNGEN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de" sz="1000" b="0" i="0" u="none" strike="noStrike" dirty="0">
                          <a:solidFill>
                            <a:srgbClr val="000000"/>
                          </a:solidFill>
                          <a:effectLst/>
                          <a:latin typeface="Century Gothic" panose="020B0502020202020204" pitchFamily="34" charset="0"/>
                        </a:rPr>
                        <a:t>GESCHÄTZTE KOSTEN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8373505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de" sz="1400" b="0" i="0" u="none" strike="noStrike" dirty="0">
                          <a:solidFill>
                            <a:srgbClr val="000000"/>
                          </a:solidFill>
                          <a:effectLst/>
                          <a:latin typeface="Century Gothic" panose="020B0502020202020204" pitchFamily="34" charset="0"/>
                        </a:rPr>
                        <a:t> </a:t>
                      </a:r>
                      <a:r>
                        <a:rPr lang="de" sz="1200" b="0" i="0" u="none" strike="noStrike" dirty="0">
                          <a:solidFill>
                            <a:srgbClr val="000000"/>
                          </a:solidFill>
                          <a:effectLst/>
                          <a:latin typeface="Century Gothic" panose="020B0502020202020204" pitchFamily="34" charset="0"/>
                        </a:rPr>
                        <a:t>Rakesh Agarwal (Betriebsleiter) </a:t>
                      </a:r>
                      <a:endParaRPr lang="en-US" sz="14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r>
                        <a:rPr lang="de" sz="1400" b="0" i="0" u="none" strike="noStrike" dirty="0">
                          <a:solidFill>
                            <a:srgbClr val="000000"/>
                          </a:solidFill>
                          <a:effectLst/>
                          <a:latin typeface="Century Gothic" panose="020B0502020202020204" pitchFamily="34" charset="0"/>
                        </a:rPr>
                        <a:t>237.750 $</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de" sz="1400" b="0" i="0" u="none" strike="noStrike" dirty="0">
                          <a:solidFill>
                            <a:srgbClr val="000000"/>
                          </a:solidFill>
                          <a:effectLst/>
                          <a:latin typeface="Century Gothic" panose="020B0502020202020204" pitchFamily="34" charset="0"/>
                        </a:rPr>
                        <a:t>441.885 $</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2191298514"/>
                  </a:ext>
                </a:extLst>
              </a:tr>
            </a:tbl>
          </a:graphicData>
        </a:graphic>
      </p:graphicFrame>
      <p:sp>
        <p:nvSpPr>
          <p:cNvPr id="13" name="TextBox 12">
            <a:extLst>
              <a:ext uri="{FF2B5EF4-FFF2-40B4-BE49-F238E27FC236}">
                <a16:creationId xmlns:a16="http://schemas.microsoft.com/office/drawing/2014/main" id="{226E6ECB-CF92-3B4C-9578-D6C0F06A41C9}"/>
              </a:ext>
            </a:extLst>
          </p:cNvPr>
          <p:cNvSpPr txBox="1"/>
          <p:nvPr/>
        </p:nvSpPr>
        <p:spPr>
          <a:xfrm>
            <a:off x="367747" y="982583"/>
            <a:ext cx="5178021"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ALLGEMEINE PROJEKTINFORMATIONEN</a:t>
            </a:r>
          </a:p>
        </p:txBody>
      </p:sp>
    </p:spTree>
    <p:extLst>
      <p:ext uri="{BB962C8B-B14F-4D97-AF65-F5344CB8AC3E}">
        <p14:creationId xmlns:p14="http://schemas.microsoft.com/office/powerpoint/2010/main" val="145731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Form&#10;&#10;Beschreibung automatisch generiert">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PROJEKTCHARTER |   INHALTSVERZEICHNIS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de" sz="3200" dirty="0">
                <a:solidFill>
                  <a:schemeClr val="tx1">
                    <a:lumMod val="65000"/>
                    <a:lumOff val="35000"/>
                  </a:schemeClr>
                </a:solidFill>
                <a:latin typeface="Century Gothic" panose="020B0502020202020204" pitchFamily="34" charset="0"/>
              </a:rPr>
              <a:t>INHALTSVERZEICHNIS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252258"/>
            <a:ext cx="2428870" cy="646331"/>
          </a:xfrm>
          <a:prstGeom prst="rect">
            <a:avLst/>
          </a:prstGeom>
          <a:noFill/>
        </p:spPr>
        <p:txBody>
          <a:bodyPr wrap="none" rtlCol="0" anchor="ctr" anchorCtr="0">
            <a:spAutoFit/>
          </a:bodyPr>
          <a:lstStyle/>
          <a:p>
            <a:r>
              <a:rPr lang="de" dirty="0">
                <a:latin typeface="Century Gothic" panose="020B0502020202020204" pitchFamily="34" charset="0"/>
                <a:ea typeface="Montserrat Bold" charset="0"/>
                <a:cs typeface="Montserrat Bold" charset="0"/>
              </a:rPr>
              <a:t>PROJEKTÜBERSICHT</a:t>
            </a:r>
            <a:br>
              <a:rPr lang="en-US" dirty="0">
                <a:latin typeface="Century Gothic" panose="020B0502020202020204" pitchFamily="34" charset="0"/>
                <a:ea typeface="Montserrat Bold" charset="0"/>
                <a:cs typeface="Montserrat Bold" charset="0"/>
              </a:rPr>
            </a:br>
            <a:r>
              <a:rPr lang="de" dirty="0">
                <a:latin typeface="Century Gothic" panose="020B0502020202020204" pitchFamily="34" charset="0"/>
                <a:ea typeface="Montserrat Bold" charset="0"/>
                <a:cs typeface="Montserrat Bold" charset="0"/>
              </a:rPr>
              <a:t>&amp; PROJEKTUMFANG</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VORLÄUFIGER ZEITPLAN</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de" sz="4800" dirty="0">
                <a:solidFill>
                  <a:schemeClr val="tx1">
                    <a:lumMod val="65000"/>
                    <a:lumOff val="35000"/>
                  </a:schemeClr>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de" sz="4800" dirty="0">
                <a:solidFill>
                  <a:schemeClr val="tx1">
                    <a:lumMod val="65000"/>
                    <a:lumOff val="35000"/>
                  </a:schemeClr>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de" sz="4800" dirty="0">
                <a:solidFill>
                  <a:schemeClr val="tx1">
                    <a:lumMod val="65000"/>
                    <a:lumOff val="35000"/>
                  </a:schemeClr>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RESSOURCEN </a:t>
            </a:r>
            <a:br>
              <a:rPr lang="en-US" dirty="0">
                <a:latin typeface="Century Gothic" panose="020B0502020202020204" pitchFamily="34" charset="0"/>
                <a:ea typeface="Montserrat Bold" charset="0"/>
                <a:cs typeface="Montserrat Bold" charset="0"/>
              </a:rPr>
            </a:br>
            <a:r>
              <a:rPr lang="de" dirty="0">
                <a:latin typeface="Century Gothic" panose="020B0502020202020204" pitchFamily="34" charset="0"/>
                <a:ea typeface="Montserrat Bold" charset="0"/>
                <a:cs typeface="Montserrat Bold" charset="0"/>
              </a:rPr>
              <a:t>&amp; KOSTEN</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2741390" cy="646331"/>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RISIKEN, EINSCHRÄNKUNGEN </a:t>
            </a:r>
            <a:br>
              <a:rPr lang="en-US" dirty="0">
                <a:latin typeface="Century Gothic" panose="020B0502020202020204" pitchFamily="34" charset="0"/>
                <a:ea typeface="Montserrat Bold" charset="0"/>
                <a:cs typeface="Montserrat Bold" charset="0"/>
              </a:rPr>
            </a:br>
            <a:r>
              <a:rPr lang="de" dirty="0">
                <a:latin typeface="Century Gothic" panose="020B0502020202020204" pitchFamily="34" charset="0"/>
                <a:ea typeface="Montserrat Bold" charset="0"/>
                <a:cs typeface="Montserrat Bold" charset="0"/>
              </a:rPr>
              <a:t>UND ANNAHMEN</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1890261" cy="369332"/>
          </a:xfrm>
          <a:prstGeom prst="rect">
            <a:avLst/>
          </a:prstGeom>
          <a:noFill/>
        </p:spPr>
        <p:txBody>
          <a:bodyPr wrap="none" rtlCol="0" anchor="ctr" anchorCtr="0">
            <a:spAutoFit/>
          </a:bodyPr>
          <a:lstStyle/>
          <a:p>
            <a:r>
              <a:rPr lang="de" dirty="0">
                <a:latin typeface="Century Gothic" panose="020B0502020202020204" pitchFamily="34" charset="0"/>
                <a:ea typeface="Montserrat Bold" charset="0"/>
                <a:cs typeface="Montserrat Bold" charset="0"/>
              </a:rPr>
              <a:t>VORBEREITET VON...</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de" sz="4800" dirty="0">
                <a:solidFill>
                  <a:schemeClr val="tx1">
                    <a:lumMod val="65000"/>
                    <a:lumOff val="35000"/>
                  </a:schemeClr>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de" sz="4800" dirty="0">
                <a:solidFill>
                  <a:schemeClr val="tx1">
                    <a:lumMod val="65000"/>
                    <a:lumOff val="35000"/>
                  </a:schemeClr>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de" sz="4800" dirty="0">
                <a:solidFill>
                  <a:schemeClr val="tx1">
                    <a:lumMod val="65000"/>
                    <a:lumOff val="35000"/>
                  </a:schemeClr>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266760"/>
            <a:ext cx="2741390" cy="646331"/>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VORTEILE </a:t>
            </a:r>
            <a:br>
              <a:rPr lang="en-US" dirty="0">
                <a:latin typeface="Century Gothic" panose="020B0502020202020204" pitchFamily="34" charset="0"/>
                <a:ea typeface="Montserrat Bold" charset="0"/>
                <a:cs typeface="Montserrat Bold" charset="0"/>
              </a:rPr>
            </a:br>
            <a:r>
              <a:rPr lang="de" dirty="0">
                <a:latin typeface="Century Gothic" panose="020B0502020202020204" pitchFamily="34" charset="0"/>
                <a:ea typeface="Montserrat Bold" charset="0"/>
                <a:cs typeface="Montserrat Bold" charset="0"/>
              </a:rPr>
              <a:t>&amp; KUNDEN</a:t>
            </a:r>
          </a:p>
        </p:txBody>
      </p:sp>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525324"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1. PROJEKTÜBERSICHT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PROJEKTÜBERSICHT &amp; PROJEKTUMFANG</a:t>
            </a:r>
            <a:endParaRPr lang="en-US" dirty="0">
              <a:solidFill>
                <a:schemeClr val="bg1"/>
              </a:solidFill>
              <a:latin typeface="Century Gothic" panose="020B0502020202020204" pitchFamily="34" charset="0"/>
              <a:ea typeface="Arial" charset="0"/>
              <a:cs typeface="Arial" charset="0"/>
            </a:endParaRPr>
          </a:p>
        </p:txBody>
      </p:sp>
      <p:sp>
        <p:nvSpPr>
          <p:cNvPr id="17" name="TextBox 16">
            <a:extLst>
              <a:ext uri="{FF2B5EF4-FFF2-40B4-BE49-F238E27FC236}">
                <a16:creationId xmlns:a16="http://schemas.microsoft.com/office/drawing/2014/main" id="{779AB062-8C1C-4C70-BE52-A5053D1050EF}"/>
              </a:ext>
            </a:extLst>
          </p:cNvPr>
          <p:cNvSpPr txBox="1"/>
          <p:nvPr/>
        </p:nvSpPr>
        <p:spPr>
          <a:xfrm>
            <a:off x="367748" y="4276620"/>
            <a:ext cx="2622834"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PROJEKTUMFANG</a:t>
            </a:r>
          </a:p>
        </p:txBody>
      </p:sp>
      <p:graphicFrame>
        <p:nvGraphicFramePr>
          <p:cNvPr id="18" name="Table 17">
            <a:extLst>
              <a:ext uri="{FF2B5EF4-FFF2-40B4-BE49-F238E27FC236}">
                <a16:creationId xmlns:a16="http://schemas.microsoft.com/office/drawing/2014/main" id="{F37D93A8-7E17-4F98-A895-BBADF3A52909}"/>
              </a:ext>
            </a:extLst>
          </p:cNvPr>
          <p:cNvGraphicFramePr>
            <a:graphicFrameLocks noGrp="1"/>
          </p:cNvGraphicFramePr>
          <p:nvPr>
            <p:extLst>
              <p:ext uri="{D42A27DB-BD31-4B8C-83A1-F6EECF244321}">
                <p14:modId xmlns:p14="http://schemas.microsoft.com/office/powerpoint/2010/main" val="920005937"/>
              </p:ext>
            </p:extLst>
          </p:nvPr>
        </p:nvGraphicFramePr>
        <p:xfrm>
          <a:off x="488196" y="697704"/>
          <a:ext cx="10802656" cy="3427036"/>
        </p:xfrm>
        <a:graphic>
          <a:graphicData uri="http://schemas.openxmlformats.org/drawingml/2006/table">
            <a:tbl>
              <a:tblPr/>
              <a:tblGrid>
                <a:gridCol w="2056221">
                  <a:extLst>
                    <a:ext uri="{9D8B030D-6E8A-4147-A177-3AD203B41FA5}">
                      <a16:colId xmlns:a16="http://schemas.microsoft.com/office/drawing/2014/main" val="1996367546"/>
                    </a:ext>
                  </a:extLst>
                </a:gridCol>
                <a:gridCol w="8746435">
                  <a:extLst>
                    <a:ext uri="{9D8B030D-6E8A-4147-A177-3AD203B41FA5}">
                      <a16:colId xmlns:a16="http://schemas.microsoft.com/office/drawing/2014/main" val="886809287"/>
                    </a:ext>
                  </a:extLst>
                </a:gridCol>
              </a:tblGrid>
              <a:tr h="584444">
                <a:tc>
                  <a:txBody>
                    <a:bodyPr/>
                    <a:lstStyle/>
                    <a:p>
                      <a:pPr algn="l" fontAlgn="ctr"/>
                      <a:r>
                        <a:rPr lang="de" sz="1200" b="0" i="0" u="none" strike="noStrike" dirty="0">
                          <a:solidFill>
                            <a:srgbClr val="000000"/>
                          </a:solidFill>
                          <a:effectLst/>
                          <a:latin typeface="Century Gothic" panose="020B0502020202020204" pitchFamily="34" charset="0"/>
                        </a:rPr>
                        <a:t>PROBLEM ODER PROBLEM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de" sz="1100" b="0" i="0" u="none" strike="noStrike" dirty="0">
                          <a:solidFill>
                            <a:srgbClr val="000000"/>
                          </a:solidFill>
                          <a:effectLst/>
                          <a:latin typeface="Century Gothic" panose="020B0502020202020204" pitchFamily="34" charset="0"/>
                        </a:rPr>
                        <a:t>Unser Ziel für dieses Projekt ist es, 1.125 EV-Ladestationen an 116 Standorten in den USA, Mexiko und Kanada zu installieren, um den EV-Ladeanforderungen von Einkaufszentren und Tankstellen gerecht zu werden.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r h="697731">
                <a:tc>
                  <a:txBody>
                    <a:bodyPr/>
                    <a:lstStyle/>
                    <a:p>
                      <a:pPr algn="l" rtl="0" fontAlgn="ctr"/>
                      <a:r>
                        <a:rPr lang="de" sz="1200" b="0" i="0" u="none" strike="noStrike" dirty="0">
                          <a:solidFill>
                            <a:srgbClr val="000000"/>
                          </a:solidFill>
                          <a:effectLst/>
                          <a:latin typeface="Century Gothic" panose="020B0502020202020204" pitchFamily="34" charset="0"/>
                        </a:rPr>
                        <a:t>ZWECK DES PROJEKTS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de" sz="1100" b="0" i="0" u="none" strike="noStrike" dirty="0">
                          <a:solidFill>
                            <a:srgbClr val="000000"/>
                          </a:solidFill>
                          <a:effectLst/>
                          <a:latin typeface="Century Gothic" panose="020B0502020202020204" pitchFamily="34" charset="0"/>
                        </a:rPr>
                        <a:t>Die Implementierung der 1.125 Ladestationen für Elektrofahrzeuge wird die Emissionen fossiler Brennstoffe reduzieren und sich positiv auf die Umwelt auswirken. Dies wird dazu beitragen, die Mission von Positive Charge zu erfüllen, der weltweit größte EV-Ladeanbieter zu sein und die Umweltauswirkungen von Autos mit fossilen Brennstoffen durch unsere Dienstleistungen zu reduzieren.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43223311"/>
                  </a:ext>
                </a:extLst>
              </a:tr>
              <a:tr h="848387">
                <a:tc>
                  <a:txBody>
                    <a:bodyPr/>
                    <a:lstStyle/>
                    <a:p>
                      <a:pPr algn="l" fontAlgn="ctr"/>
                      <a:r>
                        <a:rPr lang="de" sz="1200" b="0" i="0" u="none" strike="noStrike" dirty="0">
                          <a:solidFill>
                            <a:srgbClr val="000000"/>
                          </a:solidFill>
                          <a:effectLst/>
                          <a:latin typeface="Century Gothic" panose="020B0502020202020204" pitchFamily="34" charset="0"/>
                        </a:rPr>
                        <a:t>BUSINESS CASE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de" sz="1100" b="0" i="0" u="none" strike="noStrike" dirty="0">
                          <a:solidFill>
                            <a:srgbClr val="000000"/>
                          </a:solidFill>
                          <a:effectLst/>
                          <a:latin typeface="Century Gothic" panose="020B0502020202020204" pitchFamily="34" charset="0"/>
                        </a:rPr>
                        <a:t>Da Elektrofahrzeuge immer häufiger werden, werden mehr EV-Ladestationen benötigt, um den Ladebedürfnissen der EV-Fahrer gerecht zu werden. Die Implementierung der 1.125 EV-Ladestationen an 116 Standorten in den USA, Mexiko und Kanada zur Aufnahme des EV-Ladeverkehrs von Einkaufszentren und Tankstellen wird die Längen reduzieren, zu denen EV-Fahrer für ihre nächste Ladung fahren müssten. Die Implementierung der EV-Ladestationen wird auch zu einem Gewinn von 24% für Positive Charge führen.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64761586"/>
                  </a:ext>
                </a:extLst>
              </a:tr>
              <a:tr h="697731">
                <a:tc>
                  <a:txBody>
                    <a:bodyPr/>
                    <a:lstStyle/>
                    <a:p>
                      <a:pPr algn="l" rtl="0" fontAlgn="ctr"/>
                      <a:r>
                        <a:rPr lang="de" sz="1200" b="0" i="0" u="none" strike="noStrike" dirty="0">
                          <a:solidFill>
                            <a:srgbClr val="000000"/>
                          </a:solidFill>
                          <a:effectLst/>
                          <a:latin typeface="Century Gothic" panose="020B0502020202020204" pitchFamily="34" charset="0"/>
                        </a:rPr>
                        <a:t>ZIELE / METRIKEN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de" sz="1100" b="0" i="0" u="none" strike="noStrike" dirty="0">
                          <a:solidFill>
                            <a:srgbClr val="000000"/>
                          </a:solidFill>
                          <a:effectLst/>
                          <a:latin typeface="Century Gothic" panose="020B0502020202020204" pitchFamily="34" charset="0"/>
                        </a:rPr>
                        <a:t>Das Projektziel ist die Installation von 1.125 Ladestationen für Elektrofahrzeuge an 116 Standorten in den USA, Mexiko und Kanada. Die Metriken, die zur Erfolgsmessung verwendet werden, sind in erster Linie die folgenden Key Performance Indicators (KPIs): Umsatzwachstum, Kundenbindungsrate und Kundenzufriedenheit.</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97283196"/>
                  </a:ext>
                </a:extLst>
              </a:tr>
              <a:tr h="598743">
                <a:tc>
                  <a:txBody>
                    <a:bodyPr/>
                    <a:lstStyle/>
                    <a:p>
                      <a:pPr algn="l" fontAlgn="ctr"/>
                      <a:r>
                        <a:rPr lang="de" sz="1200" b="0" i="0" u="none" strike="noStrike" dirty="0">
                          <a:solidFill>
                            <a:srgbClr val="000000"/>
                          </a:solidFill>
                          <a:effectLst/>
                          <a:latin typeface="Century Gothic" panose="020B0502020202020204" pitchFamily="34" charset="0"/>
                        </a:rPr>
                        <a:t>ERWARTETE ERGEBNISSE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de" sz="1100" b="0" i="0" u="none" strike="noStrike" dirty="0">
                          <a:solidFill>
                            <a:srgbClr val="000000"/>
                          </a:solidFill>
                          <a:effectLst/>
                          <a:latin typeface="Century Gothic" panose="020B0502020202020204" pitchFamily="34" charset="0"/>
                        </a:rPr>
                        <a:t>Installieren Sie 1.125 EV-Ladestationen an 116 Standorten in den USA, Mexiko und Kanada, um den Anforderungen von Einkaufszentren und Tankstellen an das Laden von Elektrofahrzeugen gerecht zu werden.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48370378"/>
                  </a:ext>
                </a:extLst>
              </a:tr>
            </a:tbl>
          </a:graphicData>
        </a:graphic>
      </p:graphicFrame>
      <p:graphicFrame>
        <p:nvGraphicFramePr>
          <p:cNvPr id="19" name="Table 18">
            <a:extLst>
              <a:ext uri="{FF2B5EF4-FFF2-40B4-BE49-F238E27FC236}">
                <a16:creationId xmlns:a16="http://schemas.microsoft.com/office/drawing/2014/main" id="{2A29ACB9-DD4A-4609-90CB-18909D54A7C6}"/>
              </a:ext>
            </a:extLst>
          </p:cNvPr>
          <p:cNvGraphicFramePr>
            <a:graphicFrameLocks noGrp="1"/>
          </p:cNvGraphicFramePr>
          <p:nvPr>
            <p:extLst>
              <p:ext uri="{D42A27DB-BD31-4B8C-83A1-F6EECF244321}">
                <p14:modId xmlns:p14="http://schemas.microsoft.com/office/powerpoint/2010/main" val="11830767"/>
              </p:ext>
            </p:extLst>
          </p:nvPr>
        </p:nvGraphicFramePr>
        <p:xfrm>
          <a:off x="488195" y="4764566"/>
          <a:ext cx="10802655" cy="1365769"/>
        </p:xfrm>
        <a:graphic>
          <a:graphicData uri="http://schemas.openxmlformats.org/drawingml/2006/table">
            <a:tbl>
              <a:tblPr/>
              <a:tblGrid>
                <a:gridCol w="2036344">
                  <a:extLst>
                    <a:ext uri="{9D8B030D-6E8A-4147-A177-3AD203B41FA5}">
                      <a16:colId xmlns:a16="http://schemas.microsoft.com/office/drawing/2014/main" val="3734826"/>
                    </a:ext>
                  </a:extLst>
                </a:gridCol>
                <a:gridCol w="8766311">
                  <a:extLst>
                    <a:ext uri="{9D8B030D-6E8A-4147-A177-3AD203B41FA5}">
                      <a16:colId xmlns:a16="http://schemas.microsoft.com/office/drawing/2014/main" val="1467896747"/>
                    </a:ext>
                  </a:extLst>
                </a:gridCol>
              </a:tblGrid>
              <a:tr h="622443">
                <a:tc>
                  <a:txBody>
                    <a:bodyPr/>
                    <a:lstStyle/>
                    <a:p>
                      <a:pPr algn="l" fontAlgn="ctr"/>
                      <a:r>
                        <a:rPr lang="de" sz="1200" b="0" i="0" u="none" strike="noStrike" dirty="0">
                          <a:solidFill>
                            <a:srgbClr val="000000"/>
                          </a:solidFill>
                          <a:effectLst/>
                          <a:latin typeface="Century Gothic" panose="020B0502020202020204" pitchFamily="34" charset="0"/>
                        </a:rPr>
                        <a:t>IM GELTUNGSBEREICH</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1F2F7"/>
                    </a:solidFill>
                  </a:tcPr>
                </a:tc>
                <a:tc>
                  <a:txBody>
                    <a:bodyPr/>
                    <a:lstStyle/>
                    <a:p>
                      <a:pPr algn="l" fontAlgn="ctr"/>
                      <a:r>
                        <a:rPr lang="de" sz="1100" b="0" i="0" u="none" strike="noStrike" dirty="0">
                          <a:solidFill>
                            <a:srgbClr val="000000"/>
                          </a:solidFill>
                          <a:effectLst/>
                          <a:latin typeface="Century Gothic" panose="020B0502020202020204" pitchFamily="34" charset="0"/>
                        </a:rPr>
                        <a:t>Betriebsingenieure, Projektmanager und Implementierungsingenieure vor Ort werden mit Mitarbeitern von Drittanbietern zusammenarbeiten, um 1.125 Ladestationen für Elektrofahrzeuge an 116 Standorten in den USA, Mexiko und Kanada zu installieren.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7020059"/>
                  </a:ext>
                </a:extLst>
              </a:tr>
              <a:tr h="743326">
                <a:tc>
                  <a:txBody>
                    <a:bodyPr/>
                    <a:lstStyle/>
                    <a:p>
                      <a:pPr algn="l" rtl="0" fontAlgn="ctr"/>
                      <a:r>
                        <a:rPr lang="de" sz="1200" b="0" i="0" u="none" strike="noStrike" dirty="0">
                          <a:solidFill>
                            <a:srgbClr val="000000"/>
                          </a:solidFill>
                          <a:effectLst/>
                          <a:latin typeface="Century Gothic" panose="020B0502020202020204" pitchFamily="34" charset="0"/>
                        </a:rPr>
                        <a:t>AUSSERHALB VON SCOPE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AEAEA"/>
                    </a:solidFill>
                  </a:tcPr>
                </a:tc>
                <a:tc>
                  <a:txBody>
                    <a:bodyPr/>
                    <a:lstStyle/>
                    <a:p>
                      <a:pPr algn="l" fontAlgn="ctr"/>
                      <a:r>
                        <a:rPr lang="de" sz="1100" b="0" i="0" u="none" strike="noStrike" dirty="0">
                          <a:solidFill>
                            <a:srgbClr val="000000"/>
                          </a:solidFill>
                          <a:effectLst/>
                          <a:latin typeface="Century Gothic" panose="020B0502020202020204" pitchFamily="34" charset="0"/>
                        </a:rPr>
                        <a:t>Positive Charge ist nicht verantwortlich für vorbereitende Arbeiten an den Standorten Dritter / Kunden (z. B. Genehmigungen für das Graben, Stromverfügbarkeitslogistik in der Stadtregion usw.). Die Projektmanager von Positive Charge können den Kunden jedoch eine Checkliste zur Verfügung stellen, um sicherzustellen, dass ihre Standorte ausreichend auf die Installation unserer EV-Ladestationen vorbereitet sind.</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723382459"/>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92650"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2. VORLÄUFIGER ZEITPLAN</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VORLÄUFIGER ZEITPLAN</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9ABD8C64-143C-4A5E-8B6A-75D3668D34E4}"/>
              </a:ext>
            </a:extLst>
          </p:cNvPr>
          <p:cNvGraphicFramePr>
            <a:graphicFrameLocks noGrp="1"/>
          </p:cNvGraphicFramePr>
          <p:nvPr>
            <p:extLst>
              <p:ext uri="{D42A27DB-BD31-4B8C-83A1-F6EECF244321}">
                <p14:modId xmlns:p14="http://schemas.microsoft.com/office/powerpoint/2010/main" val="3191394685"/>
              </p:ext>
            </p:extLst>
          </p:nvPr>
        </p:nvGraphicFramePr>
        <p:xfrm>
          <a:off x="447932" y="849213"/>
          <a:ext cx="10276896" cy="4520988"/>
        </p:xfrm>
        <a:graphic>
          <a:graphicData uri="http://schemas.openxmlformats.org/drawingml/2006/table">
            <a:tbl>
              <a:tblPr/>
              <a:tblGrid>
                <a:gridCol w="5758784">
                  <a:extLst>
                    <a:ext uri="{9D8B030D-6E8A-4147-A177-3AD203B41FA5}">
                      <a16:colId xmlns:a16="http://schemas.microsoft.com/office/drawing/2014/main" val="45349884"/>
                    </a:ext>
                  </a:extLst>
                </a:gridCol>
                <a:gridCol w="2295242">
                  <a:extLst>
                    <a:ext uri="{9D8B030D-6E8A-4147-A177-3AD203B41FA5}">
                      <a16:colId xmlns:a16="http://schemas.microsoft.com/office/drawing/2014/main" val="4030175396"/>
                    </a:ext>
                  </a:extLst>
                </a:gridCol>
                <a:gridCol w="2222870">
                  <a:extLst>
                    <a:ext uri="{9D8B030D-6E8A-4147-A177-3AD203B41FA5}">
                      <a16:colId xmlns:a16="http://schemas.microsoft.com/office/drawing/2014/main" val="2635095511"/>
                    </a:ext>
                  </a:extLst>
                </a:gridCol>
              </a:tblGrid>
              <a:tr h="368924">
                <a:tc>
                  <a:txBody>
                    <a:bodyPr/>
                    <a:lstStyle/>
                    <a:p>
                      <a:pPr algn="l" fontAlgn="ctr"/>
                      <a:r>
                        <a:rPr lang="de" sz="900" b="1" i="0" u="none" strike="noStrike" dirty="0">
                          <a:solidFill>
                            <a:srgbClr val="000000"/>
                          </a:solidFill>
                          <a:effectLst/>
                          <a:latin typeface="Century Gothic" panose="020B0502020202020204" pitchFamily="34" charset="0"/>
                        </a:rPr>
                        <a:t>WICHTIGER MEILENSTEIN</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de" sz="900" b="1" i="0" u="none" strike="noStrike" dirty="0">
                          <a:solidFill>
                            <a:srgbClr val="000000"/>
                          </a:solidFill>
                          <a:effectLst/>
                          <a:latin typeface="Century Gothic" panose="020B0502020202020204" pitchFamily="34" charset="0"/>
                        </a:rPr>
                        <a:t>ANFANGEN</a:t>
                      </a: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de" sz="900" b="1" i="0" u="none" strike="noStrike" dirty="0">
                          <a:solidFill>
                            <a:srgbClr val="000000"/>
                          </a:solidFill>
                          <a:effectLst/>
                          <a:latin typeface="Century Gothic" panose="020B0502020202020204" pitchFamily="34" charset="0"/>
                        </a:rPr>
                        <a:t>BEENDEN</a:t>
                      </a: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830266174"/>
                  </a:ext>
                </a:extLst>
              </a:tr>
              <a:tr h="519008">
                <a:tc>
                  <a:txBody>
                    <a:bodyPr/>
                    <a:lstStyle/>
                    <a:p>
                      <a:pPr algn="l" rtl="0" fontAlgn="ctr"/>
                      <a:r>
                        <a:rPr lang="de" sz="1400" b="0" i="0" u="none" strike="noStrike" dirty="0">
                          <a:solidFill>
                            <a:srgbClr val="000000"/>
                          </a:solidFill>
                          <a:effectLst/>
                          <a:latin typeface="Century Gothic" panose="020B0502020202020204" pitchFamily="34" charset="0"/>
                        </a:rPr>
                        <a:t>Formular Projektteam / Vorprüfung / Umfang</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de" sz="1400" b="0" i="0" u="none" strike="noStrike" dirty="0">
                          <a:solidFill>
                            <a:srgbClr val="000000"/>
                          </a:solidFill>
                          <a:effectLst/>
                          <a:latin typeface="Century Gothic" panose="020B0502020202020204" pitchFamily="34" charset="0"/>
                        </a:rPr>
                        <a:t>05.12.20XX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de" sz="1400" b="0" i="0" u="none" strike="noStrike" dirty="0">
                          <a:solidFill>
                            <a:srgbClr val="000000"/>
                          </a:solidFill>
                          <a:effectLst/>
                          <a:latin typeface="Century Gothic" panose="020B0502020202020204" pitchFamily="34" charset="0"/>
                        </a:rPr>
                        <a:t>01.11.20XX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383816394"/>
                  </a:ext>
                </a:extLst>
              </a:tr>
              <a:tr h="519008">
                <a:tc>
                  <a:txBody>
                    <a:bodyPr/>
                    <a:lstStyle/>
                    <a:p>
                      <a:pPr algn="l" rtl="0" fontAlgn="ctr"/>
                      <a:r>
                        <a:rPr lang="de" sz="1400" b="0" i="0" u="none" strike="noStrike" dirty="0">
                          <a:solidFill>
                            <a:srgbClr val="000000"/>
                          </a:solidFill>
                          <a:effectLst/>
                          <a:latin typeface="Century Gothic" panose="020B0502020202020204" pitchFamily="34" charset="0"/>
                        </a:rPr>
                        <a:t>Projektplan / Charta / Kick Off abschließen</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de" sz="1400" b="0" i="0" u="none" strike="noStrike" dirty="0">
                          <a:solidFill>
                            <a:srgbClr val="000000"/>
                          </a:solidFill>
                          <a:effectLst/>
                          <a:latin typeface="Century Gothic" panose="020B0502020202020204" pitchFamily="34" charset="0"/>
                        </a:rPr>
                        <a:t>06.12.20XX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de" sz="1400" b="0" i="0" u="none" strike="noStrike" dirty="0">
                          <a:solidFill>
                            <a:srgbClr val="000000"/>
                          </a:solidFill>
                          <a:effectLst/>
                          <a:latin typeface="Century Gothic" panose="020B0502020202020204" pitchFamily="34" charset="0"/>
                        </a:rPr>
                        <a:t>01.02.20XX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288720879"/>
                  </a:ext>
                </a:extLst>
              </a:tr>
              <a:tr h="519008">
                <a:tc>
                  <a:txBody>
                    <a:bodyPr/>
                    <a:lstStyle/>
                    <a:p>
                      <a:pPr algn="l" rtl="0" fontAlgn="ctr"/>
                      <a:r>
                        <a:rPr lang="de" sz="1400" b="0" i="0" u="none" strike="noStrike" dirty="0">
                          <a:solidFill>
                            <a:srgbClr val="000000"/>
                          </a:solidFill>
                          <a:effectLst/>
                          <a:latin typeface="Century Gothic" panose="020B0502020202020204" pitchFamily="34" charset="0"/>
                        </a:rPr>
                        <a:t>Phase definieren</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de" sz="1400" b="0" i="0" u="none" strike="noStrike" dirty="0">
                          <a:solidFill>
                            <a:srgbClr val="000000"/>
                          </a:solidFill>
                          <a:effectLst/>
                          <a:latin typeface="Century Gothic" panose="020B0502020202020204" pitchFamily="34" charset="0"/>
                        </a:rPr>
                        <a:t>07.12.20XX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de" sz="1400" b="0" i="0" u="none" strike="noStrike" dirty="0">
                          <a:solidFill>
                            <a:srgbClr val="000000"/>
                          </a:solidFill>
                          <a:effectLst/>
                          <a:latin typeface="Century Gothic" panose="020B0502020202020204" pitchFamily="34" charset="0"/>
                        </a:rPr>
                        <a:t>02.02.20XX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011254951"/>
                  </a:ext>
                </a:extLst>
              </a:tr>
              <a:tr h="519008">
                <a:tc>
                  <a:txBody>
                    <a:bodyPr/>
                    <a:lstStyle/>
                    <a:p>
                      <a:pPr algn="l" rtl="0" fontAlgn="ctr"/>
                      <a:r>
                        <a:rPr lang="de" sz="1400" b="0" i="0" u="none" strike="noStrike" dirty="0">
                          <a:solidFill>
                            <a:srgbClr val="000000"/>
                          </a:solidFill>
                          <a:effectLst/>
                          <a:latin typeface="Century Gothic" panose="020B0502020202020204" pitchFamily="34" charset="0"/>
                        </a:rPr>
                        <a:t>Messphase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de" sz="1400" b="0" i="0" u="none" strike="noStrike" dirty="0">
                          <a:solidFill>
                            <a:srgbClr val="000000"/>
                          </a:solidFill>
                          <a:effectLst/>
                          <a:latin typeface="Century Gothic" panose="020B0502020202020204" pitchFamily="34" charset="0"/>
                        </a:rPr>
                        <a:t>08.12.20XX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de" sz="1400" b="0" i="0" u="none" strike="noStrike" dirty="0">
                          <a:solidFill>
                            <a:srgbClr val="000000"/>
                          </a:solidFill>
                          <a:effectLst/>
                          <a:latin typeface="Century Gothic" panose="020B0502020202020204" pitchFamily="34" charset="0"/>
                        </a:rPr>
                        <a:t>10.02.20XX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948482540"/>
                  </a:ext>
                </a:extLst>
              </a:tr>
              <a:tr h="519008">
                <a:tc>
                  <a:txBody>
                    <a:bodyPr/>
                    <a:lstStyle/>
                    <a:p>
                      <a:pPr algn="l" rtl="0" fontAlgn="ctr"/>
                      <a:r>
                        <a:rPr lang="de" sz="1400" b="0" i="0" u="none" strike="noStrike" dirty="0">
                          <a:solidFill>
                            <a:srgbClr val="000000"/>
                          </a:solidFill>
                          <a:effectLst/>
                          <a:latin typeface="Century Gothic" panose="020B0502020202020204" pitchFamily="34" charset="0"/>
                        </a:rPr>
                        <a:t>Analysephase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de" sz="1400" b="0" i="0" u="none" strike="noStrike" dirty="0">
                          <a:solidFill>
                            <a:srgbClr val="000000"/>
                          </a:solidFill>
                          <a:effectLst/>
                          <a:latin typeface="Century Gothic" panose="020B0502020202020204" pitchFamily="34" charset="0"/>
                        </a:rPr>
                        <a:t>09.12.20XX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de" sz="1400" b="0" i="0" u="none" strike="noStrike" dirty="0">
                          <a:solidFill>
                            <a:srgbClr val="000000"/>
                          </a:solidFill>
                          <a:effectLst/>
                          <a:latin typeface="Century Gothic" panose="020B0502020202020204" pitchFamily="34" charset="0"/>
                        </a:rPr>
                        <a:t>26.02.20XX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066953128"/>
                  </a:ext>
                </a:extLst>
              </a:tr>
              <a:tr h="519008">
                <a:tc>
                  <a:txBody>
                    <a:bodyPr/>
                    <a:lstStyle/>
                    <a:p>
                      <a:pPr algn="l" rtl="0" fontAlgn="ctr"/>
                      <a:r>
                        <a:rPr lang="de" sz="1400" b="0" i="0" u="none" strike="noStrike" dirty="0">
                          <a:solidFill>
                            <a:srgbClr val="000000"/>
                          </a:solidFill>
                          <a:effectLst/>
                          <a:latin typeface="Century Gothic" panose="020B0502020202020204" pitchFamily="34" charset="0"/>
                        </a:rPr>
                        <a:t>Verbesserungsphase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de" sz="1400" b="0" i="0" u="none" strike="noStrike" dirty="0">
                          <a:solidFill>
                            <a:srgbClr val="000000"/>
                          </a:solidFill>
                          <a:effectLst/>
                          <a:latin typeface="Century Gothic" panose="020B0502020202020204" pitchFamily="34" charset="0"/>
                        </a:rPr>
                        <a:t>01.10.20XX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de" sz="1400" b="0" i="0" u="none" strike="noStrike" dirty="0">
                          <a:solidFill>
                            <a:srgbClr val="000000"/>
                          </a:solidFill>
                          <a:effectLst/>
                          <a:latin typeface="Century Gothic" panose="020B0502020202020204" pitchFamily="34" charset="0"/>
                        </a:rPr>
                        <a:t>03.10.20XX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188724549"/>
                  </a:ext>
                </a:extLst>
              </a:tr>
              <a:tr h="519008">
                <a:tc>
                  <a:txBody>
                    <a:bodyPr/>
                    <a:lstStyle/>
                    <a:p>
                      <a:pPr algn="l" rtl="0" fontAlgn="ctr"/>
                      <a:r>
                        <a:rPr lang="de" sz="1400" b="0" i="0" u="none" strike="noStrike" dirty="0">
                          <a:solidFill>
                            <a:srgbClr val="000000"/>
                          </a:solidFill>
                          <a:effectLst/>
                          <a:latin typeface="Century Gothic" panose="020B0502020202020204" pitchFamily="34" charset="0"/>
                        </a:rPr>
                        <a:t>Kontrollphase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de" sz="1400" b="0" i="0" u="none" strike="noStrike" dirty="0">
                          <a:solidFill>
                            <a:srgbClr val="000000"/>
                          </a:solidFill>
                          <a:effectLst/>
                          <a:latin typeface="Century Gothic" panose="020B0502020202020204" pitchFamily="34" charset="0"/>
                        </a:rPr>
                        <a:t>08.02.20XX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de" sz="1400" b="0" i="0" u="none" strike="noStrike" dirty="0">
                          <a:solidFill>
                            <a:srgbClr val="000000"/>
                          </a:solidFill>
                          <a:effectLst/>
                          <a:latin typeface="Century Gothic" panose="020B0502020202020204" pitchFamily="34" charset="0"/>
                        </a:rPr>
                        <a:t>08.03.20XX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22060000"/>
                  </a:ext>
                </a:extLst>
              </a:tr>
              <a:tr h="519008">
                <a:tc>
                  <a:txBody>
                    <a:bodyPr/>
                    <a:lstStyle/>
                    <a:p>
                      <a:pPr algn="l" rtl="0" fontAlgn="ctr"/>
                      <a:r>
                        <a:rPr lang="de" sz="1400" b="0" i="0" u="none" strike="noStrike" dirty="0">
                          <a:solidFill>
                            <a:srgbClr val="000000"/>
                          </a:solidFill>
                          <a:effectLst/>
                          <a:latin typeface="Century Gothic" panose="020B0502020202020204" pitchFamily="34" charset="0"/>
                        </a:rPr>
                        <a:t>Projektzusammenfassungsbericht und Abschluss</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de" sz="1400" b="0" i="0" u="none" strike="noStrike" dirty="0">
                          <a:solidFill>
                            <a:srgbClr val="000000"/>
                          </a:solidFill>
                          <a:effectLst/>
                          <a:latin typeface="Century Gothic" panose="020B0502020202020204" pitchFamily="34" charset="0"/>
                        </a:rPr>
                        <a:t>23.04.20XX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de" sz="1400" b="0" i="0" u="none" strike="noStrike" dirty="0">
                          <a:solidFill>
                            <a:srgbClr val="000000"/>
                          </a:solidFill>
                          <a:effectLst/>
                          <a:latin typeface="Century Gothic" panose="020B0502020202020204" pitchFamily="34" charset="0"/>
                        </a:rPr>
                        <a:t>23.06.20XX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4228696142"/>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RESSOURCEN &amp; KOSTEN</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257349"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3. RESSOURCEN</a:t>
            </a:r>
          </a:p>
        </p:txBody>
      </p:sp>
      <p:graphicFrame>
        <p:nvGraphicFramePr>
          <p:cNvPr id="2" name="Table 1">
            <a:extLst>
              <a:ext uri="{FF2B5EF4-FFF2-40B4-BE49-F238E27FC236}">
                <a16:creationId xmlns:a16="http://schemas.microsoft.com/office/drawing/2014/main" id="{D7917102-5A33-4403-8779-9E0F7BC0D01A}"/>
              </a:ext>
            </a:extLst>
          </p:cNvPr>
          <p:cNvGraphicFramePr>
            <a:graphicFrameLocks noGrp="1"/>
          </p:cNvGraphicFramePr>
          <p:nvPr>
            <p:extLst>
              <p:ext uri="{D42A27DB-BD31-4B8C-83A1-F6EECF244321}">
                <p14:modId xmlns:p14="http://schemas.microsoft.com/office/powerpoint/2010/main" val="471569900"/>
              </p:ext>
            </p:extLst>
          </p:nvPr>
        </p:nvGraphicFramePr>
        <p:xfrm>
          <a:off x="444759" y="723152"/>
          <a:ext cx="11349218" cy="1218263"/>
        </p:xfrm>
        <a:graphic>
          <a:graphicData uri="http://schemas.openxmlformats.org/drawingml/2006/table">
            <a:tbl>
              <a:tblPr/>
              <a:tblGrid>
                <a:gridCol w="1960511">
                  <a:extLst>
                    <a:ext uri="{9D8B030D-6E8A-4147-A177-3AD203B41FA5}">
                      <a16:colId xmlns:a16="http://schemas.microsoft.com/office/drawing/2014/main" val="4094908337"/>
                    </a:ext>
                  </a:extLst>
                </a:gridCol>
                <a:gridCol w="3880257">
                  <a:extLst>
                    <a:ext uri="{9D8B030D-6E8A-4147-A177-3AD203B41FA5}">
                      <a16:colId xmlns:a16="http://schemas.microsoft.com/office/drawing/2014/main" val="4207127760"/>
                    </a:ext>
                  </a:extLst>
                </a:gridCol>
                <a:gridCol w="2754225">
                  <a:extLst>
                    <a:ext uri="{9D8B030D-6E8A-4147-A177-3AD203B41FA5}">
                      <a16:colId xmlns:a16="http://schemas.microsoft.com/office/drawing/2014/main" val="296223977"/>
                    </a:ext>
                  </a:extLst>
                </a:gridCol>
                <a:gridCol w="2754225">
                  <a:extLst>
                    <a:ext uri="{9D8B030D-6E8A-4147-A177-3AD203B41FA5}">
                      <a16:colId xmlns:a16="http://schemas.microsoft.com/office/drawing/2014/main" val="3330902105"/>
                    </a:ext>
                  </a:extLst>
                </a:gridCol>
              </a:tblGrid>
              <a:tr h="479483">
                <a:tc>
                  <a:txBody>
                    <a:bodyPr/>
                    <a:lstStyle/>
                    <a:p>
                      <a:pPr algn="l" fontAlgn="ctr"/>
                      <a:r>
                        <a:rPr lang="de" sz="1200" b="0" i="0" u="none" strike="noStrike" dirty="0">
                          <a:solidFill>
                            <a:srgbClr val="000000"/>
                          </a:solidFill>
                          <a:effectLst/>
                          <a:latin typeface="Century Gothic" panose="020B0502020202020204" pitchFamily="34" charset="0"/>
                        </a:rPr>
                        <a:t>PROJEKTTEAM</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0EA88"/>
                    </a:solidFill>
                  </a:tcPr>
                </a:tc>
                <a:tc>
                  <a:txBody>
                    <a:bodyPr/>
                    <a:lstStyle/>
                    <a:p>
                      <a:pPr algn="l" fontAlgn="ctr"/>
                      <a:r>
                        <a:rPr lang="de" sz="1100" b="0" i="0" u="none" strike="noStrike" dirty="0">
                          <a:solidFill>
                            <a:srgbClr val="000000"/>
                          </a:solidFill>
                          <a:effectLst/>
                          <a:latin typeface="Century Gothic" panose="020B0502020202020204" pitchFamily="34" charset="0"/>
                        </a:rPr>
                        <a:t>Janine Remagio - Projektmanager </a:t>
                      </a:r>
                      <a:br>
                        <a:rPr lang="en-US" sz="1100" b="0" i="0" u="none" strike="noStrike" dirty="0">
                          <a:solidFill>
                            <a:srgbClr val="000000"/>
                          </a:solidFill>
                          <a:effectLst/>
                          <a:latin typeface="Century Gothic" panose="020B0502020202020204" pitchFamily="34" charset="0"/>
                        </a:rPr>
                      </a:br>
                      <a:r>
                        <a:rPr lang="de" sz="1100" b="0" i="0" u="none" strike="noStrike" dirty="0">
                          <a:solidFill>
                            <a:srgbClr val="000000"/>
                          </a:solidFill>
                          <a:effectLst/>
                          <a:latin typeface="Century Gothic" panose="020B0502020202020204" pitchFamily="34" charset="0"/>
                        </a:rPr>
                        <a:t>David Coen - Chefingenieur </a:t>
                      </a:r>
                    </a:p>
                  </a:txBody>
                  <a:tcPr marL="85725" marR="9525" marT="9525" marB="0" anchor="ctr">
                    <a:lnL w="6350" cap="flat" cmpd="sng" algn="ctr">
                      <a:solidFill>
                        <a:srgbClr val="BFBFBF"/>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de" sz="1100" b="0" i="0" u="none" strike="noStrike" dirty="0">
                          <a:solidFill>
                            <a:srgbClr val="000000"/>
                          </a:solidFill>
                          <a:effectLst/>
                          <a:latin typeface="Century Gothic" panose="020B0502020202020204" pitchFamily="34" charset="0"/>
                        </a:rPr>
                        <a:t>Rita Preze - CFO </a:t>
                      </a:r>
                    </a:p>
                    <a:p>
                      <a:pPr algn="l" fontAlgn="ctr"/>
                      <a:r>
                        <a:rPr lang="de" sz="1100" b="0" i="0" u="none" strike="noStrike" dirty="0">
                          <a:solidFill>
                            <a:srgbClr val="000000"/>
                          </a:solidFill>
                          <a:effectLst/>
                          <a:latin typeface="Century Gothic" panose="020B0502020202020204" pitchFamily="34" charset="0"/>
                        </a:rPr>
                        <a:t>Lisa Jones - QA-Direktorin</a:t>
                      </a:r>
                    </a:p>
                  </a:txBody>
                  <a:tcPr marL="857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de" sz="1100" b="0" i="0" u="none" strike="noStrike" dirty="0">
                          <a:solidFill>
                            <a:srgbClr val="000000"/>
                          </a:solidFill>
                          <a:effectLst/>
                          <a:latin typeface="Century Gothic" panose="020B0502020202020204" pitchFamily="34" charset="0"/>
                        </a:rPr>
                        <a:t>Donald Smythe - Außendiensttechniker</a:t>
                      </a:r>
                    </a:p>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lnL w="12700" cap="flat" cmpd="sng" algn="ctr">
                      <a:no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76166472"/>
                  </a:ext>
                </a:extLst>
              </a:tr>
              <a:tr h="369390">
                <a:tc>
                  <a:txBody>
                    <a:bodyPr/>
                    <a:lstStyle/>
                    <a:p>
                      <a:pPr algn="l" rtl="0" fontAlgn="ctr"/>
                      <a:r>
                        <a:rPr lang="de" sz="1200" b="0" i="0" u="none" strike="noStrike" dirty="0">
                          <a:solidFill>
                            <a:srgbClr val="000000"/>
                          </a:solidFill>
                          <a:effectLst/>
                          <a:latin typeface="Century Gothic" panose="020B0502020202020204" pitchFamily="34" charset="0"/>
                        </a:rPr>
                        <a:t>SUPPORT-RESSOURCEN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0EA88"/>
                    </a:solidFill>
                  </a:tcPr>
                </a:tc>
                <a:tc gridSpan="3">
                  <a:txBody>
                    <a:bodyPr/>
                    <a:lstStyle/>
                    <a:p>
                      <a:pPr algn="l" fontAlgn="ctr"/>
                      <a:r>
                        <a:rPr lang="de" sz="1100" b="0" i="0" u="none" strike="noStrike" dirty="0">
                          <a:solidFill>
                            <a:srgbClr val="000000"/>
                          </a:solidFill>
                          <a:effectLst/>
                          <a:latin typeface="Century Gothic" panose="020B0502020202020204" pitchFamily="34" charset="0"/>
                        </a:rPr>
                        <a:t>Operations, Vertrieb, Projektmanagement, Engineering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80920344"/>
                  </a:ext>
                </a:extLst>
              </a:tr>
              <a:tr h="369390">
                <a:tc>
                  <a:txBody>
                    <a:bodyPr/>
                    <a:lstStyle/>
                    <a:p>
                      <a:pPr algn="l" fontAlgn="ctr"/>
                      <a:r>
                        <a:rPr lang="de" sz="1200" b="0" i="0" u="none" strike="noStrike" dirty="0">
                          <a:solidFill>
                            <a:srgbClr val="000000"/>
                          </a:solidFill>
                          <a:effectLst/>
                          <a:latin typeface="Century Gothic" panose="020B0502020202020204" pitchFamily="34" charset="0"/>
                        </a:rPr>
                        <a:t>BESONDERE BEDÜRFNISSE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0EA88"/>
                    </a:solidFill>
                  </a:tcPr>
                </a:tc>
                <a:tc gridSpan="3">
                  <a:txBody>
                    <a:bodyPr/>
                    <a:lstStyle/>
                    <a:p>
                      <a:pPr algn="l" fontAlgn="ctr"/>
                      <a:r>
                        <a:rPr lang="de" sz="1100" b="0" i="0" u="none" strike="noStrike" dirty="0">
                          <a:solidFill>
                            <a:srgbClr val="000000"/>
                          </a:solidFill>
                          <a:effectLst/>
                          <a:latin typeface="Century Gothic" panose="020B0502020202020204" pitchFamily="34" charset="0"/>
                        </a:rPr>
                        <a:t>Tbd</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30343036"/>
                  </a:ext>
                </a:extLst>
              </a:tr>
            </a:tbl>
          </a:graphicData>
        </a:graphic>
      </p:graphicFrame>
      <p:sp>
        <p:nvSpPr>
          <p:cNvPr id="12" name="TextBox 11">
            <a:extLst>
              <a:ext uri="{FF2B5EF4-FFF2-40B4-BE49-F238E27FC236}">
                <a16:creationId xmlns:a16="http://schemas.microsoft.com/office/drawing/2014/main" id="{82E21270-3FBA-4420-BFD2-4643CF6BC93D}"/>
              </a:ext>
            </a:extLst>
          </p:cNvPr>
          <p:cNvSpPr txBox="1"/>
          <p:nvPr/>
        </p:nvSpPr>
        <p:spPr>
          <a:xfrm>
            <a:off x="367748" y="2114524"/>
            <a:ext cx="1141659"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KOSTEN</a:t>
            </a:r>
          </a:p>
        </p:txBody>
      </p:sp>
      <p:graphicFrame>
        <p:nvGraphicFramePr>
          <p:cNvPr id="4" name="Table 3">
            <a:extLst>
              <a:ext uri="{FF2B5EF4-FFF2-40B4-BE49-F238E27FC236}">
                <a16:creationId xmlns:a16="http://schemas.microsoft.com/office/drawing/2014/main" id="{4293C68B-FEC8-436F-9C75-91A96EC32814}"/>
              </a:ext>
            </a:extLst>
          </p:cNvPr>
          <p:cNvGraphicFramePr>
            <a:graphicFrameLocks noGrp="1"/>
          </p:cNvGraphicFramePr>
          <p:nvPr>
            <p:extLst>
              <p:ext uri="{D42A27DB-BD31-4B8C-83A1-F6EECF244321}">
                <p14:modId xmlns:p14="http://schemas.microsoft.com/office/powerpoint/2010/main" val="3132540569"/>
              </p:ext>
            </p:extLst>
          </p:nvPr>
        </p:nvGraphicFramePr>
        <p:xfrm>
          <a:off x="444760" y="2547503"/>
          <a:ext cx="8679362" cy="3574087"/>
        </p:xfrm>
        <a:graphic>
          <a:graphicData uri="http://schemas.openxmlformats.org/drawingml/2006/table">
            <a:tbl>
              <a:tblPr/>
              <a:tblGrid>
                <a:gridCol w="1967708">
                  <a:extLst>
                    <a:ext uri="{9D8B030D-6E8A-4147-A177-3AD203B41FA5}">
                      <a16:colId xmlns:a16="http://schemas.microsoft.com/office/drawing/2014/main" val="532633734"/>
                    </a:ext>
                  </a:extLst>
                </a:gridCol>
                <a:gridCol w="1967708">
                  <a:extLst>
                    <a:ext uri="{9D8B030D-6E8A-4147-A177-3AD203B41FA5}">
                      <a16:colId xmlns:a16="http://schemas.microsoft.com/office/drawing/2014/main" val="4170409706"/>
                    </a:ext>
                  </a:extLst>
                </a:gridCol>
                <a:gridCol w="1359334">
                  <a:extLst>
                    <a:ext uri="{9D8B030D-6E8A-4147-A177-3AD203B41FA5}">
                      <a16:colId xmlns:a16="http://schemas.microsoft.com/office/drawing/2014/main" val="2162117222"/>
                    </a:ext>
                  </a:extLst>
                </a:gridCol>
                <a:gridCol w="1359334">
                  <a:extLst>
                    <a:ext uri="{9D8B030D-6E8A-4147-A177-3AD203B41FA5}">
                      <a16:colId xmlns:a16="http://schemas.microsoft.com/office/drawing/2014/main" val="3686796820"/>
                    </a:ext>
                  </a:extLst>
                </a:gridCol>
                <a:gridCol w="750961">
                  <a:extLst>
                    <a:ext uri="{9D8B030D-6E8A-4147-A177-3AD203B41FA5}">
                      <a16:colId xmlns:a16="http://schemas.microsoft.com/office/drawing/2014/main" val="502520764"/>
                    </a:ext>
                  </a:extLst>
                </a:gridCol>
                <a:gridCol w="1274317">
                  <a:extLst>
                    <a:ext uri="{9D8B030D-6E8A-4147-A177-3AD203B41FA5}">
                      <a16:colId xmlns:a16="http://schemas.microsoft.com/office/drawing/2014/main" val="1459874708"/>
                    </a:ext>
                  </a:extLst>
                </a:gridCol>
              </a:tblGrid>
              <a:tr h="291655">
                <a:tc>
                  <a:txBody>
                    <a:bodyPr/>
                    <a:lstStyle/>
                    <a:p>
                      <a:pPr algn="l" fontAlgn="ctr"/>
                      <a:r>
                        <a:rPr lang="de" sz="1000" b="1" i="0" u="none" strike="noStrike" dirty="0">
                          <a:solidFill>
                            <a:srgbClr val="000000"/>
                          </a:solidFill>
                          <a:effectLst/>
                          <a:latin typeface="Century Gothic" panose="020B0502020202020204" pitchFamily="34" charset="0"/>
                        </a:rPr>
                        <a:t>KOSTENART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gridSpan="2">
                  <a:txBody>
                    <a:bodyPr/>
                    <a:lstStyle/>
                    <a:p>
                      <a:pPr algn="l" fontAlgn="ctr"/>
                      <a:r>
                        <a:rPr lang="de" sz="1000" b="1" i="0" u="none" strike="noStrike" dirty="0">
                          <a:solidFill>
                            <a:srgbClr val="000000"/>
                          </a:solidFill>
                          <a:effectLst/>
                          <a:latin typeface="Century Gothic" panose="020B0502020202020204" pitchFamily="34" charset="0"/>
                        </a:rPr>
                        <a:t>NAMEN VON LIEFERANTEN / MITARBEITERN</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hMerge="1">
                  <a:txBody>
                    <a:bodyPr/>
                    <a:lstStyle/>
                    <a:p>
                      <a:endParaRPr lang="en-US"/>
                    </a:p>
                  </a:txBody>
                  <a:tcPr/>
                </a:tc>
                <a:tc>
                  <a:txBody>
                    <a:bodyPr/>
                    <a:lstStyle/>
                    <a:p>
                      <a:pPr algn="ctr" fontAlgn="ctr"/>
                      <a:r>
                        <a:rPr lang="de" sz="1000" b="1" i="0" u="none" strike="noStrike" dirty="0">
                          <a:solidFill>
                            <a:srgbClr val="000000"/>
                          </a:solidFill>
                          <a:effectLst/>
                          <a:latin typeface="Century Gothic" panose="020B0502020202020204" pitchFamily="34" charset="0"/>
                        </a:rPr>
                        <a:t>RATE</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de" sz="1000" b="1" i="0" u="none" strike="noStrike" dirty="0">
                          <a:solidFill>
                            <a:srgbClr val="000000"/>
                          </a:solidFill>
                          <a:effectLst/>
                          <a:latin typeface="Century Gothic" panose="020B0502020202020204" pitchFamily="34" charset="0"/>
                        </a:rPr>
                        <a:t>Qty</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de" sz="1000" b="1" i="0" u="none" strike="noStrike" dirty="0">
                          <a:solidFill>
                            <a:srgbClr val="000000"/>
                          </a:solidFill>
                          <a:effectLst/>
                          <a:latin typeface="Century Gothic" panose="020B0502020202020204" pitchFamily="34" charset="0"/>
                        </a:rPr>
                        <a:t>MENGE</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1569401314"/>
                  </a:ext>
                </a:extLst>
              </a:tr>
              <a:tr h="410304">
                <a:tc>
                  <a:txBody>
                    <a:bodyPr/>
                    <a:lstStyle/>
                    <a:p>
                      <a:pPr algn="l" rtl="0" fontAlgn="ctr"/>
                      <a:r>
                        <a:rPr lang="de" sz="1100" b="1" i="0" u="none" strike="noStrike" dirty="0">
                          <a:solidFill>
                            <a:srgbClr val="000000"/>
                          </a:solidFill>
                          <a:effectLst/>
                          <a:latin typeface="Century Gothic" panose="020B0502020202020204" pitchFamily="34" charset="0"/>
                        </a:rPr>
                        <a:t>Arbeit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de" sz="1100" b="0" i="0" u="none" strike="noStrike" dirty="0">
                          <a:solidFill>
                            <a:srgbClr val="000000"/>
                          </a:solidFill>
                          <a:effectLst/>
                          <a:latin typeface="Century Gothic" panose="020B0502020202020204" pitchFamily="34" charset="0"/>
                        </a:rPr>
                        <a:t>Electro Charge Logistics, Inc. </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fontAlgn="ctr"/>
                      <a:r>
                        <a:rPr lang="de" sz="1100" b="0" i="0" u="none" strike="noStrike" dirty="0">
                          <a:solidFill>
                            <a:srgbClr val="000000"/>
                          </a:solidFill>
                          <a:effectLst/>
                          <a:latin typeface="Century Gothic" panose="020B0502020202020204" pitchFamily="34" charset="0"/>
                        </a:rPr>
                        <a:t>78,00 $</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fontAlgn="ctr"/>
                      <a:r>
                        <a:rPr lang="de" sz="1100" b="0" i="0" u="none" strike="noStrike" dirty="0">
                          <a:solidFill>
                            <a:srgbClr val="000000"/>
                          </a:solidFill>
                          <a:effectLst/>
                          <a:latin typeface="Century Gothic" panose="020B0502020202020204" pitchFamily="34" charset="0"/>
                        </a:rPr>
                        <a:t>200</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de" sz="1100" b="0" i="0" u="none" strike="noStrike" dirty="0">
                          <a:solidFill>
                            <a:srgbClr val="000000"/>
                          </a:solidFill>
                          <a:effectLst/>
                          <a:latin typeface="Century Gothic" panose="020B0502020202020204" pitchFamily="34" charset="0"/>
                        </a:rPr>
                        <a:t> $ 15.600,00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851251426"/>
                  </a:ext>
                </a:extLst>
              </a:tr>
              <a:tr h="410304">
                <a:tc>
                  <a:txBody>
                    <a:bodyPr/>
                    <a:lstStyle/>
                    <a:p>
                      <a:pPr algn="l" fontAlgn="ctr"/>
                      <a:r>
                        <a:rPr lang="de" sz="1100" b="1" i="0" u="none" strike="noStrike" dirty="0">
                          <a:solidFill>
                            <a:srgbClr val="000000"/>
                          </a:solidFill>
                          <a:effectLst/>
                          <a:latin typeface="Century Gothic" panose="020B0502020202020204" pitchFamily="34" charset="0"/>
                        </a:rPr>
                        <a:t>Arbeit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de" sz="1100" b="0" i="0" u="none" strike="noStrike" dirty="0">
                          <a:solidFill>
                            <a:srgbClr val="000000"/>
                          </a:solidFill>
                          <a:effectLst/>
                          <a:latin typeface="Century Gothic" panose="020B0502020202020204" pitchFamily="34" charset="0"/>
                        </a:rPr>
                        <a:t>Stufe 1 EVS</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de" sz="1100" b="0" i="0" u="none" strike="noStrike" dirty="0">
                          <a:solidFill>
                            <a:srgbClr val="000000"/>
                          </a:solidFill>
                          <a:effectLst/>
                          <a:latin typeface="Century Gothic" panose="020B0502020202020204" pitchFamily="34" charset="0"/>
                        </a:rPr>
                        <a:t>46,00 $</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de" sz="1100" b="0" i="0" u="none" strike="noStrike" dirty="0">
                          <a:solidFill>
                            <a:srgbClr val="000000"/>
                          </a:solidFill>
                          <a:effectLst/>
                          <a:latin typeface="Century Gothic" panose="020B0502020202020204" pitchFamily="34" charset="0"/>
                        </a:rPr>
                        <a:t>100</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de" sz="1100" b="0" i="0" u="none" strike="noStrike" dirty="0">
                          <a:solidFill>
                            <a:srgbClr val="000000"/>
                          </a:solidFill>
                          <a:effectLst/>
                          <a:latin typeface="Century Gothic" panose="020B0502020202020204" pitchFamily="34" charset="0"/>
                        </a:rPr>
                        <a:t> $ 4.600,00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594627813"/>
                  </a:ext>
                </a:extLst>
              </a:tr>
              <a:tr h="410304">
                <a:tc>
                  <a:txBody>
                    <a:bodyPr/>
                    <a:lstStyle/>
                    <a:p>
                      <a:pPr algn="l" rtl="0" fontAlgn="ctr"/>
                      <a:r>
                        <a:rPr lang="de" sz="1100" b="1" i="0" u="none" strike="noStrike" dirty="0">
                          <a:solidFill>
                            <a:srgbClr val="000000"/>
                          </a:solidFill>
                          <a:effectLst/>
                          <a:latin typeface="Century Gothic" panose="020B0502020202020204" pitchFamily="34" charset="0"/>
                        </a:rPr>
                        <a:t>Arbeit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de" sz="1100" b="0" i="0" u="none" strike="noStrike" dirty="0">
                          <a:solidFill>
                            <a:srgbClr val="000000"/>
                          </a:solidFill>
                          <a:effectLst/>
                          <a:latin typeface="Century Gothic" panose="020B0502020202020204" pitchFamily="34" charset="0"/>
                        </a:rPr>
                        <a:t>Stufe 2 EVS</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de" sz="1100" b="0" i="0" u="none" strike="noStrike" dirty="0">
                          <a:solidFill>
                            <a:srgbClr val="000000"/>
                          </a:solidFill>
                          <a:effectLst/>
                          <a:latin typeface="Century Gothic" panose="020B0502020202020204" pitchFamily="34" charset="0"/>
                        </a:rPr>
                        <a:t>$58,00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de" sz="1100" b="0" i="0" u="none" strike="noStrike" dirty="0">
                          <a:solidFill>
                            <a:srgbClr val="000000"/>
                          </a:solidFill>
                          <a:effectLst/>
                          <a:latin typeface="Century Gothic" panose="020B0502020202020204" pitchFamily="34" charset="0"/>
                        </a:rPr>
                        <a:t>50</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de" sz="1100" b="0" i="0" u="none" strike="noStrike" dirty="0">
                          <a:solidFill>
                            <a:srgbClr val="000000"/>
                          </a:solidFill>
                          <a:effectLst/>
                          <a:latin typeface="Century Gothic" panose="020B0502020202020204" pitchFamily="34" charset="0"/>
                        </a:rPr>
                        <a:t> $ 2.900,00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2750655128"/>
                  </a:ext>
                </a:extLst>
              </a:tr>
              <a:tr h="410304">
                <a:tc>
                  <a:txBody>
                    <a:bodyPr/>
                    <a:lstStyle/>
                    <a:p>
                      <a:pPr algn="l" fontAlgn="ctr"/>
                      <a:r>
                        <a:rPr lang="de" sz="1100" b="1" i="0" u="none" strike="noStrike" dirty="0">
                          <a:solidFill>
                            <a:srgbClr val="000000"/>
                          </a:solidFill>
                          <a:effectLst/>
                          <a:latin typeface="Century Gothic" panose="020B0502020202020204" pitchFamily="34" charset="0"/>
                        </a:rPr>
                        <a:t>Arbeit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de" sz="1100" b="0" i="0" u="none" strike="noStrike" dirty="0">
                          <a:solidFill>
                            <a:srgbClr val="000000"/>
                          </a:solidFill>
                          <a:effectLst/>
                          <a:latin typeface="Century Gothic" panose="020B0502020202020204" pitchFamily="34" charset="0"/>
                        </a:rPr>
                        <a:t>EVC Schnellladegeräte</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fontAlgn="ctr"/>
                      <a:r>
                        <a:rPr lang="de" sz="1100" b="0" i="0" u="none" strike="noStrike" dirty="0">
                          <a:solidFill>
                            <a:srgbClr val="000000"/>
                          </a:solidFill>
                          <a:effectLst/>
                          <a:latin typeface="Century Gothic" panose="020B0502020202020204" pitchFamily="34" charset="0"/>
                        </a:rPr>
                        <a:t>$85.000,00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fontAlgn="ctr"/>
                      <a:r>
                        <a:rPr lang="de" sz="1100" b="0" i="0" u="none" strike="noStrike" dirty="0">
                          <a:solidFill>
                            <a:srgbClr val="000000"/>
                          </a:solidFill>
                          <a:effectLs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de" sz="1100" b="0" i="0" u="none" strike="noStrike" dirty="0">
                          <a:solidFill>
                            <a:srgbClr val="000000"/>
                          </a:solidFill>
                          <a:effectLst/>
                          <a:latin typeface="Century Gothic" panose="020B0502020202020204" pitchFamily="34" charset="0"/>
                        </a:rPr>
                        <a:t> $ 85.000,00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15840133"/>
                  </a:ext>
                </a:extLst>
              </a:tr>
              <a:tr h="410304">
                <a:tc>
                  <a:txBody>
                    <a:bodyPr/>
                    <a:lstStyle/>
                    <a:p>
                      <a:pPr algn="l" rtl="0" fontAlgn="ctr"/>
                      <a:r>
                        <a:rPr lang="de" sz="1100" b="1" i="0" u="none" strike="noStrike" dirty="0">
                          <a:solidFill>
                            <a:srgbClr val="000000"/>
                          </a:solidFill>
                          <a:effectLst/>
                          <a:latin typeface="Century Gothic" panose="020B0502020202020204" pitchFamily="34" charset="0"/>
                        </a:rPr>
                        <a:t>Arbeit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de" sz="1100" b="0" i="0" u="none" strike="noStrike" dirty="0">
                          <a:solidFill>
                            <a:srgbClr val="000000"/>
                          </a:solidFill>
                          <a:effectLst/>
                          <a:latin typeface="Century Gothic" panose="020B0502020202020204" pitchFamily="34" charset="0"/>
                        </a:rPr>
                        <a:t>Batterie-Anbieter</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de" sz="1100" b="0" i="0" u="none" strike="noStrike" dirty="0">
                          <a:solidFill>
                            <a:srgbClr val="000000"/>
                          </a:solidFill>
                          <a:effectLst/>
                          <a:latin typeface="Century Gothic" panose="020B0502020202020204" pitchFamily="34" charset="0"/>
                        </a:rPr>
                        <a:t>$79.879,00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de" sz="1100" b="0" i="0" u="none" strike="noStrike" dirty="0">
                          <a:solidFill>
                            <a:srgbClr val="000000"/>
                          </a:solidFill>
                          <a:effectLst/>
                          <a:latin typeface="Century Gothic" panose="020B0502020202020204" pitchFamily="34" charset="0"/>
                        </a:rPr>
                        <a:t>3</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de" sz="1100" b="0" i="0" u="none" strike="noStrike" dirty="0">
                          <a:solidFill>
                            <a:srgbClr val="000000"/>
                          </a:solidFill>
                          <a:effectLst/>
                          <a:latin typeface="Century Gothic" panose="020B0502020202020204" pitchFamily="34" charset="0"/>
                        </a:rPr>
                        <a:t> $ 239.637,00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79748378"/>
                  </a:ext>
                </a:extLst>
              </a:tr>
              <a:tr h="410304">
                <a:tc>
                  <a:txBody>
                    <a:bodyPr/>
                    <a:lstStyle/>
                    <a:p>
                      <a:pPr algn="l" rtl="0" fontAlgn="ctr"/>
                      <a:r>
                        <a:rPr lang="de" sz="1100" b="1" i="0" u="none" strike="noStrike" dirty="0">
                          <a:solidFill>
                            <a:srgbClr val="000000"/>
                          </a:solidFill>
                          <a:effectLst/>
                          <a:latin typeface="Century Gothic" panose="020B0502020202020204" pitchFamily="34" charset="0"/>
                        </a:rPr>
                        <a:t>Vorräte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de" sz="1100" b="0" i="0" u="none" strike="noStrike" dirty="0">
                          <a:solidFill>
                            <a:srgbClr val="000000"/>
                          </a:solidFill>
                          <a:effectLst/>
                          <a:latin typeface="Century Gothic" panose="020B0502020202020204" pitchFamily="34" charset="0"/>
                        </a:rPr>
                        <a:t>Anbieter von Stromversorgungssystemen</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de" sz="1100" b="0" i="0" u="none" strike="noStrike" dirty="0">
                          <a:solidFill>
                            <a:srgbClr val="000000"/>
                          </a:solidFill>
                          <a:effectLst/>
                          <a:latin typeface="Century Gothic" panose="020B0502020202020204" pitchFamily="34" charset="0"/>
                        </a:rPr>
                        <a:t>$68.686,00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de" sz="1100" b="0" i="0" u="none" strike="noStrike" dirty="0">
                          <a:solidFill>
                            <a:srgbClr val="000000"/>
                          </a:solidFill>
                          <a:effectLs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de" sz="1100" b="0" i="0" u="none" strike="noStrike" dirty="0">
                          <a:solidFill>
                            <a:srgbClr val="000000"/>
                          </a:solidFill>
                          <a:effectLst/>
                          <a:latin typeface="Century Gothic" panose="020B0502020202020204" pitchFamily="34" charset="0"/>
                        </a:rPr>
                        <a:t> $ 68.686,00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68990625"/>
                  </a:ext>
                </a:extLst>
              </a:tr>
              <a:tr h="410304">
                <a:tc>
                  <a:txBody>
                    <a:bodyPr/>
                    <a:lstStyle/>
                    <a:p>
                      <a:pPr algn="l" rtl="0" fontAlgn="ctr"/>
                      <a:r>
                        <a:rPr lang="de" sz="1100" b="1" i="0" u="none" strike="noStrike" dirty="0">
                          <a:solidFill>
                            <a:srgbClr val="000000"/>
                          </a:solidFill>
                          <a:effectLst/>
                          <a:latin typeface="Century Gothic" panose="020B0502020202020204" pitchFamily="34" charset="0"/>
                        </a:rPr>
                        <a:t>Verschiedenes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de" sz="1100" b="0" i="0" u="none" strike="noStrike" dirty="0">
                          <a:solidFill>
                            <a:srgbClr val="000000"/>
                          </a:solidFill>
                          <a:effectLst/>
                          <a:latin typeface="Century Gothic" panose="020B0502020202020204" pitchFamily="34" charset="0"/>
                        </a:rPr>
                        <a:t>Software von Drittanbietern</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de" sz="1100" b="0" i="0" u="none" strike="noStrike" dirty="0">
                          <a:solidFill>
                            <a:srgbClr val="000000"/>
                          </a:solidFill>
                          <a:effectLst/>
                          <a:latin typeface="Century Gothic" panose="020B0502020202020204" pitchFamily="34" charset="0"/>
                        </a:rPr>
                        <a:t>25.432,00 $</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de" sz="1100" b="0" i="0" u="none" strike="noStrike" dirty="0">
                          <a:solidFill>
                            <a:srgbClr val="000000"/>
                          </a:solidFill>
                          <a:effectLs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l" fontAlgn="ctr"/>
                      <a:r>
                        <a:rPr lang="de" sz="1100" b="0" i="0" u="none" strike="noStrike" dirty="0">
                          <a:solidFill>
                            <a:srgbClr val="000000"/>
                          </a:solidFill>
                          <a:effectLst/>
                          <a:latin typeface="Century Gothic" panose="020B0502020202020204" pitchFamily="34" charset="0"/>
                        </a:rPr>
                        <a:t> $ 25.432,00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610162371"/>
                  </a:ext>
                </a:extLst>
              </a:tr>
              <a:tr h="410304">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gridSpan="2">
                  <a:txBody>
                    <a:bodyPr/>
                    <a:lstStyle/>
                    <a:p>
                      <a:pPr algn="r" fontAlgn="ctr"/>
                      <a:r>
                        <a:rPr lang="de" sz="1000" b="0" i="0" u="none" strike="noStrike" dirty="0">
                          <a:solidFill>
                            <a:srgbClr val="000000"/>
                          </a:solidFill>
                          <a:effectLst/>
                          <a:latin typeface="Century Gothic" panose="020B0502020202020204" pitchFamily="34" charset="0"/>
                        </a:rPr>
                        <a:t>GESAMTKOSTEN</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hMerge="1">
                  <a:txBody>
                    <a:bodyPr/>
                    <a:lstStyle/>
                    <a:p>
                      <a:endParaRPr lang="en-US"/>
                    </a:p>
                  </a:txBody>
                  <a:tcPr/>
                </a:tc>
                <a:tc>
                  <a:txBody>
                    <a:bodyPr/>
                    <a:lstStyle/>
                    <a:p>
                      <a:pPr algn="l" fontAlgn="ctr"/>
                      <a:r>
                        <a:rPr lang="de" sz="1100" b="0" i="0" u="none" strike="noStrike" dirty="0">
                          <a:solidFill>
                            <a:srgbClr val="000000"/>
                          </a:solidFill>
                          <a:effectLst/>
                          <a:latin typeface="Century Gothic" panose="020B0502020202020204" pitchFamily="34" charset="0"/>
                        </a:rPr>
                        <a:t> $ 441.855,00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166447726"/>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ea typeface="Arial" charset="0"/>
                <a:cs typeface="Arial" charset="0"/>
              </a:rPr>
              <a:t>VORTEILE &amp; KUNDEN</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958135"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4. NUTZEN &amp; KUNDEN</a:t>
            </a:r>
          </a:p>
        </p:txBody>
      </p:sp>
      <p:graphicFrame>
        <p:nvGraphicFramePr>
          <p:cNvPr id="3" name="Table 2">
            <a:extLst>
              <a:ext uri="{FF2B5EF4-FFF2-40B4-BE49-F238E27FC236}">
                <a16:creationId xmlns:a16="http://schemas.microsoft.com/office/drawing/2014/main" id="{472D526B-7D39-4AD3-ADEB-D8D7825D827C}"/>
              </a:ext>
            </a:extLst>
          </p:cNvPr>
          <p:cNvGraphicFramePr>
            <a:graphicFrameLocks noGrp="1"/>
          </p:cNvGraphicFramePr>
          <p:nvPr>
            <p:extLst>
              <p:ext uri="{D42A27DB-BD31-4B8C-83A1-F6EECF244321}">
                <p14:modId xmlns:p14="http://schemas.microsoft.com/office/powerpoint/2010/main" val="2817279920"/>
              </p:ext>
            </p:extLst>
          </p:nvPr>
        </p:nvGraphicFramePr>
        <p:xfrm>
          <a:off x="472698" y="710066"/>
          <a:ext cx="10679006" cy="1914406"/>
        </p:xfrm>
        <a:graphic>
          <a:graphicData uri="http://schemas.openxmlformats.org/drawingml/2006/table">
            <a:tbl>
              <a:tblPr/>
              <a:tblGrid>
                <a:gridCol w="1821076">
                  <a:extLst>
                    <a:ext uri="{9D8B030D-6E8A-4147-A177-3AD203B41FA5}">
                      <a16:colId xmlns:a16="http://schemas.microsoft.com/office/drawing/2014/main" val="3129605748"/>
                    </a:ext>
                  </a:extLst>
                </a:gridCol>
                <a:gridCol w="8857930">
                  <a:extLst>
                    <a:ext uri="{9D8B030D-6E8A-4147-A177-3AD203B41FA5}">
                      <a16:colId xmlns:a16="http://schemas.microsoft.com/office/drawing/2014/main" val="4134565234"/>
                    </a:ext>
                  </a:extLst>
                </a:gridCol>
              </a:tblGrid>
              <a:tr h="381619">
                <a:tc>
                  <a:txBody>
                    <a:bodyPr/>
                    <a:lstStyle/>
                    <a:p>
                      <a:pPr algn="l" fontAlgn="ctr"/>
                      <a:r>
                        <a:rPr lang="de" sz="1200" b="0" i="0" u="none" strike="noStrike" dirty="0">
                          <a:solidFill>
                            <a:srgbClr val="000000"/>
                          </a:solidFill>
                          <a:effectLst/>
                          <a:latin typeface="Century Gothic" panose="020B0502020202020204" pitchFamily="34" charset="0"/>
                        </a:rPr>
                        <a:t>PROZESSVERANTWORTLICHER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de" sz="1100" b="0" i="0" u="none" strike="noStrike" dirty="0">
                          <a:solidFill>
                            <a:srgbClr val="000000"/>
                          </a:solidFill>
                          <a:effectLst/>
                          <a:latin typeface="Century Gothic" panose="020B0502020202020204" pitchFamily="34" charset="0"/>
                        </a:rPr>
                        <a:t>Jane Matthews - Projektmanagerin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79401919"/>
                  </a:ext>
                </a:extLst>
              </a:tr>
              <a:tr h="381619">
                <a:tc>
                  <a:txBody>
                    <a:bodyPr/>
                    <a:lstStyle/>
                    <a:p>
                      <a:pPr algn="l" rtl="0" fontAlgn="ctr"/>
                      <a:r>
                        <a:rPr lang="de" sz="1200" b="0" i="0" u="none" strike="noStrike" dirty="0">
                          <a:solidFill>
                            <a:srgbClr val="000000"/>
                          </a:solidFill>
                          <a:effectLst/>
                          <a:latin typeface="Century Gothic" panose="020B0502020202020204" pitchFamily="34" charset="0"/>
                        </a:rPr>
                        <a:t>WICHTIGE STAKEHOLDER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de" sz="1100" b="0" i="0" u="none" strike="noStrike" dirty="0">
                          <a:solidFill>
                            <a:srgbClr val="000000"/>
                          </a:solidFill>
                          <a:effectLst/>
                          <a:latin typeface="Century Gothic" panose="020B0502020202020204" pitchFamily="34" charset="0"/>
                        </a:rPr>
                        <a:t>Jill DeGrassio</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961803336"/>
                  </a:ext>
                </a:extLst>
              </a:tr>
              <a:tr h="381619">
                <a:tc>
                  <a:txBody>
                    <a:bodyPr/>
                    <a:lstStyle/>
                    <a:p>
                      <a:pPr algn="l" fontAlgn="ctr"/>
                      <a:r>
                        <a:rPr lang="de" sz="1200" b="0" i="0" u="none" strike="noStrike" dirty="0">
                          <a:solidFill>
                            <a:srgbClr val="000000"/>
                          </a:solidFill>
                          <a:effectLst/>
                          <a:latin typeface="Century Gothic" panose="020B0502020202020204" pitchFamily="34" charset="0"/>
                        </a:rPr>
                        <a:t>ENDKUNDE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de" sz="1100" b="0" i="0" u="none" strike="noStrike" dirty="0">
                          <a:solidFill>
                            <a:srgbClr val="000000"/>
                          </a:solidFill>
                          <a:effectLst/>
                          <a:latin typeface="Century Gothic" panose="020B0502020202020204" pitchFamily="34" charset="0"/>
                        </a:rPr>
                        <a:t>116 Kunden in den USA, Mexiko und Kanada (siehe beigefügte Kundenliste).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264862052"/>
                  </a:ext>
                </a:extLst>
              </a:tr>
              <a:tr h="769549">
                <a:tc>
                  <a:txBody>
                    <a:bodyPr/>
                    <a:lstStyle/>
                    <a:p>
                      <a:pPr algn="l" rtl="0" fontAlgn="ctr"/>
                      <a:r>
                        <a:rPr lang="de" sz="1200" b="0" i="0" u="none" strike="noStrike" dirty="0">
                          <a:solidFill>
                            <a:srgbClr val="000000"/>
                          </a:solidFill>
                          <a:effectLst/>
                          <a:latin typeface="Century Gothic" panose="020B0502020202020204" pitchFamily="34" charset="0"/>
                        </a:rPr>
                        <a:t>ERWARTETER NUTZEN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de" sz="1100" b="0" i="0" u="none" strike="noStrike" dirty="0">
                          <a:solidFill>
                            <a:srgbClr val="000000"/>
                          </a:solidFill>
                          <a:effectLst/>
                          <a:latin typeface="Century Gothic" panose="020B0502020202020204" pitchFamily="34" charset="0"/>
                        </a:rPr>
                        <a:t>Die Implementierung der 1.125 EV-Ladestationen an 116 Standorten in den USA, Mexiko und Kanada, um den EV-Ladeverkehr von Einkaufszentren und Tankstellen unterzubringen, wird die Längen reduzieren, die EV-Fahrer für ihre nächste Ladung durchlaufen müssten. Die Implementierung der EV-Ladestationen wird auch zu einem Gewinn von 24% für Positive Charge führen.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00095511"/>
                  </a:ext>
                </a:extLst>
              </a:tr>
            </a:tbl>
          </a:graphicData>
        </a:graphic>
      </p:graphicFrame>
      <p:graphicFrame>
        <p:nvGraphicFramePr>
          <p:cNvPr id="8" name="Table 7">
            <a:extLst>
              <a:ext uri="{FF2B5EF4-FFF2-40B4-BE49-F238E27FC236}">
                <a16:creationId xmlns:a16="http://schemas.microsoft.com/office/drawing/2014/main" id="{CA97594C-07DD-4DB1-9368-BAAF8E323C68}"/>
              </a:ext>
            </a:extLst>
          </p:cNvPr>
          <p:cNvGraphicFramePr>
            <a:graphicFrameLocks noGrp="1"/>
          </p:cNvGraphicFramePr>
          <p:nvPr>
            <p:extLst>
              <p:ext uri="{D42A27DB-BD31-4B8C-83A1-F6EECF244321}">
                <p14:modId xmlns:p14="http://schemas.microsoft.com/office/powerpoint/2010/main" val="862564124"/>
              </p:ext>
            </p:extLst>
          </p:nvPr>
        </p:nvGraphicFramePr>
        <p:xfrm>
          <a:off x="472698" y="2922089"/>
          <a:ext cx="9448800" cy="3027404"/>
        </p:xfrm>
        <a:graphic>
          <a:graphicData uri="http://schemas.openxmlformats.org/drawingml/2006/table">
            <a:tbl>
              <a:tblPr/>
              <a:tblGrid>
                <a:gridCol w="1967708">
                  <a:extLst>
                    <a:ext uri="{9D8B030D-6E8A-4147-A177-3AD203B41FA5}">
                      <a16:colId xmlns:a16="http://schemas.microsoft.com/office/drawing/2014/main" val="82474641"/>
                    </a:ext>
                  </a:extLst>
                </a:gridCol>
                <a:gridCol w="1967708">
                  <a:extLst>
                    <a:ext uri="{9D8B030D-6E8A-4147-A177-3AD203B41FA5}">
                      <a16:colId xmlns:a16="http://schemas.microsoft.com/office/drawing/2014/main" val="1810954435"/>
                    </a:ext>
                  </a:extLst>
                </a:gridCol>
                <a:gridCol w="1359334">
                  <a:extLst>
                    <a:ext uri="{9D8B030D-6E8A-4147-A177-3AD203B41FA5}">
                      <a16:colId xmlns:a16="http://schemas.microsoft.com/office/drawing/2014/main" val="2742326689"/>
                    </a:ext>
                  </a:extLst>
                </a:gridCol>
                <a:gridCol w="2110295">
                  <a:extLst>
                    <a:ext uri="{9D8B030D-6E8A-4147-A177-3AD203B41FA5}">
                      <a16:colId xmlns:a16="http://schemas.microsoft.com/office/drawing/2014/main" val="3672165900"/>
                    </a:ext>
                  </a:extLst>
                </a:gridCol>
                <a:gridCol w="2043755">
                  <a:extLst>
                    <a:ext uri="{9D8B030D-6E8A-4147-A177-3AD203B41FA5}">
                      <a16:colId xmlns:a16="http://schemas.microsoft.com/office/drawing/2014/main" val="3932209737"/>
                    </a:ext>
                  </a:extLst>
                </a:gridCol>
              </a:tblGrid>
              <a:tr h="247044">
                <a:tc>
                  <a:txBody>
                    <a:bodyPr/>
                    <a:lstStyle/>
                    <a:p>
                      <a:pPr algn="l" fontAlgn="ctr"/>
                      <a:r>
                        <a:rPr lang="de" sz="1000" b="1" i="0" u="none" strike="noStrike" dirty="0">
                          <a:solidFill>
                            <a:srgbClr val="000000"/>
                          </a:solidFill>
                          <a:effectLst/>
                          <a:latin typeface="Century Gothic" panose="020B0502020202020204" pitchFamily="34" charset="0"/>
                        </a:rPr>
                        <a:t>ART DER LEISTUNG</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3">
                  <a:txBody>
                    <a:bodyPr/>
                    <a:lstStyle/>
                    <a:p>
                      <a:pPr algn="l" fontAlgn="ctr"/>
                      <a:r>
                        <a:rPr lang="de" sz="1000" b="1" i="0" u="none" strike="noStrike" dirty="0">
                          <a:solidFill>
                            <a:srgbClr val="000000"/>
                          </a:solidFill>
                          <a:effectLst/>
                          <a:latin typeface="Century Gothic" panose="020B0502020202020204" pitchFamily="34" charset="0"/>
                        </a:rPr>
                        <a:t>GRUNDLAGE DER SCHÄTZUNG</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a:txBody>
                    <a:bodyPr/>
                    <a:lstStyle/>
                    <a:p>
                      <a:pPr algn="ctr" fontAlgn="ctr"/>
                      <a:r>
                        <a:rPr lang="de" sz="1000" b="1" i="0" u="none" strike="noStrike" dirty="0">
                          <a:solidFill>
                            <a:srgbClr val="000000"/>
                          </a:solidFill>
                          <a:effectLst/>
                          <a:latin typeface="Century Gothic" panose="020B0502020202020204" pitchFamily="34" charset="0"/>
                        </a:rPr>
                        <a:t>GESCHÄTZTE LEISTUNGSHÖHE</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240324035"/>
                  </a:ext>
                </a:extLst>
              </a:tr>
              <a:tr h="347545">
                <a:tc>
                  <a:txBody>
                    <a:bodyPr/>
                    <a:lstStyle/>
                    <a:p>
                      <a:pPr algn="l" rtl="0" fontAlgn="ctr"/>
                      <a:r>
                        <a:rPr lang="de" sz="1100" b="1" i="0" u="none" strike="noStrike" dirty="0">
                          <a:solidFill>
                            <a:srgbClr val="000000"/>
                          </a:solidFill>
                          <a:effectLst/>
                          <a:latin typeface="Century Gothic" panose="020B0502020202020204" pitchFamily="34" charset="0"/>
                        </a:rPr>
                        <a:t>Spezifische Kosteneinsparungen</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de" sz="1100" b="0" i="0" u="none" strike="noStrike" dirty="0">
                          <a:solidFill>
                            <a:srgbClr val="000000"/>
                          </a:solidFill>
                          <a:effectLst/>
                          <a:latin typeface="Century Gothic" panose="020B0502020202020204" pitchFamily="34" charset="0"/>
                        </a:rPr>
                        <a:t>Projektionen des Schätzers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dirty="0">
                          <a:solidFill>
                            <a:srgbClr val="000000"/>
                          </a:solidFill>
                          <a:effectLst/>
                          <a:latin typeface="Century Gothic" panose="020B0502020202020204" pitchFamily="34" charset="0"/>
                        </a:rPr>
                        <a:t> $ 25.000,00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4176555518"/>
                  </a:ext>
                </a:extLst>
              </a:tr>
              <a:tr h="347545">
                <a:tc>
                  <a:txBody>
                    <a:bodyPr/>
                    <a:lstStyle/>
                    <a:p>
                      <a:pPr algn="l" fontAlgn="ctr"/>
                      <a:r>
                        <a:rPr lang="de" sz="1100" b="1" i="0" u="none" strike="noStrike" dirty="0">
                          <a:solidFill>
                            <a:srgbClr val="000000"/>
                          </a:solidFill>
                          <a:effectLst/>
                          <a:latin typeface="Century Gothic" panose="020B0502020202020204" pitchFamily="34" charset="0"/>
                        </a:rPr>
                        <a:t>Umsatzsteigerung</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de" sz="1100" b="0" i="0" u="none" strike="noStrike" dirty="0">
                          <a:solidFill>
                            <a:srgbClr val="000000"/>
                          </a:solidFill>
                          <a:effectLst/>
                          <a:latin typeface="Century Gothic" panose="020B0502020202020204" pitchFamily="34" charset="0"/>
                        </a:rPr>
                        <a:t>Projektionen der Finanzabteilung</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dirty="0">
                          <a:solidFill>
                            <a:srgbClr val="000000"/>
                          </a:solidFill>
                          <a:effectLst/>
                          <a:latin typeface="Century Gothic" panose="020B0502020202020204" pitchFamily="34" charset="0"/>
                        </a:rPr>
                        <a:t> $ 92.500,00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399280908"/>
                  </a:ext>
                </a:extLst>
              </a:tr>
              <a:tr h="347545">
                <a:tc>
                  <a:txBody>
                    <a:bodyPr/>
                    <a:lstStyle/>
                    <a:p>
                      <a:pPr algn="l" rtl="0" fontAlgn="ctr"/>
                      <a:r>
                        <a:rPr lang="de" sz="1100" b="1" i="0" u="none" strike="noStrike" dirty="0">
                          <a:solidFill>
                            <a:srgbClr val="000000"/>
                          </a:solidFill>
                          <a:effectLst/>
                          <a:latin typeface="Century Gothic" panose="020B0502020202020204" pitchFamily="34" charset="0"/>
                        </a:rPr>
                        <a:t>Höhere Produktivität (Soft)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de" sz="1100" b="0" i="0" u="none" strike="noStrike" dirty="0">
                          <a:solidFill>
                            <a:srgbClr val="000000"/>
                          </a:solidFill>
                          <a:effectLst/>
                          <a:latin typeface="Century Gothic" panose="020B0502020202020204" pitchFamily="34" charset="0"/>
                        </a:rPr>
                        <a:t>Einschätzungen des Projektmanagements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dirty="0">
                          <a:solidFill>
                            <a:srgbClr val="000000"/>
                          </a:solidFill>
                          <a:effectLst/>
                          <a:latin typeface="Century Gothic" panose="020B0502020202020204" pitchFamily="34" charset="0"/>
                        </a:rPr>
                        <a:t> $ 17.500,00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071070610"/>
                  </a:ext>
                </a:extLst>
              </a:tr>
              <a:tr h="347545">
                <a:tc>
                  <a:txBody>
                    <a:bodyPr/>
                    <a:lstStyle/>
                    <a:p>
                      <a:pPr algn="l" fontAlgn="ctr"/>
                      <a:r>
                        <a:rPr lang="de" sz="1100" b="1" i="0" u="none" strike="noStrike" dirty="0">
                          <a:solidFill>
                            <a:srgbClr val="000000"/>
                          </a:solidFill>
                          <a:effectLst/>
                          <a:latin typeface="Century Gothic" panose="020B0502020202020204" pitchFamily="34" charset="0"/>
                        </a:rPr>
                        <a:t>Verbesserte Compliance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de" sz="1100" b="0" i="0" u="none" strike="noStrike" dirty="0">
                          <a:solidFill>
                            <a:srgbClr val="000000"/>
                          </a:solidFill>
                          <a:effectLst/>
                          <a:latin typeface="Century Gothic" panose="020B0502020202020204" pitchFamily="34" charset="0"/>
                        </a:rPr>
                        <a:t>Schätzungen der Operationen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dirty="0">
                          <a:solidFill>
                            <a:srgbClr val="000000"/>
                          </a:solidFill>
                          <a:effectLst/>
                          <a:latin typeface="Century Gothic" panose="020B0502020202020204" pitchFamily="34" charset="0"/>
                        </a:rPr>
                        <a:t> $ 12.000,00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748128199"/>
                  </a:ext>
                </a:extLst>
              </a:tr>
              <a:tr h="347545">
                <a:tc>
                  <a:txBody>
                    <a:bodyPr/>
                    <a:lstStyle/>
                    <a:p>
                      <a:pPr algn="l" rtl="0" fontAlgn="ctr"/>
                      <a:r>
                        <a:rPr lang="de" sz="1100" b="1" i="0" u="none" strike="noStrike" dirty="0">
                          <a:solidFill>
                            <a:srgbClr val="000000"/>
                          </a:solidFill>
                          <a:effectLst/>
                          <a:latin typeface="Century Gothic" panose="020B0502020202020204" pitchFamily="34" charset="0"/>
                        </a:rPr>
                        <a:t>Bessere Entscheidungsfindung</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de" sz="1100" b="0" i="0" u="none" strike="noStrike" dirty="0">
                          <a:solidFill>
                            <a:srgbClr val="000000"/>
                          </a:solidFill>
                          <a:effectLst/>
                          <a:latin typeface="Century Gothic" panose="020B0502020202020204" pitchFamily="34" charset="0"/>
                        </a:rPr>
                        <a:t>Einschätzungen des Projektmanagements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dirty="0">
                          <a:solidFill>
                            <a:srgbClr val="000000"/>
                          </a:solidFill>
                          <a:effectLst/>
                          <a:latin typeface="Century Gothic" panose="020B0502020202020204" pitchFamily="34" charset="0"/>
                        </a:rPr>
                        <a:t> $ 18.500,00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872579825"/>
                  </a:ext>
                </a:extLst>
              </a:tr>
              <a:tr h="347545">
                <a:tc>
                  <a:txBody>
                    <a:bodyPr/>
                    <a:lstStyle/>
                    <a:p>
                      <a:pPr algn="l" rtl="0" fontAlgn="ctr"/>
                      <a:r>
                        <a:rPr lang="de" sz="1100" b="1" i="0" u="none" strike="noStrike" dirty="0">
                          <a:solidFill>
                            <a:srgbClr val="000000"/>
                          </a:solidFill>
                          <a:effectLst/>
                          <a:latin typeface="Century Gothic" panose="020B0502020202020204" pitchFamily="34" charset="0"/>
                        </a:rPr>
                        <a:t>Weniger Wartung</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de" sz="1100" b="0" i="0" u="none" strike="noStrike" dirty="0">
                          <a:solidFill>
                            <a:srgbClr val="000000"/>
                          </a:solidFill>
                          <a:effectLst/>
                          <a:latin typeface="Century Gothic" panose="020B0502020202020204" pitchFamily="34" charset="0"/>
                        </a:rPr>
                        <a:t>Einschätzungen des Projektmanagements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dirty="0">
                          <a:solidFill>
                            <a:srgbClr val="000000"/>
                          </a:solidFill>
                          <a:effectLst/>
                          <a:latin typeface="Century Gothic" panose="020B0502020202020204" pitchFamily="34" charset="0"/>
                        </a:rPr>
                        <a:t> $ 26.000,00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141756206"/>
                  </a:ext>
                </a:extLst>
              </a:tr>
              <a:tr h="347545">
                <a:tc>
                  <a:txBody>
                    <a:bodyPr/>
                    <a:lstStyle/>
                    <a:p>
                      <a:pPr algn="l" rtl="0" fontAlgn="ctr"/>
                      <a:r>
                        <a:rPr lang="de" sz="1100" b="1" i="0" u="none" strike="noStrike" dirty="0">
                          <a:solidFill>
                            <a:srgbClr val="000000"/>
                          </a:solidFill>
                          <a:effectLst/>
                          <a:latin typeface="Century Gothic" panose="020B0502020202020204" pitchFamily="34" charset="0"/>
                        </a:rPr>
                        <a:t>Sonstige Kosten vermieden</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de" sz="1100" b="0" i="0" u="none" strike="noStrike" dirty="0">
                          <a:solidFill>
                            <a:srgbClr val="000000"/>
                          </a:solidFill>
                          <a:effectLst/>
                          <a:latin typeface="Century Gothic" panose="020B0502020202020204" pitchFamily="34" charset="0"/>
                        </a:rPr>
                        <a:t>Projektionen der Finanzabteilung</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dirty="0">
                          <a:solidFill>
                            <a:srgbClr val="000000"/>
                          </a:solidFill>
                          <a:effectLst/>
                          <a:latin typeface="Century Gothic" panose="020B0502020202020204" pitchFamily="34" charset="0"/>
                        </a:rPr>
                        <a:t> $ 46.250,00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985754924"/>
                  </a:ext>
                </a:extLst>
              </a:tr>
              <a:tr h="347545">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r" fontAlgn="ctr"/>
                      <a:r>
                        <a:rPr lang="de" sz="1000" b="0" i="0" u="none" strike="noStrike" dirty="0">
                          <a:solidFill>
                            <a:srgbClr val="000000"/>
                          </a:solidFill>
                          <a:effectLst/>
                          <a:latin typeface="Century Gothic" panose="020B0502020202020204" pitchFamily="34" charset="0"/>
                        </a:rPr>
                        <a:t>GESAMTER NUTZEN</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a:txBody>
                    <a:bodyPr/>
                    <a:lstStyle/>
                    <a:p>
                      <a:pPr algn="l" fontAlgn="ctr"/>
                      <a:r>
                        <a:rPr lang="de" sz="1100" b="0" i="0" u="none" strike="noStrike" dirty="0">
                          <a:solidFill>
                            <a:srgbClr val="000000"/>
                          </a:solidFill>
                          <a:effectLst/>
                          <a:latin typeface="Century Gothic" panose="020B0502020202020204" pitchFamily="34" charset="0"/>
                        </a:rPr>
                        <a:t> $ 237.750,00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8E8E8"/>
                    </a:solidFill>
                  </a:tcPr>
                </a:tc>
                <a:extLst>
                  <a:ext uri="{0D108BD9-81ED-4DB2-BD59-A6C34878D82A}">
                    <a16:rowId xmlns:a16="http://schemas.microsoft.com/office/drawing/2014/main" val="2495389180"/>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RISIKEN, EINSCHRÄNKUNGEN UND ANNAHMEN</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5921814"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5. RISIKEN, EINSCHRÄNKUNGEN UND ANNAHMEN</a:t>
            </a:r>
          </a:p>
        </p:txBody>
      </p:sp>
      <p:graphicFrame>
        <p:nvGraphicFramePr>
          <p:cNvPr id="4" name="Table 3">
            <a:extLst>
              <a:ext uri="{FF2B5EF4-FFF2-40B4-BE49-F238E27FC236}">
                <a16:creationId xmlns:a16="http://schemas.microsoft.com/office/drawing/2014/main" id="{8753E2D6-08E7-4F28-9E2A-A9EAF1B07DCB}"/>
              </a:ext>
            </a:extLst>
          </p:cNvPr>
          <p:cNvGraphicFramePr>
            <a:graphicFrameLocks noGrp="1"/>
          </p:cNvGraphicFramePr>
          <p:nvPr>
            <p:extLst>
              <p:ext uri="{D42A27DB-BD31-4B8C-83A1-F6EECF244321}">
                <p14:modId xmlns:p14="http://schemas.microsoft.com/office/powerpoint/2010/main" val="4104450326"/>
              </p:ext>
            </p:extLst>
          </p:nvPr>
        </p:nvGraphicFramePr>
        <p:xfrm>
          <a:off x="472698" y="734330"/>
          <a:ext cx="9448800" cy="4194810"/>
        </p:xfrm>
        <a:graphic>
          <a:graphicData uri="http://schemas.openxmlformats.org/drawingml/2006/table">
            <a:tbl>
              <a:tblPr/>
              <a:tblGrid>
                <a:gridCol w="1967708">
                  <a:extLst>
                    <a:ext uri="{9D8B030D-6E8A-4147-A177-3AD203B41FA5}">
                      <a16:colId xmlns:a16="http://schemas.microsoft.com/office/drawing/2014/main" val="1881596487"/>
                    </a:ext>
                  </a:extLst>
                </a:gridCol>
                <a:gridCol w="7481092">
                  <a:extLst>
                    <a:ext uri="{9D8B030D-6E8A-4147-A177-3AD203B41FA5}">
                      <a16:colId xmlns:a16="http://schemas.microsoft.com/office/drawing/2014/main" val="619396767"/>
                    </a:ext>
                  </a:extLst>
                </a:gridCol>
              </a:tblGrid>
              <a:tr h="1398270">
                <a:tc>
                  <a:txBody>
                    <a:bodyPr/>
                    <a:lstStyle/>
                    <a:p>
                      <a:pPr algn="l" fontAlgn="ctr"/>
                      <a:r>
                        <a:rPr lang="de" sz="1400" b="0" i="0" u="none" strike="noStrike" dirty="0">
                          <a:solidFill>
                            <a:srgbClr val="000000"/>
                          </a:solidFill>
                          <a:effectLst/>
                          <a:latin typeface="Century Gothic" panose="020B0502020202020204" pitchFamily="34" charset="0"/>
                        </a:rPr>
                        <a:t>RISIKEN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de" sz="1200" b="0" i="0" u="none" strike="noStrike" dirty="0">
                          <a:solidFill>
                            <a:srgbClr val="000000"/>
                          </a:solidFill>
                          <a:effectLst/>
                          <a:latin typeface="Century Gothic" panose="020B0502020202020204" pitchFamily="34" charset="0"/>
                        </a:rPr>
                        <a:t>Obwohl der Vertrag unterzeichnet ist, hat Operations immer noch keine Genehmigung für die Installation von den Städten Denver und Yuma. Projektmanagement, um mit beiden Städten zusammenzuarbeiten, um eine ordnungsgemäße Genehmigung usw. rechtzeitig für geplante Installationen sicherzustellen.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78898126"/>
                  </a:ext>
                </a:extLst>
              </a:tr>
              <a:tr h="1398270">
                <a:tc>
                  <a:txBody>
                    <a:bodyPr/>
                    <a:lstStyle/>
                    <a:p>
                      <a:pPr algn="l" rtl="0" fontAlgn="ctr"/>
                      <a:r>
                        <a:rPr lang="de" sz="1400" b="0" i="0" u="none" strike="noStrike" dirty="0">
                          <a:solidFill>
                            <a:srgbClr val="000000"/>
                          </a:solidFill>
                          <a:effectLst/>
                          <a:latin typeface="Century Gothic" panose="020B0502020202020204" pitchFamily="34" charset="0"/>
                        </a:rPr>
                        <a:t>ZWÄNGE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40000"/>
                        <a:lumOff val="60000"/>
                      </a:schemeClr>
                    </a:solidFill>
                  </a:tcPr>
                </a:tc>
                <a:tc>
                  <a:txBody>
                    <a:bodyPr/>
                    <a:lstStyle/>
                    <a:p>
                      <a:pPr algn="l" fontAlgn="ctr"/>
                      <a:r>
                        <a:rPr lang="de" sz="1200" b="0" i="0" u="none" strike="noStrike" dirty="0">
                          <a:solidFill>
                            <a:srgbClr val="000000"/>
                          </a:solidFill>
                          <a:effectLst/>
                          <a:latin typeface="Century Gothic" panose="020B0502020202020204" pitchFamily="34" charset="0"/>
                        </a:rPr>
                        <a:t>Wir müssen einige wichtige Positionen im Projektmanagement und im Außendienst "nachfüllen", um sicherzustellen, dass wir Leute "vor Ort" haben, um die Implementierung von EV-Stationen zu verwalten.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38779886"/>
                  </a:ext>
                </a:extLst>
              </a:tr>
              <a:tr h="1398270">
                <a:tc>
                  <a:txBody>
                    <a:bodyPr/>
                    <a:lstStyle/>
                    <a:p>
                      <a:pPr algn="l" fontAlgn="ctr"/>
                      <a:r>
                        <a:rPr lang="de" sz="1400" b="0" i="0" u="none" strike="noStrike" dirty="0">
                          <a:solidFill>
                            <a:srgbClr val="000000"/>
                          </a:solidFill>
                          <a:effectLst/>
                          <a:latin typeface="Century Gothic" panose="020B0502020202020204" pitchFamily="34" charset="0"/>
                        </a:rPr>
                        <a:t>ANNAHMEN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de" sz="1200" b="0" i="0" u="none" strike="noStrike" dirty="0">
                          <a:solidFill>
                            <a:srgbClr val="000000"/>
                          </a:solidFill>
                          <a:effectLst/>
                          <a:latin typeface="Century Gothic" panose="020B0502020202020204" pitchFamily="34" charset="0"/>
                        </a:rPr>
                        <a:t>Wir gehen davon aus, dass alle Genehmigungen für die Installation von EV-Ladestationen von den Kunden zum Zeitpunkt der Implementierung zur Verfügung gestellt werden.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5702115"/>
                  </a:ext>
                </a:extLst>
              </a:tr>
            </a:tbl>
          </a:graphicData>
        </a:graphic>
      </p:graphicFrame>
    </p:spTree>
    <p:extLst>
      <p:ext uri="{BB962C8B-B14F-4D97-AF65-F5344CB8AC3E}">
        <p14:creationId xmlns:p14="http://schemas.microsoft.com/office/powerpoint/2010/main" val="1520620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VORBEREITET VON</a:t>
            </a:r>
            <a:endParaRPr lang="en-US" dirty="0">
              <a:solidFill>
                <a:schemeClr val="bg1"/>
              </a:solidFill>
              <a:latin typeface="Century Gothic" panose="020B0502020202020204" pitchFamily="34" charset="0"/>
              <a:ea typeface="Arial" charset="0"/>
              <a:cs typeface="Arial" charset="0"/>
            </a:endParaRPr>
          </a:p>
        </p:txBody>
      </p:sp>
      <p:graphicFrame>
        <p:nvGraphicFramePr>
          <p:cNvPr id="45" name="Table 44">
            <a:extLst>
              <a:ext uri="{FF2B5EF4-FFF2-40B4-BE49-F238E27FC236}">
                <a16:creationId xmlns:a16="http://schemas.microsoft.com/office/drawing/2014/main" id="{9EC24629-596C-6F43-9073-88FDEC0A7652}"/>
              </a:ext>
            </a:extLst>
          </p:cNvPr>
          <p:cNvGraphicFramePr>
            <a:graphicFrameLocks noGrp="1"/>
          </p:cNvGraphicFramePr>
          <p:nvPr>
            <p:extLst>
              <p:ext uri="{D42A27DB-BD31-4B8C-83A1-F6EECF244321}">
                <p14:modId xmlns:p14="http://schemas.microsoft.com/office/powerpoint/2010/main" val="357744054"/>
              </p:ext>
            </p:extLst>
          </p:nvPr>
        </p:nvGraphicFramePr>
        <p:xfrm>
          <a:off x="408789" y="785168"/>
          <a:ext cx="7425801" cy="994795"/>
        </p:xfrm>
        <a:graphic>
          <a:graphicData uri="http://schemas.openxmlformats.org/drawingml/2006/table">
            <a:tbl>
              <a:tblPr firstRow="1" firstCol="1" bandRow="1">
                <a:tableStyleId>{5C22544A-7EE6-4342-B048-85BDC9FD1C3A}</a:tableStyleId>
              </a:tblPr>
              <a:tblGrid>
                <a:gridCol w="2195263">
                  <a:extLst>
                    <a:ext uri="{9D8B030D-6E8A-4147-A177-3AD203B41FA5}">
                      <a16:colId xmlns:a16="http://schemas.microsoft.com/office/drawing/2014/main" val="1352701077"/>
                    </a:ext>
                  </a:extLst>
                </a:gridCol>
                <a:gridCol w="3239539">
                  <a:extLst>
                    <a:ext uri="{9D8B030D-6E8A-4147-A177-3AD203B41FA5}">
                      <a16:colId xmlns:a16="http://schemas.microsoft.com/office/drawing/2014/main" val="1056840554"/>
                    </a:ext>
                  </a:extLst>
                </a:gridCol>
                <a:gridCol w="1990999">
                  <a:extLst>
                    <a:ext uri="{9D8B030D-6E8A-4147-A177-3AD203B41FA5}">
                      <a16:colId xmlns:a16="http://schemas.microsoft.com/office/drawing/2014/main" val="3764831040"/>
                    </a:ext>
                  </a:extLst>
                </a:gridCol>
              </a:tblGrid>
              <a:tr h="240445">
                <a:tc>
                  <a:txBody>
                    <a:bodyPr/>
                    <a:lstStyle/>
                    <a:p>
                      <a:pPr marL="0" marR="0">
                        <a:lnSpc>
                          <a:spcPct val="107000"/>
                        </a:lnSpc>
                        <a:spcBef>
                          <a:spcPts val="300"/>
                        </a:spcBef>
                        <a:spcAft>
                          <a:spcPts val="300"/>
                        </a:spcAft>
                      </a:pPr>
                      <a:r>
                        <a:rPr lang="de" sz="900" b="0" dirty="0">
                          <a:solidFill>
                            <a:schemeClr val="tx1"/>
                          </a:solidFill>
                          <a:effectLst/>
                          <a:latin typeface="Century Gothic" panose="020B0502020202020204" pitchFamily="34" charset="0"/>
                        </a:rPr>
                        <a:t>VORBEREITET VON</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de" sz="900" b="0" dirty="0">
                          <a:solidFill>
                            <a:schemeClr val="tx1"/>
                          </a:solidFill>
                          <a:effectLst/>
                          <a:latin typeface="Century Gothic" panose="020B0502020202020204" pitchFamily="34" charset="0"/>
                        </a:rPr>
                        <a:t>TITEL</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gn="ctr">
                        <a:lnSpc>
                          <a:spcPct val="107000"/>
                        </a:lnSpc>
                        <a:spcBef>
                          <a:spcPts val="300"/>
                        </a:spcBef>
                        <a:spcAft>
                          <a:spcPts val="300"/>
                        </a:spcAft>
                      </a:pPr>
                      <a:r>
                        <a:rPr lang="de" sz="900" b="0" dirty="0">
                          <a:solidFill>
                            <a:schemeClr val="tx1"/>
                          </a:solidFill>
                          <a:effectLst/>
                          <a:latin typeface="Century Gothic" panose="020B0502020202020204" pitchFamily="34" charset="0"/>
                        </a:rPr>
                        <a:t>DATUM</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54350">
                <a:tc>
                  <a:txBody>
                    <a:bodyPr/>
                    <a:lstStyle/>
                    <a:p>
                      <a:pPr marL="0" marR="0">
                        <a:lnSpc>
                          <a:spcPct val="107000"/>
                        </a:lnSpc>
                        <a:spcBef>
                          <a:spcPts val="300"/>
                        </a:spcBef>
                        <a:spcAft>
                          <a:spcPts val="300"/>
                        </a:spcAft>
                      </a:pPr>
                      <a:r>
                        <a:rPr lang="de" sz="1600" b="0" dirty="0">
                          <a:solidFill>
                            <a:schemeClr val="tx1"/>
                          </a:solidFill>
                          <a:effectLst/>
                          <a:latin typeface="Century Gothic" panose="020B0502020202020204" pitchFamily="34" charset="0"/>
                        </a:rPr>
                        <a:t>Jane Matthews</a:t>
                      </a:r>
                      <a:endParaRPr lang="en-US" sz="1600" b="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de" sz="1600" dirty="0">
                          <a:solidFill>
                            <a:schemeClr val="tx1"/>
                          </a:solidFill>
                          <a:effectLst/>
                          <a:latin typeface="Century Gothic" panose="020B0502020202020204" pitchFamily="34" charset="0"/>
                        </a:rPr>
                        <a:t>Senior Projektmanager</a:t>
                      </a:r>
                      <a:endParaRPr lang="en-US" sz="16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gn="ctr">
                        <a:lnSpc>
                          <a:spcPct val="107000"/>
                        </a:lnSpc>
                        <a:spcBef>
                          <a:spcPts val="300"/>
                        </a:spcBef>
                        <a:spcAft>
                          <a:spcPts val="300"/>
                        </a:spcAft>
                      </a:pPr>
                      <a:r>
                        <a:rPr lang="de" sz="1600" dirty="0">
                          <a:solidFill>
                            <a:schemeClr val="tx1"/>
                          </a:solidFill>
                          <a:effectLst/>
                          <a:latin typeface="Century Gothic" panose="020B0502020202020204" pitchFamily="34" charset="0"/>
                        </a:rPr>
                        <a:t>22.04.20XX</a:t>
                      </a:r>
                      <a:endParaRPr lang="en-US" sz="16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bl>
          </a:graphicData>
        </a:graphic>
      </p:graphicFrame>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2496196"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6. VORBEREITET VON</a:t>
            </a:r>
          </a:p>
        </p:txBody>
      </p:sp>
    </p:spTree>
    <p:extLst>
      <p:ext uri="{BB962C8B-B14F-4D97-AF65-F5344CB8AC3E}">
        <p14:creationId xmlns:p14="http://schemas.microsoft.com/office/powerpoint/2010/main" val="5760556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Charter-Template-with-Example-Data_PowerPoint" id="{23151D67-D973-D74D-AE49-D8599ACA9A0A}" vid="{E540B549-6B68-0C4D-8441-23D5A30559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2</TotalTime>
  <Words>1135</Words>
  <Application>Microsoft Macintosh PowerPoint</Application>
  <PresentationFormat>Widescreen</PresentationFormat>
  <Paragraphs>233</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Heather Key</dc:creator>
  <cp:lastModifiedBy>Jason Flores</cp:lastModifiedBy>
  <cp:revision>2</cp:revision>
  <dcterms:created xsi:type="dcterms:W3CDTF">2022-06-28T22:57:13Z</dcterms:created>
  <dcterms:modified xsi:type="dcterms:W3CDTF">2022-09-11T04:15:14Z</dcterms:modified>
</cp:coreProperties>
</file>