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AAEAEA"/>
    <a:srgbClr val="B1F2F7"/>
    <a:srgbClr val="AF4BFA"/>
    <a:srgbClr val="FCF1C3"/>
    <a:srgbClr val="E9CF9C"/>
    <a:srgbClr val="F7F9FB"/>
    <a:srgbClr val="F9F9F9"/>
    <a:srgbClr val="FCF8E4"/>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3" autoAdjust="0"/>
    <p:restoredTop sz="86447"/>
  </p:normalViewPr>
  <p:slideViewPr>
    <p:cSldViewPr snapToGrid="0" snapToObjects="1">
      <p:cViewPr varScale="1">
        <p:scale>
          <a:sx n="112" d="100"/>
          <a:sy n="112" d="100"/>
        </p:scale>
        <p:origin x="75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5583518" cy="954107"/>
          </a:xfrm>
          <a:prstGeom prst="rect">
            <a:avLst/>
          </a:prstGeom>
          <a:noFill/>
        </p:spPr>
        <p:txBody>
          <a:bodyPr wrap="square" rtlCol="0">
            <a:spAutoFit/>
          </a:bodyPr>
          <a:lstStyle/>
          <a:p>
            <a:r>
              <a:rPr lang="pt" sz="2800" b="1" dirty="0">
                <a:solidFill>
                  <a:schemeClr val="tx1">
                    <a:lumMod val="75000"/>
                    <a:lumOff val="25000"/>
                  </a:schemeClr>
                </a:solidFill>
                <a:latin typeface="Century Gothic" panose="020B0502020202020204" pitchFamily="34" charset="0"/>
              </a:rPr>
              <a:t>MODELO DE CARTA DE PROJETO COM DADOS DE EXEMPLO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APRESENTAÇÃO DO CHARTER DO PROJETO</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a:outerShdw blurRad="50800" dist="38100" dir="2700000" algn="tl" rotWithShape="0">
              <a:prstClr val="black">
                <a:alpha val="40000"/>
              </a:prstClr>
            </a:outerShdw>
          </a:effectLst>
        </p:spPr>
        <p:txBody>
          <a:bodyPr wrap="none" rtlCol="0">
            <a:spAutoFit/>
          </a:bodyPr>
          <a:lstStyle/>
          <a:p>
            <a:r>
              <a:rPr lang="pt" sz="3200" dirty="0">
                <a:solidFill>
                  <a:schemeClr val="bg1"/>
                </a:solidFill>
                <a:latin typeface="Century Gothic" panose="020B0502020202020204" pitchFamily="34" charset="0"/>
              </a:rPr>
              <a:t>LEMBRETE IMPORTANTE</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pt" sz="2000" dirty="0">
                <a:latin typeface="Century Gothic" panose="020B0502020202020204" pitchFamily="34" charset="0"/>
              </a:rPr>
              <a:t>Uma carta escrita narrativa deve ser circulada e assinada pelos patrocinadores do projeto. Você pode anexar uma versão completa deste modelo à sua carta escrita narrativa em um esforço para mantê-lo curto e conciso. </a:t>
            </a:r>
          </a:p>
          <a:p>
            <a:pPr>
              <a:lnSpc>
                <a:spcPct val="150000"/>
              </a:lnSpc>
            </a:pPr>
            <a:endParaRPr lang="en-US" sz="2000" dirty="0">
              <a:latin typeface="Century Gothic" panose="020B0502020202020204" pitchFamily="34" charset="0"/>
            </a:endParaRPr>
          </a:p>
          <a:p>
            <a:pPr>
              <a:lnSpc>
                <a:spcPct val="150000"/>
              </a:lnSpc>
            </a:pPr>
            <a:r>
              <a:rPr lang="pt" sz="2000" dirty="0">
                <a:latin typeface="Century Gothic" panose="020B0502020202020204" pitchFamily="34" charset="0"/>
              </a:rPr>
              <a:t>Por favor, certifique-se de se encontrar com a equipe do projeto e patrocinadores antes de completar este modelo. Muitas das informações necessárias precisarão vir de uma discussão com membros da equipe e patrocinadores.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 DE CARTA DO PROJETO   INFORMAÇÕES GERAIS DO PROJETO</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33900134"/>
              </p:ext>
            </p:extLst>
          </p:nvPr>
        </p:nvGraphicFramePr>
        <p:xfrm>
          <a:off x="168967" y="1490869"/>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pt" sz="1000" b="0" i="0" u="none" strike="noStrike" dirty="0">
                          <a:solidFill>
                            <a:srgbClr val="000000"/>
                          </a:solidFill>
                          <a:effectLst/>
                          <a:latin typeface="Century Gothic" panose="020B0502020202020204" pitchFamily="34" charset="0"/>
                        </a:rPr>
                        <a:t>NOME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pt" sz="1000" b="0" i="0" u="none" strike="noStrike" dirty="0">
                          <a:solidFill>
                            <a:srgbClr val="000000"/>
                          </a:solidFill>
                          <a:effectLst/>
                          <a:latin typeface="Century Gothic" panose="020B0502020202020204" pitchFamily="34" charset="0"/>
                        </a:rPr>
                        <a:t>GERENTE DE PROJETOS</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PATROCINADOR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pt" sz="1800" b="0" i="0" u="none" strike="noStrike" dirty="0">
                          <a:solidFill>
                            <a:srgbClr val="000000"/>
                          </a:solidFill>
                          <a:effectLst/>
                          <a:latin typeface="Century Gothic" panose="020B0502020202020204" pitchFamily="34" charset="0"/>
                        </a:rPr>
                        <a:t>Instalações da estação EMV de carga positiva </a:t>
                      </a:r>
                    </a:p>
                  </a:txBody>
                  <a:tcPr marL="857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pt" sz="1400" b="0" i="0" u="none" strike="noStrike" dirty="0">
                          <a:solidFill>
                            <a:srgbClr val="000000"/>
                          </a:solidFill>
                          <a:effectLst/>
                          <a:latin typeface="Century Gothic" panose="020B0502020202020204" pitchFamily="34" charset="0"/>
                        </a:rPr>
                        <a:t>Jane Matthews</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pt" sz="1400" b="0" i="0" u="none" strike="noStrike" dirty="0">
                          <a:solidFill>
                            <a:srgbClr val="000000"/>
                          </a:solidFill>
                          <a:effectLst/>
                          <a:latin typeface="Century Gothic" panose="020B0502020202020204" pitchFamily="34" charset="0"/>
                        </a:rPr>
                        <a:t>Jill DeGrassio</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pt" sz="1000" b="0" i="0" u="none" strike="noStrike" dirty="0">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pt" sz="1000" b="0" i="0" u="none" strike="noStrike" dirty="0">
                          <a:solidFill>
                            <a:srgbClr val="000000"/>
                          </a:solidFill>
                          <a:effectLst/>
                          <a:latin typeface="Century Gothic" panose="020B0502020202020204" pitchFamily="34" charset="0"/>
                        </a:rPr>
                        <a:t>TELEFONE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pt" sz="1000" b="0" i="0" u="none" strike="noStrike" dirty="0">
                          <a:solidFill>
                            <a:srgbClr val="000000"/>
                          </a:solidFill>
                          <a:effectLst/>
                          <a:latin typeface="Century Gothic" panose="020B0502020202020204" pitchFamily="34" charset="0"/>
                        </a:rPr>
                        <a:t>UNIDADE ORGANIZACIONAL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pt" sz="1200" b="0" i="0" u="none" strike="noStrike" dirty="0">
                          <a:solidFill>
                            <a:srgbClr val="000000"/>
                          </a:solidFill>
                          <a:effectLst/>
                          <a:latin typeface="Century Gothic" panose="020B0502020202020204" pitchFamily="34" charset="0"/>
                        </a:rPr>
                        <a:t>jane.matthews@positivecharge.com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pt" sz="12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pt" sz="1200" b="0" i="0" u="none" strike="noStrike" dirty="0">
                          <a:solidFill>
                            <a:srgbClr val="000000"/>
                          </a:solidFill>
                          <a:effectLst/>
                          <a:latin typeface="Century Gothic" panose="020B0502020202020204" pitchFamily="34" charset="0"/>
                        </a:rPr>
                        <a:t>Engenharia de Campo, Operações e Gerenciamento de Projetos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dirty="0">
                          <a:solidFill>
                            <a:srgbClr val="000000"/>
                          </a:solidFill>
                          <a:effectLst/>
                          <a:latin typeface="Century Gothic" panose="020B0502020202020204" pitchFamily="34" charset="0"/>
                        </a:rPr>
                        <a:t>CINTURÕES VERDES ATRIBUÍDOS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DATA DE INÍCIO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DATA DE CONCLUSÃO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pt" sz="1200" b="0" i="0" u="none" strike="noStrike" dirty="0">
                          <a:solidFill>
                            <a:srgbClr val="000000"/>
                          </a:solidFill>
                          <a:effectLst/>
                          <a:latin typeface="Century Gothic" panose="020B0502020202020204" pitchFamily="34" charset="0"/>
                        </a:rPr>
                        <a:t>Wendy Williams (Gerenciamento de Projetos)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pt" sz="1200" b="0" i="0" u="none" strike="noStrike" dirty="0">
                          <a:solidFill>
                            <a:srgbClr val="000000"/>
                          </a:solidFill>
                          <a:effectLst/>
                          <a:latin typeface="Century Gothic" panose="020B0502020202020204" pitchFamily="34" charset="0"/>
                        </a:rPr>
                        <a:t>19/02/20XX</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200" b="0" i="0" u="none" strike="noStrike" dirty="0">
                          <a:solidFill>
                            <a:srgbClr val="000000"/>
                          </a:solidFill>
                          <a:effectLst/>
                          <a:latin typeface="Century Gothic" panose="020B0502020202020204" pitchFamily="34" charset="0"/>
                        </a:rPr>
                        <a:t>30/11/20XX</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dirty="0">
                          <a:solidFill>
                            <a:srgbClr val="000000"/>
                          </a:solidFill>
                          <a:effectLst/>
                          <a:latin typeface="Century Gothic" panose="020B0502020202020204" pitchFamily="34" charset="0"/>
                        </a:rPr>
                        <a:t>FAIXAS PRETAS ATRIBUÍDAS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ECONOMIA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CUSTOS ESTIMADOS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pt" sz="1400" b="0" i="0" u="none" strike="noStrike" dirty="0">
                          <a:solidFill>
                            <a:srgbClr val="000000"/>
                          </a:solidFill>
                          <a:effectLst/>
                          <a:latin typeface="Century Gothic" panose="020B0502020202020204" pitchFamily="34" charset="0"/>
                        </a:rPr>
                        <a:t> </a:t>
                      </a:r>
                      <a:r>
                        <a:rPr lang="pt" sz="1200" b="0" i="0" u="none" strike="noStrike" dirty="0">
                          <a:solidFill>
                            <a:srgbClr val="000000"/>
                          </a:solidFill>
                          <a:effectLst/>
                          <a:latin typeface="Century Gothic" panose="020B0502020202020204" pitchFamily="34" charset="0"/>
                        </a:rPr>
                        <a:t>Rakesh Agarwal (Diretor de Operações) </a:t>
                      </a:r>
                      <a:endParaRPr lang="en-US" sz="14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pt" sz="1400" b="0" i="0" u="none" strike="noStrike" dirty="0">
                          <a:solidFill>
                            <a:srgbClr val="000000"/>
                          </a:solidFill>
                          <a:effectLst/>
                          <a:latin typeface="Century Gothic" panose="020B0502020202020204" pitchFamily="34" charset="0"/>
                        </a:rPr>
                        <a:t>$237.750</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$441.885</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982583"/>
            <a:ext cx="517802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INFORMAÇÕES GERAIS DO PROJETO</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 DE CARTA DO PROJETO   TABELA DE CONTEÚDOS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TABELA DE CONTEÚDOS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VISÃO GERAL DO PROJETO</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ESCOPO DO PROJETO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CRONOGRAMA PROVISÓRIO</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RECURSOS</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CUSTOS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RISCO, RESTRIÇÕES </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E SUPOSIÇÕES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PREPARADO POR...</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BENEFÍCIOS </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E CLIENTES</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1. VISÃO GERAL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VISÃO GERAL DO PROJETO &amp; ESCOPO DO PROJETO</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276620"/>
            <a:ext cx="262283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ESCOPO DO PROJETO</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920005937"/>
              </p:ext>
            </p:extLst>
          </p:nvPr>
        </p:nvGraphicFramePr>
        <p:xfrm>
          <a:off x="488196" y="697704"/>
          <a:ext cx="10802656" cy="3427036"/>
        </p:xfrm>
        <a:graphic>
          <a:graphicData uri="http://schemas.openxmlformats.org/drawingml/2006/table">
            <a:tbl>
              <a:tblPr/>
              <a:tblGrid>
                <a:gridCol w="2056221">
                  <a:extLst>
                    <a:ext uri="{9D8B030D-6E8A-4147-A177-3AD203B41FA5}">
                      <a16:colId xmlns:a16="http://schemas.microsoft.com/office/drawing/2014/main" val="1996367546"/>
                    </a:ext>
                  </a:extLst>
                </a:gridCol>
                <a:gridCol w="8746435">
                  <a:extLst>
                    <a:ext uri="{9D8B030D-6E8A-4147-A177-3AD203B41FA5}">
                      <a16:colId xmlns:a16="http://schemas.microsoft.com/office/drawing/2014/main" val="886809287"/>
                    </a:ext>
                  </a:extLst>
                </a:gridCol>
              </a:tblGrid>
              <a:tr h="584444">
                <a:tc>
                  <a:txBody>
                    <a:bodyPr/>
                    <a:lstStyle/>
                    <a:p>
                      <a:pPr algn="l" fontAlgn="ctr"/>
                      <a:r>
                        <a:rPr lang="pt" sz="1200" b="0" i="0" u="none" strike="noStrike" dirty="0">
                          <a:solidFill>
                            <a:srgbClr val="000000"/>
                          </a:solidFill>
                          <a:effectLst/>
                          <a:latin typeface="Century Gothic" panose="020B0502020202020204" pitchFamily="34" charset="0"/>
                        </a:rPr>
                        <a:t>PROBLEMA OU PROBLEMA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Nosso objetivo para este projeto é instalar 1.125 estações de carregamento EV em 116 localidades nos EUA, México e Canadá para acomodar as necessidades de carregamento de EV de shoppings e estações de serviço.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731">
                <a:tc>
                  <a:txBody>
                    <a:bodyPr/>
                    <a:lstStyle/>
                    <a:p>
                      <a:pPr algn="l" rtl="0" fontAlgn="ctr"/>
                      <a:r>
                        <a:rPr lang="pt" sz="1200" b="0" i="0" u="none" strike="noStrike" dirty="0">
                          <a:solidFill>
                            <a:srgbClr val="000000"/>
                          </a:solidFill>
                          <a:effectLst/>
                          <a:latin typeface="Century Gothic" panose="020B0502020202020204" pitchFamily="34" charset="0"/>
                        </a:rPr>
                        <a:t>PROPÓSITO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A implantação das 1.125 estações de carregamento EV reduzirá as emissões de combustíveis fósseis e terá um impacto positivo no meio ambiente. Isso ajudará a cumprir a missão da Positive Charge de ser o maior provedor de carregamento de EV do mundo e reduzir o impacto ambiental dos carros movidos a combustíveis fósseis através de nossos serviços.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387">
                <a:tc>
                  <a:txBody>
                    <a:bodyPr/>
                    <a:lstStyle/>
                    <a:p>
                      <a:pPr algn="l" fontAlgn="ctr"/>
                      <a:r>
                        <a:rPr lang="pt" sz="1200" b="0" i="0" u="none" strike="noStrike" dirty="0">
                          <a:solidFill>
                            <a:srgbClr val="000000"/>
                          </a:solidFill>
                          <a:effectLst/>
                          <a:latin typeface="Century Gothic" panose="020B0502020202020204" pitchFamily="34" charset="0"/>
                        </a:rPr>
                        <a:t>CASO DE NEGÓCIOS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À medida que os EVs se tornam mais prevalentes, mais estações de carregamento de EV são necessárias para acomodar as necessidades de carregamento dos drivers EV. A implementação das 1.125 estações de carregamento EV em 116 localidades nos EUA, México e Canadá para acomodar o "tráfego" de carregamento de EV de shoppings e postos de serviço reduzirá os comprimentos para os quais os motoristas de EV teriam que viajar para sua próxima carga. A implantação das estações de carregamento de EV também resultará em um lucro de 24% para a Carga Positiva.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731">
                <a:tc>
                  <a:txBody>
                    <a:bodyPr/>
                    <a:lstStyle/>
                    <a:p>
                      <a:pPr algn="l" rtl="0" fontAlgn="ctr"/>
                      <a:r>
                        <a:rPr lang="pt" sz="1200" b="0" i="0" u="none" strike="noStrike" dirty="0">
                          <a:solidFill>
                            <a:srgbClr val="000000"/>
                          </a:solidFill>
                          <a:effectLst/>
                          <a:latin typeface="Century Gothic" panose="020B0502020202020204" pitchFamily="34" charset="0"/>
                        </a:rPr>
                        <a:t>GOLS / MÉTRICAS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O objetivo do projeto é instalar 1.125 estações de carregamento EV em 116 localidades nos EUA, México e Canadá. As métricas utilizadas para medir o sucesso serão principalmente os seguintes indicadores-chave de desempenho (KPIs): Crescimento da receita, Taxa de Retenção de Clientes e Satisfação do Cliente.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598743">
                <a:tc>
                  <a:txBody>
                    <a:bodyPr/>
                    <a:lstStyle/>
                    <a:p>
                      <a:pPr algn="l" fontAlgn="ctr"/>
                      <a:r>
                        <a:rPr lang="pt" sz="1200" b="0" i="0" u="none" strike="noStrike" dirty="0">
                          <a:solidFill>
                            <a:srgbClr val="000000"/>
                          </a:solidFill>
                          <a:effectLst/>
                          <a:latin typeface="Century Gothic" panose="020B0502020202020204" pitchFamily="34" charset="0"/>
                        </a:rPr>
                        <a:t>ENTREGAS ESPERADAS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Instale 1.125 estações de carregamento EV em 116 locais nos EUA, México e Canadá para acomodar as necessidades de carregamento de EV de shoppings e estações de serviço.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11830767"/>
              </p:ext>
            </p:extLst>
          </p:nvPr>
        </p:nvGraphicFramePr>
        <p:xfrm>
          <a:off x="488195" y="4764566"/>
          <a:ext cx="10802655" cy="1365769"/>
        </p:xfrm>
        <a:graphic>
          <a:graphicData uri="http://schemas.openxmlformats.org/drawingml/2006/table">
            <a:tbl>
              <a:tblPr/>
              <a:tblGrid>
                <a:gridCol w="2036344">
                  <a:extLst>
                    <a:ext uri="{9D8B030D-6E8A-4147-A177-3AD203B41FA5}">
                      <a16:colId xmlns:a16="http://schemas.microsoft.com/office/drawing/2014/main" val="3734826"/>
                    </a:ext>
                  </a:extLst>
                </a:gridCol>
                <a:gridCol w="8766311">
                  <a:extLst>
                    <a:ext uri="{9D8B030D-6E8A-4147-A177-3AD203B41FA5}">
                      <a16:colId xmlns:a16="http://schemas.microsoft.com/office/drawing/2014/main" val="1467896747"/>
                    </a:ext>
                  </a:extLst>
                </a:gridCol>
              </a:tblGrid>
              <a:tr h="622443">
                <a:tc>
                  <a:txBody>
                    <a:bodyPr/>
                    <a:lstStyle/>
                    <a:p>
                      <a:pPr algn="l" fontAlgn="ctr"/>
                      <a:r>
                        <a:rPr lang="pt" sz="1200" b="0" i="0" u="none" strike="noStrike" dirty="0">
                          <a:solidFill>
                            <a:srgbClr val="000000"/>
                          </a:solidFill>
                          <a:effectLst/>
                          <a:latin typeface="Century Gothic" panose="020B0502020202020204" pitchFamily="34" charset="0"/>
                        </a:rPr>
                        <a:t>DENTRO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1F2F7"/>
                    </a:solidFill>
                  </a:tcPr>
                </a:tc>
                <a:tc>
                  <a:txBody>
                    <a:bodyPr/>
                    <a:lstStyle/>
                    <a:p>
                      <a:pPr algn="l" fontAlgn="ctr"/>
                      <a:r>
                        <a:rPr lang="pt" sz="1100" b="0" i="0" u="none" strike="noStrike" dirty="0">
                          <a:solidFill>
                            <a:srgbClr val="000000"/>
                          </a:solidFill>
                          <a:effectLst/>
                          <a:latin typeface="Century Gothic" panose="020B0502020202020204" pitchFamily="34" charset="0"/>
                        </a:rPr>
                        <a:t>Engenheiros de operações, gerentes de projeto e engenheiros de implementação de campo trabalharão com pessoal de sites de clientes de terceiros para instalar 1.125 estações de carregamento EV em 116 locais nos EUA, México e Canadá.</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743326">
                <a:tc>
                  <a:txBody>
                    <a:bodyPr/>
                    <a:lstStyle/>
                    <a:p>
                      <a:pPr algn="l" rtl="0" fontAlgn="ctr"/>
                      <a:r>
                        <a:rPr lang="pt" sz="1200" b="0" i="0" u="none" strike="noStrike" dirty="0">
                          <a:solidFill>
                            <a:srgbClr val="000000"/>
                          </a:solidFill>
                          <a:effectLst/>
                          <a:latin typeface="Century Gothic" panose="020B0502020202020204" pitchFamily="34" charset="0"/>
                        </a:rPr>
                        <a:t>FORA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AEA"/>
                    </a:solidFill>
                  </a:tcPr>
                </a:tc>
                <a:tc>
                  <a:txBody>
                    <a:bodyPr/>
                    <a:lstStyle/>
                    <a:p>
                      <a:pPr algn="l" fontAlgn="ctr"/>
                      <a:r>
                        <a:rPr lang="pt" sz="1100" b="0" i="0" u="none" strike="noStrike" dirty="0">
                          <a:solidFill>
                            <a:srgbClr val="000000"/>
                          </a:solidFill>
                          <a:effectLst/>
                          <a:latin typeface="Century Gothic" panose="020B0502020202020204" pitchFamily="34" charset="0"/>
                        </a:rPr>
                        <a:t>A Positive Charge não é responsável pelo trabalho preparatório de localização de terceiros/clientes (por exemplo, licenças para escavação, logística de disponibilidade de eletricidade da região da cidade, etc.). No entanto, os gerentes de projetos da Positive Charge podem fornecer aos clientes uma lista de verificação para garantir que suas localizações estejam adequadamente preparadas para a instalação de nossas estações de carregamento EV.</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2. CRONOGRAMA PROVISÓRIO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CRONOGRAMA PROVISÓRIO</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191394685"/>
              </p:ext>
            </p:extLst>
          </p:nvPr>
        </p:nvGraphicFramePr>
        <p:xfrm>
          <a:off x="447932" y="849213"/>
          <a:ext cx="10276896" cy="452098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pt" sz="900" b="1" i="0" u="none" strike="noStrike" dirty="0">
                          <a:solidFill>
                            <a:srgbClr val="000000"/>
                          </a:solidFill>
                          <a:effectLst/>
                          <a:latin typeface="Century Gothic" panose="020B0502020202020204" pitchFamily="34" charset="0"/>
                        </a:rPr>
                        <a:t>MARCO-CHAVE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pt" sz="900" b="1" i="0" u="none" strike="noStrike" dirty="0">
                          <a:solidFill>
                            <a:srgbClr val="000000"/>
                          </a:solidFill>
                          <a:effectLst/>
                          <a:latin typeface="Century Gothic" panose="020B0502020202020204" pitchFamily="34" charset="0"/>
                        </a:rPr>
                        <a:t>COMEÇAR</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pt" sz="900" b="1" i="0" u="none" strike="noStrike" dirty="0">
                          <a:solidFill>
                            <a:srgbClr val="000000"/>
                          </a:solidFill>
                          <a:effectLst/>
                          <a:latin typeface="Century Gothic" panose="020B0502020202020204" pitchFamily="34" charset="0"/>
                        </a:rPr>
                        <a:t>ACABAR</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Equipe de Projeto de Formulário / Revisão Preliminar / Escopo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12/05/20XX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01/11/20XX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Finalizar plano de projeto / carta / pontapé inicial</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12/06/20XX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02/01/20XX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Definir fase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12/07/20XX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02/02/20XX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Fase de medição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12/08/20XX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02/10/20XX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Fase de Análise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12/09/20XX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26/02/20XX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Fase de melhoria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01/10/20XX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03/10/20XX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Fase de controle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02/08/20XX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03/08/20XX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pt" sz="1400" b="0" i="0" u="none" strike="noStrike" dirty="0">
                          <a:solidFill>
                            <a:srgbClr val="000000"/>
                          </a:solidFill>
                          <a:effectLst/>
                          <a:latin typeface="Century Gothic" panose="020B0502020202020204" pitchFamily="34" charset="0"/>
                        </a:rPr>
                        <a:t>Relatório de resumo do projeto e encerramento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pt" sz="1400" b="0" i="0" u="none" strike="noStrike" dirty="0">
                          <a:solidFill>
                            <a:srgbClr val="000000"/>
                          </a:solidFill>
                          <a:effectLst/>
                          <a:latin typeface="Century Gothic" panose="020B0502020202020204" pitchFamily="34" charset="0"/>
                        </a:rPr>
                        <a:t>23/04/20XX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pt" sz="1400" b="0" i="0" u="none" strike="noStrike" dirty="0">
                          <a:solidFill>
                            <a:srgbClr val="000000"/>
                          </a:solidFill>
                          <a:effectLst/>
                          <a:latin typeface="Century Gothic" panose="020B0502020202020204" pitchFamily="34" charset="0"/>
                        </a:rPr>
                        <a:t>23/06/20XX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RECURSOS E CUSTOS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3. RECURSOS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471569900"/>
              </p:ext>
            </p:extLst>
          </p:nvPr>
        </p:nvGraphicFramePr>
        <p:xfrm>
          <a:off x="444759" y="723152"/>
          <a:ext cx="11349218" cy="1218263"/>
        </p:xfrm>
        <a:graphic>
          <a:graphicData uri="http://schemas.openxmlformats.org/drawingml/2006/table">
            <a:tbl>
              <a:tblPr/>
              <a:tblGrid>
                <a:gridCol w="1960511">
                  <a:extLst>
                    <a:ext uri="{9D8B030D-6E8A-4147-A177-3AD203B41FA5}">
                      <a16:colId xmlns:a16="http://schemas.microsoft.com/office/drawing/2014/main" val="4094908337"/>
                    </a:ext>
                  </a:extLst>
                </a:gridCol>
                <a:gridCol w="3880257">
                  <a:extLst>
                    <a:ext uri="{9D8B030D-6E8A-4147-A177-3AD203B41FA5}">
                      <a16:colId xmlns:a16="http://schemas.microsoft.com/office/drawing/2014/main" val="4207127760"/>
                    </a:ext>
                  </a:extLst>
                </a:gridCol>
                <a:gridCol w="2754225">
                  <a:extLst>
                    <a:ext uri="{9D8B030D-6E8A-4147-A177-3AD203B41FA5}">
                      <a16:colId xmlns:a16="http://schemas.microsoft.com/office/drawing/2014/main" val="296223977"/>
                    </a:ext>
                  </a:extLst>
                </a:gridCol>
                <a:gridCol w="2754225">
                  <a:extLst>
                    <a:ext uri="{9D8B030D-6E8A-4147-A177-3AD203B41FA5}">
                      <a16:colId xmlns:a16="http://schemas.microsoft.com/office/drawing/2014/main" val="3330902105"/>
                    </a:ext>
                  </a:extLst>
                </a:gridCol>
              </a:tblGrid>
              <a:tr h="479483">
                <a:tc>
                  <a:txBody>
                    <a:bodyPr/>
                    <a:lstStyle/>
                    <a:p>
                      <a:pPr algn="l" fontAlgn="ctr"/>
                      <a:r>
                        <a:rPr lang="pt" sz="1200" b="0" i="0" u="none" strike="noStrike" dirty="0">
                          <a:solidFill>
                            <a:srgbClr val="000000"/>
                          </a:solidFill>
                          <a:effectLst/>
                          <a:latin typeface="Century Gothic" panose="020B0502020202020204" pitchFamily="34" charset="0"/>
                        </a:rPr>
                        <a:t>EQUIPE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a:txBody>
                    <a:bodyPr/>
                    <a:lstStyle/>
                    <a:p>
                      <a:pPr algn="l" fontAlgn="ctr"/>
                      <a:r>
                        <a:rPr lang="pt" sz="1100" b="0" i="0" u="none" strike="noStrike" dirty="0">
                          <a:solidFill>
                            <a:srgbClr val="000000"/>
                          </a:solidFill>
                          <a:effectLst/>
                          <a:latin typeface="Century Gothic" panose="020B0502020202020204" pitchFamily="34" charset="0"/>
                        </a:rPr>
                        <a:t>Janine Remagio - Gerente de Projetos </a:t>
                      </a:r>
                      <a:br>
                        <a:rPr lang="en-US" sz="1100" b="0" i="0" u="none" strike="noStrike" dirty="0">
                          <a:solidFill>
                            <a:srgbClr val="000000"/>
                          </a:solidFill>
                          <a:effectLst/>
                          <a:latin typeface="Century Gothic" panose="020B0502020202020204" pitchFamily="34" charset="0"/>
                        </a:rPr>
                      </a:br>
                      <a:r>
                        <a:rPr lang="pt" sz="1100" b="0" i="0" u="none" strike="noStrike" dirty="0">
                          <a:solidFill>
                            <a:srgbClr val="000000"/>
                          </a:solidFill>
                          <a:effectLst/>
                          <a:latin typeface="Century Gothic" panose="020B0502020202020204" pitchFamily="34" charset="0"/>
                        </a:rPr>
                        <a:t>David Coen - Engenheiro Chefe </a:t>
                      </a:r>
                    </a:p>
                  </a:txBody>
                  <a:tcPr marL="85725" marR="9525" marT="9525" marB="0" anchor="ctr">
                    <a:lnL w="635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pt" sz="1100" b="0" i="0" u="none" strike="noStrike" dirty="0">
                          <a:solidFill>
                            <a:srgbClr val="000000"/>
                          </a:solidFill>
                          <a:effectLst/>
                          <a:latin typeface="Century Gothic" panose="020B0502020202020204" pitchFamily="34" charset="0"/>
                        </a:rPr>
                        <a:t>Rita Preze - CFO </a:t>
                      </a:r>
                    </a:p>
                    <a:p>
                      <a:pPr algn="l" fontAlgn="ctr"/>
                      <a:r>
                        <a:rPr lang="pt" sz="1100" b="0" i="0" u="none" strike="noStrike" dirty="0">
                          <a:solidFill>
                            <a:srgbClr val="000000"/>
                          </a:solidFill>
                          <a:effectLst/>
                          <a:latin typeface="Century Gothic" panose="020B0502020202020204" pitchFamily="34" charset="0"/>
                        </a:rPr>
                        <a:t>Lisa Jones - Diretora de QA</a:t>
                      </a:r>
                    </a:p>
                  </a:txBody>
                  <a:tcPr marL="857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 sz="1100" b="0" i="0" u="none" strike="noStrike" dirty="0">
                          <a:solidFill>
                            <a:srgbClr val="000000"/>
                          </a:solidFill>
                          <a:effectLst/>
                          <a:latin typeface="Century Gothic" panose="020B0502020202020204" pitchFamily="34" charset="0"/>
                        </a:rPr>
                        <a:t>Donald Smythe - Engenheiro de Campo</a:t>
                      </a:r>
                    </a:p>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369390">
                <a:tc>
                  <a:txBody>
                    <a:bodyPr/>
                    <a:lstStyle/>
                    <a:p>
                      <a:pPr algn="l" rtl="0" fontAlgn="ctr"/>
                      <a:r>
                        <a:rPr lang="pt" sz="1200" b="0" i="0" u="none" strike="noStrike" dirty="0">
                          <a:solidFill>
                            <a:srgbClr val="000000"/>
                          </a:solidFill>
                          <a:effectLst/>
                          <a:latin typeface="Century Gothic" panose="020B0502020202020204" pitchFamily="34" charset="0"/>
                        </a:rPr>
                        <a:t>RECURSOS DE SUPORTE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Operações, Vendas, Gestão de Projetos, Engenharia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920344"/>
                  </a:ext>
                </a:extLst>
              </a:tr>
              <a:tr h="369390">
                <a:tc>
                  <a:txBody>
                    <a:bodyPr/>
                    <a:lstStyle/>
                    <a:p>
                      <a:pPr algn="l" fontAlgn="ctr"/>
                      <a:r>
                        <a:rPr lang="pt" sz="1200" b="0" i="0" u="none" strike="noStrike" dirty="0">
                          <a:solidFill>
                            <a:srgbClr val="000000"/>
                          </a:solidFill>
                          <a:effectLst/>
                          <a:latin typeface="Century Gothic" panose="020B0502020202020204" pitchFamily="34" charset="0"/>
                        </a:rPr>
                        <a:t>NECESSIDADES ESPECIAIS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Tbd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114524"/>
            <a:ext cx="114165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CUSTOS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32540569"/>
              </p:ext>
            </p:extLst>
          </p:nvPr>
        </p:nvGraphicFramePr>
        <p:xfrm>
          <a:off x="444760" y="2547503"/>
          <a:ext cx="8679362" cy="3574087"/>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274317">
                  <a:extLst>
                    <a:ext uri="{9D8B030D-6E8A-4147-A177-3AD203B41FA5}">
                      <a16:colId xmlns:a16="http://schemas.microsoft.com/office/drawing/2014/main" val="1459874708"/>
                    </a:ext>
                  </a:extLst>
                </a:gridCol>
              </a:tblGrid>
              <a:tr h="291655">
                <a:tc>
                  <a:txBody>
                    <a:bodyPr/>
                    <a:lstStyle/>
                    <a:p>
                      <a:pPr algn="l" fontAlgn="ctr"/>
                      <a:r>
                        <a:rPr lang="pt" sz="1000" b="1" i="0" u="none" strike="noStrike" dirty="0">
                          <a:solidFill>
                            <a:srgbClr val="000000"/>
                          </a:solidFill>
                          <a:effectLst/>
                          <a:latin typeface="Century Gothic" panose="020B0502020202020204" pitchFamily="34" charset="0"/>
                        </a:rPr>
                        <a:t>TIPO DE CUSTO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pt" sz="1000" b="1" i="0" u="none" strike="noStrike" dirty="0">
                          <a:solidFill>
                            <a:srgbClr val="000000"/>
                          </a:solidFill>
                          <a:effectLst/>
                          <a:latin typeface="Century Gothic" panose="020B0502020202020204" pitchFamily="34" charset="0"/>
                        </a:rPr>
                        <a:t>NOMES DE FORNECEDOR / MÃO-DE-OBRA</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pt" sz="1000" b="1" i="0" u="none" strike="noStrike" dirty="0">
                          <a:solidFill>
                            <a:srgbClr val="000000"/>
                          </a:solidFill>
                          <a:effectLst/>
                          <a:latin typeface="Century Gothic" panose="020B0502020202020204" pitchFamily="34" charset="0"/>
                        </a:rPr>
                        <a:t>TAXA</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dirty="0">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dirty="0">
                          <a:solidFill>
                            <a:srgbClr val="000000"/>
                          </a:solidFill>
                          <a:effectLst/>
                          <a:latin typeface="Century Gothic" panose="020B0502020202020204" pitchFamily="34" charset="0"/>
                        </a:rPr>
                        <a:t>QUANTIDADE</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10304">
                <a:tc>
                  <a:txBody>
                    <a:bodyPr/>
                    <a:lstStyle/>
                    <a:p>
                      <a:pPr algn="l" rtl="0"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Electro Charge Logistics, Inc. </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pt" sz="1100" b="0" i="0" u="none" strike="noStrike" dirty="0">
                          <a:solidFill>
                            <a:srgbClr val="000000"/>
                          </a:solidFill>
                          <a:effectLst/>
                          <a:latin typeface="Century Gothic" panose="020B0502020202020204" pitchFamily="34" charset="0"/>
                        </a:rPr>
                        <a:t>$78.00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pt" sz="1100" b="0" i="0" u="none" strike="noStrike" dirty="0">
                          <a:solidFill>
                            <a:srgbClr val="000000"/>
                          </a:solidFill>
                          <a:effectLst/>
                          <a:latin typeface="Century Gothic" panose="020B0502020202020204" pitchFamily="34" charset="0"/>
                        </a:rPr>
                        <a:t>200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$15.600,00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10304">
                <a:tc>
                  <a:txBody>
                    <a:bodyPr/>
                    <a:lstStyle/>
                    <a:p>
                      <a:pPr algn="l"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EVS nível 1</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pt" sz="1100" b="0" i="0" u="none" strike="noStrike" dirty="0">
                          <a:solidFill>
                            <a:srgbClr val="000000"/>
                          </a:solidFill>
                          <a:effectLst/>
                          <a:latin typeface="Century Gothic" panose="020B0502020202020204" pitchFamily="34" charset="0"/>
                        </a:rPr>
                        <a:t>$46.00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pt" sz="1100" b="0" i="0" u="none" strike="noStrike" dirty="0">
                          <a:solidFill>
                            <a:srgbClr val="000000"/>
                          </a:solidFill>
                          <a:effectLst/>
                          <a:latin typeface="Century Gothic" panose="020B0502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$4.600,00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594627813"/>
                  </a:ext>
                </a:extLst>
              </a:tr>
              <a:tr h="410304">
                <a:tc>
                  <a:txBody>
                    <a:bodyPr/>
                    <a:lstStyle/>
                    <a:p>
                      <a:pPr algn="l" rtl="0"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EVS nível 2</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pt" sz="1100" b="0" i="0" u="none" strike="noStrike" dirty="0">
                          <a:solidFill>
                            <a:srgbClr val="000000"/>
                          </a:solidFill>
                          <a:effectLst/>
                          <a:latin typeface="Century Gothic" panose="020B0502020202020204" pitchFamily="34" charset="0"/>
                        </a:rPr>
                        <a:t>$58.00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pt" sz="1100" b="0" i="0" u="none" strike="noStrike" dirty="0">
                          <a:solidFill>
                            <a:srgbClr val="000000"/>
                          </a:solidFill>
                          <a:effectLst/>
                          <a:latin typeface="Century Gothic" panose="020B0502020202020204" pitchFamily="34" charset="0"/>
                        </a:rPr>
                        <a:t>50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$2.900,00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2750655128"/>
                  </a:ext>
                </a:extLst>
              </a:tr>
              <a:tr h="410304">
                <a:tc>
                  <a:txBody>
                    <a:bodyPr/>
                    <a:lstStyle/>
                    <a:p>
                      <a:pPr algn="l"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Carregadores rápidos EVC</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pt" sz="1100" b="0" i="0" u="none" strike="noStrike" dirty="0">
                          <a:solidFill>
                            <a:srgbClr val="000000"/>
                          </a:solidFill>
                          <a:effectLst/>
                          <a:latin typeface="Century Gothic" panose="020B0502020202020204" pitchFamily="34" charset="0"/>
                        </a:rPr>
                        <a:t>$85.000,00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p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$85.000,00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10304">
                <a:tc>
                  <a:txBody>
                    <a:bodyPr/>
                    <a:lstStyle/>
                    <a:p>
                      <a:pPr algn="l" rtl="0"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Fornecedor de baterias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pt" sz="1100" b="0" i="0" u="none" strike="noStrike" dirty="0">
                          <a:solidFill>
                            <a:srgbClr val="000000"/>
                          </a:solidFill>
                          <a:effectLst/>
                          <a:latin typeface="Century Gothic" panose="020B0502020202020204" pitchFamily="34" charset="0"/>
                        </a:rPr>
                        <a:t>$79.879,00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pt" sz="1100" b="0" i="0" u="none" strike="noStrike" dirty="0">
                          <a:solidFill>
                            <a:srgbClr val="000000"/>
                          </a:solidFill>
                          <a:effectLs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$ 239.637,00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10304">
                <a:tc>
                  <a:txBody>
                    <a:bodyPr/>
                    <a:lstStyle/>
                    <a:p>
                      <a:pPr algn="l" rtl="0" fontAlgn="ctr"/>
                      <a:r>
                        <a:rPr lang="pt" sz="1100" b="1" i="0" u="none" strike="noStrike" dirty="0">
                          <a:solidFill>
                            <a:srgbClr val="000000"/>
                          </a:solidFill>
                          <a:effectLst/>
                          <a:latin typeface="Century Gothic" panose="020B0502020202020204" pitchFamily="34" charset="0"/>
                        </a:rPr>
                        <a:t>Suprimentos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Fornecedor do sistema de conversão de energia</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pt" sz="1100" b="0" i="0" u="none" strike="noStrike" dirty="0">
                          <a:solidFill>
                            <a:srgbClr val="000000"/>
                          </a:solidFill>
                          <a:effectLst/>
                          <a:latin typeface="Century Gothic" panose="020B0502020202020204" pitchFamily="34" charset="0"/>
                        </a:rPr>
                        <a:t>$68.686,00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p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$68.686,00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10304">
                <a:tc>
                  <a:txBody>
                    <a:bodyPr/>
                    <a:lstStyle/>
                    <a:p>
                      <a:pPr algn="l" rtl="0" fontAlgn="ctr"/>
                      <a:r>
                        <a:rPr lang="pt" sz="1100" b="1" i="0" u="none" strike="noStrike" dirty="0">
                          <a:solidFill>
                            <a:srgbClr val="000000"/>
                          </a:solidFill>
                          <a:effectLst/>
                          <a:latin typeface="Century Gothic" panose="020B0502020202020204" pitchFamily="34" charset="0"/>
                        </a:rPr>
                        <a:t>Variado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pt" sz="1100" b="0" i="0" u="none" strike="noStrike" dirty="0">
                          <a:solidFill>
                            <a:srgbClr val="000000"/>
                          </a:solidFill>
                          <a:effectLst/>
                          <a:latin typeface="Century Gothic" panose="020B0502020202020204" pitchFamily="34" charset="0"/>
                        </a:rPr>
                        <a:t>Software de terceiros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pt" sz="1100" b="0" i="0" u="none" strike="noStrike" dirty="0">
                          <a:solidFill>
                            <a:srgbClr val="000000"/>
                          </a:solidFill>
                          <a:effectLst/>
                          <a:latin typeface="Century Gothic" panose="020B0502020202020204" pitchFamily="34" charset="0"/>
                        </a:rPr>
                        <a:t>$25.432,00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p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r>
                        <a:rPr lang="pt" sz="1100" b="0" i="0" u="none" strike="noStrike" dirty="0">
                          <a:solidFill>
                            <a:srgbClr val="000000"/>
                          </a:solidFill>
                          <a:effectLst/>
                          <a:latin typeface="Century Gothic" panose="020B0502020202020204" pitchFamily="34" charset="0"/>
                        </a:rPr>
                        <a:t> $25.432,00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10304">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pt" sz="1000" b="0" i="0" u="none" strike="noStrike" dirty="0">
                          <a:solidFill>
                            <a:srgbClr val="000000"/>
                          </a:solidFill>
                          <a:effectLst/>
                          <a:latin typeface="Century Gothic" panose="020B0502020202020204" pitchFamily="34" charset="0"/>
                        </a:rPr>
                        <a:t>CUSTOS TOTAIS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$ 441.855,00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BENEFÍCIOS E CLIENTES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4. BENEFÍCIOS E CLIENTES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2817279920"/>
              </p:ext>
            </p:extLst>
          </p:nvPr>
        </p:nvGraphicFramePr>
        <p:xfrm>
          <a:off x="472698" y="710066"/>
          <a:ext cx="10679006" cy="1914406"/>
        </p:xfrm>
        <a:graphic>
          <a:graphicData uri="http://schemas.openxmlformats.org/drawingml/2006/table">
            <a:tbl>
              <a:tblPr/>
              <a:tblGrid>
                <a:gridCol w="1821076">
                  <a:extLst>
                    <a:ext uri="{9D8B030D-6E8A-4147-A177-3AD203B41FA5}">
                      <a16:colId xmlns:a16="http://schemas.microsoft.com/office/drawing/2014/main" val="3129605748"/>
                    </a:ext>
                  </a:extLst>
                </a:gridCol>
                <a:gridCol w="8857930">
                  <a:extLst>
                    <a:ext uri="{9D8B030D-6E8A-4147-A177-3AD203B41FA5}">
                      <a16:colId xmlns:a16="http://schemas.microsoft.com/office/drawing/2014/main" val="4134565234"/>
                    </a:ext>
                  </a:extLst>
                </a:gridCol>
              </a:tblGrid>
              <a:tr h="381619">
                <a:tc>
                  <a:txBody>
                    <a:bodyPr/>
                    <a:lstStyle/>
                    <a:p>
                      <a:pPr algn="l" fontAlgn="ctr"/>
                      <a:r>
                        <a:rPr lang="pt" sz="1200" b="0" i="0" u="none" strike="noStrike" dirty="0">
                          <a:solidFill>
                            <a:srgbClr val="000000"/>
                          </a:solidFill>
                          <a:effectLst/>
                          <a:latin typeface="Century Gothic" panose="020B0502020202020204" pitchFamily="34" charset="0"/>
                        </a:rPr>
                        <a:t>PROPRIETÁRIO DE PROCESSOS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Jane Matthews - Gerente de Projetos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81619">
                <a:tc>
                  <a:txBody>
                    <a:bodyPr/>
                    <a:lstStyle/>
                    <a:p>
                      <a:pPr algn="l" rtl="0" fontAlgn="ctr"/>
                      <a:r>
                        <a:rPr lang="pt" sz="1200" b="0" i="0" u="none" strike="noStrike" dirty="0">
                          <a:solidFill>
                            <a:srgbClr val="000000"/>
                          </a:solidFill>
                          <a:effectLst/>
                          <a:latin typeface="Century Gothic" panose="020B0502020202020204" pitchFamily="34" charset="0"/>
                        </a:rPr>
                        <a:t>PRINCIPAIS PARTES INTERESSADAS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Jill DeGrassio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81619">
                <a:tc>
                  <a:txBody>
                    <a:bodyPr/>
                    <a:lstStyle/>
                    <a:p>
                      <a:pPr algn="l" fontAlgn="ctr"/>
                      <a:r>
                        <a:rPr lang="pt" sz="1200" b="0" i="0" u="none" strike="noStrike" dirty="0">
                          <a:solidFill>
                            <a:srgbClr val="000000"/>
                          </a:solidFill>
                          <a:effectLst/>
                          <a:latin typeface="Century Gothic" panose="020B0502020202020204" pitchFamily="34" charset="0"/>
                        </a:rPr>
                        <a:t>CLIENTE FINAL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116 clientes nos EUA, México e Canadá (veja lista de clientes anexados).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769549">
                <a:tc>
                  <a:txBody>
                    <a:bodyPr/>
                    <a:lstStyle/>
                    <a:p>
                      <a:pPr algn="l" rtl="0" fontAlgn="ctr"/>
                      <a:r>
                        <a:rPr lang="pt" sz="1200" b="0" i="0" u="none" strike="noStrike" dirty="0">
                          <a:solidFill>
                            <a:srgbClr val="000000"/>
                          </a:solidFill>
                          <a:effectLst/>
                          <a:latin typeface="Century Gothic" panose="020B0502020202020204" pitchFamily="34" charset="0"/>
                        </a:rPr>
                        <a:t>BENEFÍCIOS ESPERADOS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100" b="0" i="0" u="none" strike="noStrike" dirty="0">
                          <a:solidFill>
                            <a:srgbClr val="000000"/>
                          </a:solidFill>
                          <a:effectLst/>
                          <a:latin typeface="Century Gothic" panose="020B0502020202020204" pitchFamily="34" charset="0"/>
                        </a:rPr>
                        <a:t>A implementação das 1.125 estações de carregamento EV em 116 localidades nos EUA, México e Canadá para acomodar o "tráfego" de carregamento de EV de shoppings e postos de serviço reduzirá os comprimentos a que os motoristas de EV teriam que fazer para sua próxima carga. A implantação das estações de carregamento de EV também resultará em um lucro de 24% para a Carga Positiva.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862564124"/>
              </p:ext>
            </p:extLst>
          </p:nvPr>
        </p:nvGraphicFramePr>
        <p:xfrm>
          <a:off x="472698" y="2922089"/>
          <a:ext cx="9448800" cy="3027404"/>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247044">
                <a:tc>
                  <a:txBody>
                    <a:bodyPr/>
                    <a:lstStyle/>
                    <a:p>
                      <a:pPr algn="l" fontAlgn="ctr"/>
                      <a:r>
                        <a:rPr lang="pt" sz="1000" b="1" i="0" u="none" strike="noStrike" dirty="0">
                          <a:solidFill>
                            <a:srgbClr val="000000"/>
                          </a:solidFill>
                          <a:effectLst/>
                          <a:latin typeface="Century Gothic" panose="020B0502020202020204" pitchFamily="34" charset="0"/>
                        </a:rPr>
                        <a:t>TIPO DE BENEFÍCIO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pt" sz="1000" b="1" i="0" u="none" strike="noStrike" dirty="0">
                          <a:solidFill>
                            <a:srgbClr val="000000"/>
                          </a:solidFill>
                          <a:effectLst/>
                          <a:latin typeface="Century Gothic" panose="020B0502020202020204" pitchFamily="34" charset="0"/>
                        </a:rPr>
                        <a:t>BASE DE ESTIMATIVA</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pt" sz="1000" b="1" i="0" u="none" strike="noStrike" dirty="0">
                          <a:solidFill>
                            <a:srgbClr val="000000"/>
                          </a:solidFill>
                          <a:effectLst/>
                          <a:latin typeface="Century Gothic" panose="020B0502020202020204" pitchFamily="34" charset="0"/>
                        </a:rPr>
                        <a:t>VALOR ESTIMADO DO BENEFÍCIO</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347545">
                <a:tc>
                  <a:txBody>
                    <a:bodyPr/>
                    <a:lstStyle/>
                    <a:p>
                      <a:pPr algn="l" rtl="0" fontAlgn="ctr"/>
                      <a:r>
                        <a:rPr lang="pt" sz="1100" b="1" i="0" u="none" strike="noStrike" dirty="0">
                          <a:solidFill>
                            <a:srgbClr val="000000"/>
                          </a:solidFill>
                          <a:effectLst/>
                          <a:latin typeface="Century Gothic" panose="020B0502020202020204" pitchFamily="34" charset="0"/>
                        </a:rPr>
                        <a:t>Economia de custos específica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Projeções do estimador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347545">
                <a:tc>
                  <a:txBody>
                    <a:bodyPr/>
                    <a:lstStyle/>
                    <a:p>
                      <a:pPr algn="l" fontAlgn="ctr"/>
                      <a:r>
                        <a:rPr lang="pt" sz="1100" b="1" i="0" u="none" strike="noStrike" dirty="0">
                          <a:solidFill>
                            <a:srgbClr val="000000"/>
                          </a:solidFill>
                          <a:effectLst/>
                          <a:latin typeface="Century Gothic" panose="020B0502020202020204" pitchFamily="34" charset="0"/>
                        </a:rPr>
                        <a:t>Receitas Aprimoradas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Projeções financeiras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347545">
                <a:tc>
                  <a:txBody>
                    <a:bodyPr/>
                    <a:lstStyle/>
                    <a:p>
                      <a:pPr algn="l" rtl="0" fontAlgn="ctr"/>
                      <a:r>
                        <a:rPr lang="pt" sz="1100" b="1" i="0" u="none" strike="noStrike" dirty="0">
                          <a:solidFill>
                            <a:srgbClr val="000000"/>
                          </a:solidFill>
                          <a:effectLst/>
                          <a:latin typeface="Century Gothic" panose="020B0502020202020204" pitchFamily="34" charset="0"/>
                        </a:rPr>
                        <a:t>Maior produtividade (suave)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Estimativas da gestão de projetos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347545">
                <a:tc>
                  <a:txBody>
                    <a:bodyPr/>
                    <a:lstStyle/>
                    <a:p>
                      <a:pPr algn="l" fontAlgn="ctr"/>
                      <a:r>
                        <a:rPr lang="pt" sz="1100" b="1" i="0" u="none" strike="noStrike" dirty="0">
                          <a:solidFill>
                            <a:srgbClr val="000000"/>
                          </a:solidFill>
                          <a:effectLst/>
                          <a:latin typeface="Century Gothic" panose="020B0502020202020204" pitchFamily="34" charset="0"/>
                        </a:rPr>
                        <a:t>Conformidade aprimorada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Estimativas das operações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347545">
                <a:tc>
                  <a:txBody>
                    <a:bodyPr/>
                    <a:lstStyle/>
                    <a:p>
                      <a:pPr algn="l" rtl="0" fontAlgn="ctr"/>
                      <a:r>
                        <a:rPr lang="pt" sz="1100" b="1" i="0" u="none" strike="noStrike" dirty="0">
                          <a:solidFill>
                            <a:srgbClr val="000000"/>
                          </a:solidFill>
                          <a:effectLst/>
                          <a:latin typeface="Century Gothic" panose="020B0502020202020204" pitchFamily="34" charset="0"/>
                        </a:rPr>
                        <a:t>Melhor tomada de decisão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Estimativas da gestão de projetos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347545">
                <a:tc>
                  <a:txBody>
                    <a:bodyPr/>
                    <a:lstStyle/>
                    <a:p>
                      <a:pPr algn="l" rtl="0" fontAlgn="ctr"/>
                      <a:r>
                        <a:rPr lang="pt" sz="1100" b="1" i="0" u="none" strike="noStrike" dirty="0">
                          <a:solidFill>
                            <a:srgbClr val="000000"/>
                          </a:solidFill>
                          <a:effectLst/>
                          <a:latin typeface="Century Gothic" panose="020B0502020202020204" pitchFamily="34" charset="0"/>
                        </a:rPr>
                        <a:t>Menos manutenção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Estimativas da gestão de projetos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347545">
                <a:tc>
                  <a:txBody>
                    <a:bodyPr/>
                    <a:lstStyle/>
                    <a:p>
                      <a:pPr algn="l" rtl="0" fontAlgn="ctr"/>
                      <a:r>
                        <a:rPr lang="pt" sz="1100" b="1" i="0" u="none" strike="noStrike" dirty="0">
                          <a:solidFill>
                            <a:srgbClr val="000000"/>
                          </a:solidFill>
                          <a:effectLst/>
                          <a:latin typeface="Century Gothic" panose="020B0502020202020204" pitchFamily="34" charset="0"/>
                        </a:rPr>
                        <a:t>Outros custos evitados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pt" sz="1100" b="0" i="0" u="none" strike="noStrike" dirty="0">
                          <a:solidFill>
                            <a:srgbClr val="000000"/>
                          </a:solidFill>
                          <a:effectLst/>
                          <a:latin typeface="Century Gothic" panose="020B0502020202020204" pitchFamily="34" charset="0"/>
                        </a:rPr>
                        <a:t>Projeções financeiras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dirty="0">
                          <a:solidFill>
                            <a:srgbClr val="000000"/>
                          </a:solidFill>
                          <a:effectLst/>
                          <a:latin typeface="Century Gothic" panose="020B0502020202020204" pitchFamily="34" charset="0"/>
                        </a:rPr>
                        <a:t>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347545">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pt" sz="1000" b="0" i="0" u="none" strike="noStrike" dirty="0">
                          <a:solidFill>
                            <a:srgbClr val="000000"/>
                          </a:solidFill>
                          <a:effectLst/>
                          <a:latin typeface="Century Gothic" panose="020B0502020202020204" pitchFamily="34" charset="0"/>
                        </a:rPr>
                        <a:t>BENEFÍCIO TOTAL</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pt" sz="1100" b="0" i="0" u="none" strike="noStrike" dirty="0">
                          <a:solidFill>
                            <a:srgbClr val="000000"/>
                          </a:solidFill>
                          <a:effectLst/>
                          <a:latin typeface="Century Gothic" panose="020B0502020202020204" pitchFamily="34" charset="0"/>
                        </a:rPr>
                        <a:t>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RISCOS, RESTRIÇÕES E SUPOSIÇÕES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5. RISCOS, RESTRIÇÕES E SUPOSIÇÕES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4104450326"/>
              </p:ext>
            </p:extLst>
          </p:nvPr>
        </p:nvGraphicFramePr>
        <p:xfrm>
          <a:off x="472698" y="734330"/>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pt" sz="1400" b="0" i="0" u="none" strike="noStrike" dirty="0">
                          <a:solidFill>
                            <a:srgbClr val="000000"/>
                          </a:solidFill>
                          <a:effectLst/>
                          <a:latin typeface="Century Gothic" panose="020B0502020202020204" pitchFamily="34" charset="0"/>
                        </a:rPr>
                        <a:t>RISCOS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pt" sz="1200" b="0" i="0" u="none" strike="noStrike" dirty="0">
                          <a:solidFill>
                            <a:srgbClr val="000000"/>
                          </a:solidFill>
                          <a:effectLst/>
                          <a:latin typeface="Century Gothic" panose="020B0502020202020204" pitchFamily="34" charset="0"/>
                        </a:rPr>
                        <a:t>Embora o contrato seja assinado, a Operations ainda não tem aprovação para instalação das cidades de Denver e Yuma. Gerenciamento de projetos para trabalhar com ambas as cidades para garantir a devida autorização, etc. a tempo de instalações programadas.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pt" sz="1400" b="0" i="0" u="none" strike="noStrike" dirty="0">
                          <a:solidFill>
                            <a:srgbClr val="000000"/>
                          </a:solidFill>
                          <a:effectLst/>
                          <a:latin typeface="Century Gothic" panose="020B0502020202020204" pitchFamily="34" charset="0"/>
                        </a:rPr>
                        <a:t>RESTRIÇÕES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pt" sz="1200" b="0" i="0" u="none" strike="noStrike" dirty="0">
                          <a:solidFill>
                            <a:srgbClr val="000000"/>
                          </a:solidFill>
                          <a:effectLst/>
                          <a:latin typeface="Century Gothic" panose="020B0502020202020204" pitchFamily="34" charset="0"/>
                        </a:rPr>
                        <a:t>Temos que "encher" algumas posições importantes de gerenciamento de projetos e engenheiros de campo para garantir que tenhamos pessoas "no chão" para gerenciar a implementação das estações de EV.</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pt" sz="1400" b="0" i="0" u="none" strike="noStrike" dirty="0">
                          <a:solidFill>
                            <a:srgbClr val="000000"/>
                          </a:solidFill>
                          <a:effectLst/>
                          <a:latin typeface="Century Gothic" panose="020B0502020202020204" pitchFamily="34" charset="0"/>
                        </a:rPr>
                        <a:t>SUPOSIÇÕES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pt" sz="1200" b="0" i="0" u="none" strike="noStrike" dirty="0">
                          <a:solidFill>
                            <a:srgbClr val="000000"/>
                          </a:solidFill>
                          <a:effectLst/>
                          <a:latin typeface="Century Gothic" panose="020B0502020202020204" pitchFamily="34" charset="0"/>
                        </a:rPr>
                        <a:t>Assumimos que todas as licenças para instalação de estações de carregamento de EV serão fornecidas pelos clientes até o momento da implementação.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PREPARADO POR</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57744054"/>
              </p:ext>
            </p:extLst>
          </p:nvPr>
        </p:nvGraphicFramePr>
        <p:xfrm>
          <a:off x="408789" y="785168"/>
          <a:ext cx="7425801" cy="994795"/>
        </p:xfrm>
        <a:graphic>
          <a:graphicData uri="http://schemas.openxmlformats.org/drawingml/2006/table">
            <a:tbl>
              <a:tblPr firstRow="1" firstCol="1" bandRow="1">
                <a:tableStyleId>{5C22544A-7EE6-4342-B048-85BDC9FD1C3A}</a:tableStyleId>
              </a:tblPr>
              <a:tblGrid>
                <a:gridCol w="2195263">
                  <a:extLst>
                    <a:ext uri="{9D8B030D-6E8A-4147-A177-3AD203B41FA5}">
                      <a16:colId xmlns:a16="http://schemas.microsoft.com/office/drawing/2014/main" val="1352701077"/>
                    </a:ext>
                  </a:extLst>
                </a:gridCol>
                <a:gridCol w="3239539">
                  <a:extLst>
                    <a:ext uri="{9D8B030D-6E8A-4147-A177-3AD203B41FA5}">
                      <a16:colId xmlns:a16="http://schemas.microsoft.com/office/drawing/2014/main" val="1056840554"/>
                    </a:ext>
                  </a:extLst>
                </a:gridCol>
                <a:gridCol w="199099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PREPARADO POR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TÍTULO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300"/>
                        </a:spcBef>
                        <a:spcAft>
                          <a:spcPts val="300"/>
                        </a:spcAft>
                      </a:pPr>
                      <a:r>
                        <a:rPr lang="pt" sz="900" b="0" dirty="0">
                          <a:solidFill>
                            <a:schemeClr val="tx1"/>
                          </a:solidFill>
                          <a:effectLst/>
                          <a:latin typeface="Century Gothic" panose="020B0502020202020204" pitchFamily="34" charset="0"/>
                        </a:rPr>
                        <a:t>DATA</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pt" sz="1600" b="0" dirty="0">
                          <a:solidFill>
                            <a:schemeClr val="tx1"/>
                          </a:solidFill>
                          <a:effectLst/>
                          <a:latin typeface="Century Gothic" panose="020B0502020202020204" pitchFamily="34" charset="0"/>
                        </a:rPr>
                        <a:t>Jane Matthews</a:t>
                      </a:r>
                      <a:endParaRPr lang="en-US" sz="1600" b="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pt" sz="1600" dirty="0">
                          <a:solidFill>
                            <a:schemeClr val="tx1"/>
                          </a:solidFill>
                          <a:effectLst/>
                          <a:latin typeface="Century Gothic" panose="020B0502020202020204" pitchFamily="34" charset="0"/>
                        </a:rPr>
                        <a:t>Gerente sênior de projetos</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gn="ctr">
                        <a:lnSpc>
                          <a:spcPct val="107000"/>
                        </a:lnSpc>
                        <a:spcBef>
                          <a:spcPts val="300"/>
                        </a:spcBef>
                        <a:spcAft>
                          <a:spcPts val="300"/>
                        </a:spcAft>
                      </a:pPr>
                      <a:r>
                        <a:rPr lang="pt" sz="1600" dirty="0">
                          <a:solidFill>
                            <a:schemeClr val="tx1"/>
                          </a:solidFill>
                          <a:effectLst/>
                          <a:latin typeface="Century Gothic" panose="020B0502020202020204" pitchFamily="34" charset="0"/>
                        </a:rPr>
                        <a:t>22/04/20XX</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6. PREPARADO POR</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harter-Template-with-Example-Data_PowerPoint" id="{23151D67-D973-D74D-AE49-D8599ACA9A0A}" vid="{E540B549-6B68-0C4D-8441-23D5A3055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TotalTime>
  <Words>1327</Words>
  <Application>Microsoft Macintosh PowerPoint</Application>
  <PresentationFormat>Widescreen</PresentationFormat>
  <Paragraphs>233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Heather Key</dc:creator>
  <cp:lastModifiedBy>Jason Flores</cp:lastModifiedBy>
  <cp:revision>2</cp:revision>
  <dcterms:created xsi:type="dcterms:W3CDTF">2022-06-28T22:57:13Z</dcterms:created>
  <dcterms:modified xsi:type="dcterms:W3CDTF">2022-09-11T04:40:13Z</dcterms:modified>
</cp:coreProperties>
</file>