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342" r:id="rId2"/>
    <p:sldId id="384" r:id="rId3"/>
    <p:sldId id="353" r:id="rId4"/>
    <p:sldId id="354" r:id="rId5"/>
    <p:sldId id="379" r:id="rId6"/>
    <p:sldId id="378" r:id="rId7"/>
    <p:sldId id="382" r:id="rId8"/>
    <p:sldId id="383" r:id="rId9"/>
    <p:sldId id="370" r:id="rId10"/>
    <p:sldId id="29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EA88"/>
    <a:srgbClr val="AAEAEA"/>
    <a:srgbClr val="B1F2F7"/>
    <a:srgbClr val="AF4BFA"/>
    <a:srgbClr val="FCF1C3"/>
    <a:srgbClr val="E9CF9C"/>
    <a:srgbClr val="F7F9FB"/>
    <a:srgbClr val="F9F9F9"/>
    <a:srgbClr val="FCF8E4"/>
    <a:srgbClr val="EAEE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13" autoAdjust="0"/>
    <p:restoredTop sz="86447"/>
  </p:normalViewPr>
  <p:slideViewPr>
    <p:cSldViewPr snapToGrid="0" snapToObjects="1">
      <p:cViewPr varScale="1">
        <p:scale>
          <a:sx n="112" d="100"/>
          <a:sy n="112" d="100"/>
        </p:scale>
        <p:origin x="752" y="18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3" Type="http://schemas.openxmlformats.org/officeDocument/2006/relationships/slide" Target="slides/slide5.xml"/><Relationship Id="rId7" Type="http://schemas.openxmlformats.org/officeDocument/2006/relationships/slide" Target="slides/slide9.xml"/><Relationship Id="rId2" Type="http://schemas.openxmlformats.org/officeDocument/2006/relationships/slide" Target="slides/slide4.xml"/><Relationship Id="rId1" Type="http://schemas.openxmlformats.org/officeDocument/2006/relationships/slide" Target="slides/slide3.xml"/><Relationship Id="rId6" Type="http://schemas.openxmlformats.org/officeDocument/2006/relationships/slide" Target="slides/slide8.xml"/><Relationship Id="rId5" Type="http://schemas.openxmlformats.org/officeDocument/2006/relationships/slide" Target="slides/slide7.xml"/><Relationship Id="rId4"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4112506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89641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992473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258060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2541589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slide" Target="slide6.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4.xml"/><Relationship Id="rId5" Type="http://schemas.openxmlformats.org/officeDocument/2006/relationships/slide" Target="slide5.xml"/><Relationship Id="rId4" Type="http://schemas.openxmlformats.org/officeDocument/2006/relationships/slide" Target="slide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形&#10;&#10;自動的に生成された説明">
            <a:extLst>
              <a:ext uri="{FF2B5EF4-FFF2-40B4-BE49-F238E27FC236}">
                <a16:creationId xmlns:a16="http://schemas.microsoft.com/office/drawing/2014/main" id="{1AE65A14-F267-A448-B5E0-4329D1561F45}"/>
              </a:ext>
            </a:extLst>
          </p:cNvPr>
          <p:cNvPicPr>
            <a:picLocks noChangeAspect="1"/>
          </p:cNvPicPr>
          <p:nvPr/>
        </p:nvPicPr>
        <p:blipFill>
          <a:blip r:embed="rId2">
            <a:alphaModFix amt="50000"/>
          </a:blip>
          <a:stretch>
            <a:fillRect/>
          </a:stretch>
        </p:blipFill>
        <p:spPr>
          <a:xfrm>
            <a:off x="7107105" y="255512"/>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8" y="253847"/>
            <a:ext cx="5583518" cy="954107"/>
          </a:xfrm>
          <a:prstGeom prst="rect">
            <a:avLst/>
          </a:prstGeom>
          <a:noFill/>
        </p:spPr>
        <p:txBody>
          <a:bodyPr wrap="square" rtlCol="0">
            <a:spAutoFit/>
          </a:bodyPr>
          <a:lstStyle/>
          <a:p>
            <a:r>
              <a:rPr lang="ja" sz="2800" b="1" dirty="0">
                <a:solidFill>
                  <a:schemeClr val="tx1">
                    <a:lumMod val="75000"/>
                    <a:lumOff val="25000"/>
                  </a:schemeClr>
                </a:solidFill>
                <a:latin typeface="Century Gothic" panose="020B0502020202020204" pitchFamily="34" charset="0"/>
              </a:rPr>
              <a:t>サンプルデータを含むプロジェクト憲章テンプレート</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ja" dirty="0">
                <a:solidFill>
                  <a:schemeClr val="bg1"/>
                </a:solidFill>
                <a:latin typeface="Century Gothic" panose="020B0502020202020204" pitchFamily="34" charset="0"/>
              </a:rPr>
              <a:t>プロジェクト憲章プレゼンテーションテンプレート</a:t>
            </a:r>
          </a:p>
        </p:txBody>
      </p:sp>
      <p:sp>
        <p:nvSpPr>
          <p:cNvPr id="13" name="TextBox 12">
            <a:extLst>
              <a:ext uri="{FF2B5EF4-FFF2-40B4-BE49-F238E27FC236}">
                <a16:creationId xmlns:a16="http://schemas.microsoft.com/office/drawing/2014/main" id="{226E6ECB-CF92-3B4C-9578-D6C0F06A41C9}"/>
              </a:ext>
            </a:extLst>
          </p:cNvPr>
          <p:cNvSpPr txBox="1"/>
          <p:nvPr/>
        </p:nvSpPr>
        <p:spPr>
          <a:xfrm>
            <a:off x="496781" y="1861245"/>
            <a:ext cx="4588115" cy="584775"/>
          </a:xfrm>
          <a:prstGeom prst="rect">
            <a:avLst/>
          </a:prstGeom>
          <a:noFill/>
          <a:effectLst>
            <a:outerShdw blurRad="50800" dist="38100" dir="2700000" algn="tl" rotWithShape="0">
              <a:prstClr val="black">
                <a:alpha val="40000"/>
              </a:prstClr>
            </a:outerShdw>
          </a:effectLst>
        </p:spPr>
        <p:txBody>
          <a:bodyPr wrap="none" rtlCol="0">
            <a:spAutoFit/>
          </a:bodyPr>
          <a:lstStyle/>
          <a:p>
            <a:r>
              <a:rPr lang="ja" sz="3200" dirty="0">
                <a:solidFill>
                  <a:schemeClr val="bg1"/>
                </a:solidFill>
                <a:latin typeface="Century Gothic" panose="020B0502020202020204" pitchFamily="34" charset="0"/>
              </a:rPr>
              <a:t>重要なリマインダー</a:t>
            </a:r>
          </a:p>
        </p:txBody>
      </p:sp>
      <p:sp>
        <p:nvSpPr>
          <p:cNvPr id="2" name="TextBox 1">
            <a:extLst>
              <a:ext uri="{FF2B5EF4-FFF2-40B4-BE49-F238E27FC236}">
                <a16:creationId xmlns:a16="http://schemas.microsoft.com/office/drawing/2014/main" id="{FFA070B5-1881-4970-CDC6-14557BC747D6}"/>
              </a:ext>
            </a:extLst>
          </p:cNvPr>
          <p:cNvSpPr txBox="1"/>
          <p:nvPr/>
        </p:nvSpPr>
        <p:spPr>
          <a:xfrm>
            <a:off x="491490" y="2446020"/>
            <a:ext cx="9155430" cy="3265446"/>
          </a:xfrm>
          <a:prstGeom prst="rect">
            <a:avLst/>
          </a:prstGeom>
          <a:noFill/>
        </p:spPr>
        <p:txBody>
          <a:bodyPr wrap="square" rtlCol="0">
            <a:spAutoFit/>
          </a:bodyPr>
          <a:lstStyle/>
          <a:p>
            <a:pPr>
              <a:lnSpc>
                <a:spcPct val="150000"/>
              </a:lnSpc>
            </a:pPr>
            <a:r>
              <a:rPr lang="ja" sz="2000" dirty="0">
                <a:latin typeface="Century Gothic" panose="020B0502020202020204" pitchFamily="34" charset="0"/>
              </a:rPr>
              <a:t>物語的な書面による憲章は、プロジェクトのスポンサーによって配布され、署名されなければなりません。このテンプレートの完成版を物語の書かれた憲章に添付して、短く簡潔に保つことができます。 </a:t>
            </a:r>
          </a:p>
          <a:p>
            <a:pPr>
              <a:lnSpc>
                <a:spcPct val="150000"/>
              </a:lnSpc>
            </a:pPr>
            <a:endParaRPr lang="en-US" sz="2000" dirty="0">
              <a:latin typeface="Century Gothic" panose="020B0502020202020204" pitchFamily="34" charset="0"/>
            </a:endParaRPr>
          </a:p>
          <a:p>
            <a:pPr>
              <a:lnSpc>
                <a:spcPct val="150000"/>
              </a:lnSpc>
            </a:pPr>
            <a:r>
              <a:rPr lang="ja" sz="2000" dirty="0">
                <a:latin typeface="Century Gothic" panose="020B0502020202020204" pitchFamily="34" charset="0"/>
              </a:rPr>
              <a:t>このテンプレートを完成させる前に、プロジェクトチームやスポンサーと必ず会ってください。必要な情報の多くは、チームメンバーやスポンサーとのディスカッションから得る必要があります。 </a:t>
            </a:r>
          </a:p>
        </p:txBody>
      </p:sp>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ja" sz="1600" b="1" dirty="0">
                          <a:solidFill>
                            <a:schemeClr val="tx1"/>
                          </a:solidFill>
                          <a:effectLst/>
                          <a:latin typeface="Century Gothic" panose="020B0502020202020204" pitchFamily="34" charset="0"/>
                        </a:rPr>
                        <a:t>免責事項</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ja" sz="1400" b="0" dirty="0">
                          <a:solidFill>
                            <a:schemeClr val="tx1"/>
                          </a:solidFill>
                          <a:effectLst/>
                          <a:latin typeface="Century Gothic" panose="020B0502020202020204" pitchFamily="34" charset="0"/>
                        </a:rPr>
                        <a:t>Web サイトで Smartsheet が提供する記事、テンプレート、または情報は、参照のみを目的としています。当社は、情報を最新かつ正確に保つよう努めていますが、本ウェブサイトまたは本ウェブサイトに含まれる情報、記事、テンプレート、または関連グラフィックに関する完全性、正確性、信頼性、適合性、または可用性について、明示的または黙示的を問わず、いかなる種類の表明または保証も行いません。したがって、お客様がそのような情報に依拠する行為は、お客様ご自身の責任において厳格に行われるものとします。</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形&#10;&#10;自動的に生成された説明">
            <a:extLst>
              <a:ext uri="{FF2B5EF4-FFF2-40B4-BE49-F238E27FC236}">
                <a16:creationId xmlns:a16="http://schemas.microsoft.com/office/drawing/2014/main" id="{1AE65A14-F267-A448-B5E0-4329D1561F45}"/>
              </a:ext>
            </a:extLst>
          </p:cNvPr>
          <p:cNvPicPr>
            <a:picLocks noChangeAspect="1"/>
          </p:cNvPicPr>
          <p:nvPr/>
        </p:nvPicPr>
        <p:blipFill>
          <a:blip r:embed="rId2">
            <a:alphaModFix amt="50000"/>
          </a:blip>
          <a:stretch>
            <a:fillRect/>
          </a:stretch>
        </p:blipFill>
        <p:spPr>
          <a:xfrm>
            <a:off x="7107105" y="255512"/>
            <a:ext cx="4997547" cy="6042008"/>
          </a:xfrm>
          <a:prstGeom prst="rect">
            <a:avLst/>
          </a:prstGeom>
        </p:spPr>
      </p:pic>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ja" dirty="0">
                <a:solidFill>
                  <a:schemeClr val="bg1"/>
                </a:solidFill>
                <a:latin typeface="Century Gothic" panose="020B0502020202020204" pitchFamily="34" charset="0"/>
              </a:rPr>
              <a:t>プロジェクト憲章|  一般的なプロジェクト情報</a:t>
            </a:r>
          </a:p>
        </p:txBody>
      </p:sp>
      <p:graphicFrame>
        <p:nvGraphicFramePr>
          <p:cNvPr id="5" name="Table 4">
            <a:extLst>
              <a:ext uri="{FF2B5EF4-FFF2-40B4-BE49-F238E27FC236}">
                <a16:creationId xmlns:a16="http://schemas.microsoft.com/office/drawing/2014/main" id="{E4E1EF1D-44E9-405A-962E-9662EEC24BF0}"/>
              </a:ext>
            </a:extLst>
          </p:cNvPr>
          <p:cNvGraphicFramePr>
            <a:graphicFrameLocks noGrp="1"/>
          </p:cNvGraphicFramePr>
          <p:nvPr>
            <p:extLst>
              <p:ext uri="{D42A27DB-BD31-4B8C-83A1-F6EECF244321}">
                <p14:modId xmlns:p14="http://schemas.microsoft.com/office/powerpoint/2010/main" val="233900134"/>
              </p:ext>
            </p:extLst>
          </p:nvPr>
        </p:nvGraphicFramePr>
        <p:xfrm>
          <a:off x="168967" y="1490869"/>
          <a:ext cx="11678478" cy="4194314"/>
        </p:xfrm>
        <a:graphic>
          <a:graphicData uri="http://schemas.openxmlformats.org/drawingml/2006/table">
            <a:tbl>
              <a:tblPr/>
              <a:tblGrid>
                <a:gridCol w="290244">
                  <a:extLst>
                    <a:ext uri="{9D8B030D-6E8A-4147-A177-3AD203B41FA5}">
                      <a16:colId xmlns:a16="http://schemas.microsoft.com/office/drawing/2014/main" val="3077314378"/>
                    </a:ext>
                  </a:extLst>
                </a:gridCol>
                <a:gridCol w="2371593">
                  <a:extLst>
                    <a:ext uri="{9D8B030D-6E8A-4147-A177-3AD203B41FA5}">
                      <a16:colId xmlns:a16="http://schemas.microsoft.com/office/drawing/2014/main" val="3974924313"/>
                    </a:ext>
                  </a:extLst>
                </a:gridCol>
                <a:gridCol w="2371593">
                  <a:extLst>
                    <a:ext uri="{9D8B030D-6E8A-4147-A177-3AD203B41FA5}">
                      <a16:colId xmlns:a16="http://schemas.microsoft.com/office/drawing/2014/main" val="1781912408"/>
                    </a:ext>
                  </a:extLst>
                </a:gridCol>
                <a:gridCol w="1638349">
                  <a:extLst>
                    <a:ext uri="{9D8B030D-6E8A-4147-A177-3AD203B41FA5}">
                      <a16:colId xmlns:a16="http://schemas.microsoft.com/office/drawing/2014/main" val="2801501734"/>
                    </a:ext>
                  </a:extLst>
                </a:gridCol>
                <a:gridCol w="2543450">
                  <a:extLst>
                    <a:ext uri="{9D8B030D-6E8A-4147-A177-3AD203B41FA5}">
                      <a16:colId xmlns:a16="http://schemas.microsoft.com/office/drawing/2014/main" val="1833642973"/>
                    </a:ext>
                  </a:extLst>
                </a:gridCol>
                <a:gridCol w="2463249">
                  <a:extLst>
                    <a:ext uri="{9D8B030D-6E8A-4147-A177-3AD203B41FA5}">
                      <a16:colId xmlns:a16="http://schemas.microsoft.com/office/drawing/2014/main" val="3405722606"/>
                    </a:ext>
                  </a:extLst>
                </a:gridCol>
              </a:tblGrid>
              <a:tr h="318757">
                <a:tc rowSpan="8">
                  <a:txBody>
                    <a:bodyPr/>
                    <a:lstStyle/>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noFill/>
                  </a:tcPr>
                </a:tc>
                <a:tc gridSpan="3">
                  <a:txBody>
                    <a:bodyPr/>
                    <a:lstStyle/>
                    <a:p>
                      <a:pPr algn="l" fontAlgn="b"/>
                      <a:r>
                        <a:rPr lang="ja" sz="1000" b="0" i="0" u="none" strike="noStrike" dirty="0">
                          <a:solidFill>
                            <a:srgbClr val="000000"/>
                          </a:solidFill>
                          <a:effectLst/>
                          <a:latin typeface="Century Gothic" panose="020B0502020202020204" pitchFamily="34" charset="0"/>
                        </a:rPr>
                        <a:t>プロジェクト名</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a:txBody>
                    <a:bodyPr/>
                    <a:lstStyle/>
                    <a:p>
                      <a:pPr algn="ctr" fontAlgn="b"/>
                      <a:r>
                        <a:rPr lang="ja" sz="1000" b="0" i="0" u="none" strike="noStrike" dirty="0">
                          <a:solidFill>
                            <a:srgbClr val="000000"/>
                          </a:solidFill>
                          <a:effectLst/>
                          <a:latin typeface="Century Gothic" panose="020B0502020202020204" pitchFamily="34" charset="0"/>
                        </a:rPr>
                        <a:t>プロジェクトマネージャー</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ctr" fontAlgn="b"/>
                      <a:r>
                        <a:rPr lang="ja" sz="1000" b="0" i="0" u="none" strike="noStrike" dirty="0">
                          <a:solidFill>
                            <a:srgbClr val="000000"/>
                          </a:solidFill>
                          <a:effectLst/>
                          <a:latin typeface="Century Gothic" panose="020B0502020202020204" pitchFamily="34" charset="0"/>
                        </a:rPr>
                        <a:t>プロジェクトスポンサー</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066972825"/>
                  </a:ext>
                </a:extLst>
              </a:tr>
              <a:tr h="79689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ja" sz="1800" b="0" i="0" u="none" strike="noStrike" dirty="0">
                          <a:solidFill>
                            <a:srgbClr val="000000"/>
                          </a:solidFill>
                          <a:effectLst/>
                          <a:latin typeface="Century Gothic" panose="020B0502020202020204" pitchFamily="34" charset="0"/>
                        </a:rPr>
                        <a:t>正電荷EMVステーションの設置 </a:t>
                      </a:r>
                    </a:p>
                  </a:txBody>
                  <a:tcPr marL="857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hMerge="1">
                  <a:txBody>
                    <a:bodyPr/>
                    <a:lstStyle/>
                    <a:p>
                      <a:endParaRPr lang="en-US"/>
                    </a:p>
                  </a:txBody>
                  <a:tcPr/>
                </a:tc>
                <a:tc hMerge="1">
                  <a:txBody>
                    <a:bodyPr/>
                    <a:lstStyle/>
                    <a:p>
                      <a:endParaRPr lang="en-US"/>
                    </a:p>
                  </a:txBody>
                  <a:tcPr/>
                </a:tc>
                <a:tc>
                  <a:txBody>
                    <a:bodyPr/>
                    <a:lstStyle/>
                    <a:p>
                      <a:pPr algn="ctr" fontAlgn="ctr"/>
                      <a:r>
                        <a:rPr lang="ja" sz="1400" b="0" i="0" u="none" strike="noStrike" dirty="0">
                          <a:solidFill>
                            <a:srgbClr val="000000"/>
                          </a:solidFill>
                          <a:effectLst/>
                          <a:latin typeface="Century Gothic" panose="020B0502020202020204" pitchFamily="34" charset="0"/>
                        </a:rPr>
                        <a:t>ジェーン・マシューズ</a:t>
                      </a: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fontAlgn="ctr"/>
                      <a:r>
                        <a:rPr lang="ja" sz="1400" b="0" i="0" u="none" strike="noStrike" dirty="0">
                          <a:solidFill>
                            <a:srgbClr val="000000"/>
                          </a:solidFill>
                          <a:effectLst/>
                          <a:latin typeface="Century Gothic" panose="020B0502020202020204" pitchFamily="34" charset="0"/>
                        </a:rPr>
                        <a:t>ジル・デグラシオ</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600558998"/>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gridSpan="2">
                  <a:txBody>
                    <a:bodyPr/>
                    <a:lstStyle/>
                    <a:p>
                      <a:pPr algn="l" fontAlgn="b"/>
                      <a:r>
                        <a:rPr lang="ja" sz="1000" b="0" i="0" u="none" strike="noStrike" dirty="0">
                          <a:solidFill>
                            <a:srgbClr val="000000"/>
                          </a:solidFill>
                          <a:effectLst/>
                          <a:latin typeface="Century Gothic" panose="020B0502020202020204" pitchFamily="34" charset="0"/>
                        </a:rPr>
                        <a:t>電子メール</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tc>
                  <a:txBody>
                    <a:bodyPr/>
                    <a:lstStyle/>
                    <a:p>
                      <a:pPr algn="ctr" fontAlgn="b"/>
                      <a:r>
                        <a:rPr lang="ja" sz="1000" b="0" i="0" u="none" strike="noStrike" dirty="0">
                          <a:solidFill>
                            <a:srgbClr val="000000"/>
                          </a:solidFill>
                          <a:effectLst/>
                          <a:latin typeface="Century Gothic" panose="020B0502020202020204" pitchFamily="34" charset="0"/>
                        </a:rPr>
                        <a:t>電話</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gridSpan="2">
                  <a:txBody>
                    <a:bodyPr/>
                    <a:lstStyle/>
                    <a:p>
                      <a:pPr algn="l" fontAlgn="b"/>
                      <a:r>
                        <a:rPr lang="ja" sz="1000" b="0" i="0" u="none" strike="noStrike" dirty="0">
                          <a:solidFill>
                            <a:srgbClr val="000000"/>
                          </a:solidFill>
                          <a:effectLst/>
                          <a:latin typeface="Century Gothic" panose="020B0502020202020204" pitchFamily="34" charset="0"/>
                        </a:rPr>
                        <a:t>組織単位</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3463511437"/>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2">
                  <a:txBody>
                    <a:bodyPr/>
                    <a:lstStyle/>
                    <a:p>
                      <a:pPr algn="l" fontAlgn="ctr"/>
                      <a:r>
                        <a:rPr lang="ja" sz="1200" b="0" i="0" u="none" strike="noStrike" dirty="0">
                          <a:solidFill>
                            <a:srgbClr val="000000"/>
                          </a:solidFill>
                          <a:effectLst/>
                          <a:latin typeface="Century Gothic" panose="020B0502020202020204" pitchFamily="34" charset="0"/>
                        </a:rPr>
                        <a:t>jane.matthews@positivecharge.com</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a:txBody>
                    <a:bodyPr/>
                    <a:lstStyle/>
                    <a:p>
                      <a:pPr algn="ctr" fontAlgn="ctr"/>
                      <a:r>
                        <a:rPr lang="ja" sz="1200" b="0" i="0" u="none" strike="noStrike" dirty="0">
                          <a:solidFill>
                            <a:srgbClr val="000000"/>
                          </a:solidFill>
                          <a:effectLst/>
                          <a:latin typeface="Century Gothic" panose="020B0502020202020204" pitchFamily="34" charset="0"/>
                        </a:rPr>
                        <a:t>000-000-0000</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gridSpan="2">
                  <a:txBody>
                    <a:bodyPr/>
                    <a:lstStyle/>
                    <a:p>
                      <a:pPr algn="l" fontAlgn="ctr"/>
                      <a:r>
                        <a:rPr lang="ja" sz="1200" b="0" i="0" u="none" strike="noStrike" dirty="0">
                          <a:solidFill>
                            <a:srgbClr val="000000"/>
                          </a:solidFill>
                          <a:effectLst/>
                          <a:latin typeface="Century Gothic" panose="020B0502020202020204" pitchFamily="34" charset="0"/>
                        </a:rPr>
                        <a:t>フィールドエンジニアリング、オペレーション、プロジェクト管理 </a:t>
                      </a:r>
                    </a:p>
                  </a:txBody>
                  <a:tcPr marL="114300"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hMerge="1">
                  <a:txBody>
                    <a:bodyPr/>
                    <a:lstStyle/>
                    <a:p>
                      <a:endParaRPr lang="en-US"/>
                    </a:p>
                  </a:txBody>
                  <a:tcPr/>
                </a:tc>
                <a:extLst>
                  <a:ext uri="{0D108BD9-81ED-4DB2-BD59-A6C34878D82A}">
                    <a16:rowId xmlns:a16="http://schemas.microsoft.com/office/drawing/2014/main" val="1186911167"/>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ja" sz="1000" b="0" i="0" u="none" strike="noStrike" dirty="0">
                          <a:solidFill>
                            <a:srgbClr val="000000"/>
                          </a:solidFill>
                          <a:effectLst/>
                          <a:latin typeface="Century Gothic" panose="020B0502020202020204" pitchFamily="34" charset="0"/>
                        </a:rPr>
                        <a:t>割り当てられたグリーンベルト</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ja" sz="1000" b="0" i="0" u="none" strike="noStrike" dirty="0">
                          <a:solidFill>
                            <a:srgbClr val="000000"/>
                          </a:solidFill>
                          <a:effectLst/>
                          <a:latin typeface="Century Gothic" panose="020B0502020202020204" pitchFamily="34" charset="0"/>
                        </a:rPr>
                        <a:t>開始予定日</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ja" sz="1000" b="0" i="0" u="none" strike="noStrike" dirty="0">
                          <a:solidFill>
                            <a:srgbClr val="000000"/>
                          </a:solidFill>
                          <a:effectLst/>
                          <a:latin typeface="Century Gothic" panose="020B0502020202020204" pitchFamily="34" charset="0"/>
                        </a:rPr>
                        <a:t>完成予定日</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40539555"/>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ja" sz="1200" b="0" i="0" u="none" strike="noStrike" dirty="0">
                          <a:solidFill>
                            <a:srgbClr val="000000"/>
                          </a:solidFill>
                          <a:effectLst/>
                          <a:latin typeface="Century Gothic" panose="020B0502020202020204" pitchFamily="34" charset="0"/>
                        </a:rPr>
                        <a:t>ウェンディ・ウィリアムズ (プロジェクトマネジメント)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hMerge="1">
                  <a:txBody>
                    <a:bodyPr/>
                    <a:lstStyle/>
                    <a:p>
                      <a:endParaRPr lang="en-US"/>
                    </a:p>
                  </a:txBody>
                  <a:tcPr/>
                </a:tc>
                <a:tc>
                  <a:txBody>
                    <a:bodyPr/>
                    <a:lstStyle/>
                    <a:p>
                      <a:pPr algn="ctr" fontAlgn="ctr"/>
                      <a:r>
                        <a:rPr lang="ja" sz="1200" b="0" i="0" u="none" strike="noStrike" dirty="0">
                          <a:solidFill>
                            <a:srgbClr val="000000"/>
                          </a:solidFill>
                          <a:effectLst/>
                          <a:latin typeface="Century Gothic" panose="020B0502020202020204" pitchFamily="34" charset="0"/>
                        </a:rPr>
                        <a:t>20XX年2月19日</a:t>
                      </a: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ja" sz="1200" b="0" i="0" u="none" strike="noStrike" dirty="0">
                          <a:solidFill>
                            <a:srgbClr val="000000"/>
                          </a:solidFill>
                          <a:effectLst/>
                          <a:latin typeface="Century Gothic" panose="020B0502020202020204" pitchFamily="34" charset="0"/>
                        </a:rPr>
                        <a:t>20XX年11月30日</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4060387299"/>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ja" sz="1000" b="0" i="0" u="none" strike="noStrike" dirty="0">
                          <a:solidFill>
                            <a:srgbClr val="000000"/>
                          </a:solidFill>
                          <a:effectLst/>
                          <a:latin typeface="Century Gothic" panose="020B0502020202020204" pitchFamily="34" charset="0"/>
                        </a:rPr>
                        <a:t>割り当てられた黒帯</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ja" sz="1000" b="0" i="0" u="none" strike="noStrike" dirty="0">
                          <a:solidFill>
                            <a:srgbClr val="000000"/>
                          </a:solidFill>
                          <a:effectLst/>
                          <a:latin typeface="Century Gothic" panose="020B0502020202020204" pitchFamily="34" charset="0"/>
                        </a:rPr>
                        <a:t>期待される節約</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ja" sz="1000" b="0" i="0" u="none" strike="noStrike" dirty="0">
                          <a:solidFill>
                            <a:srgbClr val="000000"/>
                          </a:solidFill>
                          <a:effectLst/>
                          <a:latin typeface="Century Gothic" panose="020B0502020202020204" pitchFamily="34" charset="0"/>
                        </a:rPr>
                        <a:t>推定コスト</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383735057"/>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ja" sz="1400" b="0" i="0" u="none" strike="noStrike" dirty="0">
                          <a:solidFill>
                            <a:srgbClr val="000000"/>
                          </a:solidFill>
                          <a:effectLst/>
                          <a:latin typeface="Century Gothic" panose="020B0502020202020204" pitchFamily="34" charset="0"/>
                        </a:rPr>
                        <a:t> </a:t>
                      </a:r>
                      <a:r>
                        <a:rPr lang="ja" sz="1200" b="0" i="0" u="none" strike="noStrike" dirty="0">
                          <a:solidFill>
                            <a:srgbClr val="000000"/>
                          </a:solidFill>
                          <a:effectLst/>
                          <a:latin typeface="Century Gothic" panose="020B0502020202020204" pitchFamily="34" charset="0"/>
                        </a:rPr>
                        <a:t>ラケシュ・アガルワル(オペレーションディレクター) </a:t>
                      </a:r>
                      <a:endParaRPr lang="en-US" sz="1400" b="0" i="0" u="none" strike="noStrike" dirty="0">
                        <a:solidFill>
                          <a:srgbClr val="000000"/>
                        </a:solidFill>
                        <a:effectLst/>
                        <a:latin typeface="Century Gothic" panose="020B0502020202020204" pitchFamily="34" charset="0"/>
                      </a:endParaRP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tc hMerge="1">
                  <a:txBody>
                    <a:bodyPr/>
                    <a:lstStyle/>
                    <a:p>
                      <a:endParaRPr lang="en-US"/>
                    </a:p>
                  </a:txBody>
                  <a:tcPr/>
                </a:tc>
                <a:tc hMerge="1">
                  <a:txBody>
                    <a:bodyPr/>
                    <a:lstStyle/>
                    <a:p>
                      <a:endParaRPr lang="en-US"/>
                    </a:p>
                  </a:txBody>
                  <a:tcPr/>
                </a:tc>
                <a:tc>
                  <a:txBody>
                    <a:bodyPr/>
                    <a:lstStyle/>
                    <a:p>
                      <a:pPr algn="ctr" fontAlgn="ctr"/>
                      <a:r>
                        <a:rPr lang="ja" sz="1400" b="0" i="0" u="none" strike="noStrike" dirty="0">
                          <a:solidFill>
                            <a:srgbClr val="000000"/>
                          </a:solidFill>
                          <a:effectLst/>
                          <a:latin typeface="Century Gothic" panose="020B0502020202020204" pitchFamily="34" charset="0"/>
                        </a:rPr>
                        <a:t>237,750ドル</a:t>
                      </a: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r>
                        <a:rPr lang="ja" sz="1400" b="0" i="0" u="none" strike="noStrike" dirty="0">
                          <a:solidFill>
                            <a:srgbClr val="000000"/>
                          </a:solidFill>
                          <a:effectLst/>
                          <a:latin typeface="Century Gothic" panose="020B0502020202020204" pitchFamily="34" charset="0"/>
                        </a:rPr>
                        <a:t>441,885ドル</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2191298514"/>
                  </a:ext>
                </a:extLst>
              </a:tr>
            </a:tbl>
          </a:graphicData>
        </a:graphic>
      </p:graphicFrame>
      <p:sp>
        <p:nvSpPr>
          <p:cNvPr id="13" name="TextBox 12">
            <a:extLst>
              <a:ext uri="{FF2B5EF4-FFF2-40B4-BE49-F238E27FC236}">
                <a16:creationId xmlns:a16="http://schemas.microsoft.com/office/drawing/2014/main" id="{226E6ECB-CF92-3B4C-9578-D6C0F06A41C9}"/>
              </a:ext>
            </a:extLst>
          </p:cNvPr>
          <p:cNvSpPr txBox="1"/>
          <p:nvPr/>
        </p:nvSpPr>
        <p:spPr>
          <a:xfrm>
            <a:off x="367747" y="982583"/>
            <a:ext cx="5178021" cy="461665"/>
          </a:xfrm>
          <a:prstGeom prst="rect">
            <a:avLst/>
          </a:prstGeom>
          <a:noFill/>
        </p:spPr>
        <p:txBody>
          <a:bodyPr wrap="none" rtlCol="0">
            <a:spAutoFit/>
          </a:bodyPr>
          <a:lstStyle/>
          <a:p>
            <a:r>
              <a:rPr lang="ja" sz="2400" dirty="0">
                <a:solidFill>
                  <a:schemeClr val="tx1">
                    <a:lumMod val="65000"/>
                    <a:lumOff val="35000"/>
                  </a:schemeClr>
                </a:solidFill>
                <a:latin typeface="Century Gothic" panose="020B0502020202020204" pitchFamily="34" charset="0"/>
              </a:rPr>
              <a:t>一般的なプロジェクト情報</a:t>
            </a:r>
          </a:p>
        </p:txBody>
      </p:sp>
    </p:spTree>
    <p:extLst>
      <p:ext uri="{BB962C8B-B14F-4D97-AF65-F5344CB8AC3E}">
        <p14:creationId xmlns:p14="http://schemas.microsoft.com/office/powerpoint/2010/main" val="1457311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形&#10;&#10;自動的に生成された説明">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7" name="TextBox 6"/>
          <p:cNvSpPr txBox="1"/>
          <p:nvPr/>
        </p:nvSpPr>
        <p:spPr>
          <a:xfrm>
            <a:off x="3781586" y="6477000"/>
            <a:ext cx="8283455" cy="369332"/>
          </a:xfrm>
          <a:prstGeom prst="rect">
            <a:avLst/>
          </a:prstGeom>
          <a:noFill/>
        </p:spPr>
        <p:txBody>
          <a:bodyPr wrap="square" rtlCol="0">
            <a:spAutoFit/>
          </a:bodyPr>
          <a:lstStyle/>
          <a:p>
            <a:pPr algn="r"/>
            <a:r>
              <a:rPr lang="ja" b="1" dirty="0">
                <a:solidFill>
                  <a:schemeClr val="bg1"/>
                </a:solidFill>
                <a:latin typeface="Century Gothic" panose="020B0502020202020204" pitchFamily="34" charset="0"/>
                <a:ea typeface="Arial" charset="0"/>
                <a:cs typeface="Arial" charset="0"/>
              </a:rPr>
              <a:t>プロジェクトレポート</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ja" dirty="0">
                <a:solidFill>
                  <a:schemeClr val="bg1"/>
                </a:solidFill>
                <a:latin typeface="Century Gothic" panose="020B0502020202020204" pitchFamily="34" charset="0"/>
              </a:rPr>
              <a:t>プロジェクト憲章|  目次</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ja" sz="3200" dirty="0">
                <a:solidFill>
                  <a:schemeClr val="tx1">
                    <a:lumMod val="65000"/>
                    <a:lumOff val="35000"/>
                  </a:schemeClr>
                </a:solidFill>
                <a:latin typeface="Century Gothic" panose="020B0502020202020204" pitchFamily="34" charset="0"/>
              </a:rPr>
              <a:t>目次</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252258"/>
            <a:ext cx="2428870" cy="646331"/>
          </a:xfrm>
          <a:prstGeom prst="rect">
            <a:avLst/>
          </a:prstGeom>
          <a:noFill/>
        </p:spPr>
        <p:txBody>
          <a:bodyPr wrap="none" rtlCol="0" anchor="ctr" anchorCtr="0">
            <a:spAutoFit/>
          </a:bodyPr>
          <a:lstStyle/>
          <a:p>
            <a:r>
              <a:rPr lang="ja" dirty="0">
                <a:latin typeface="Century Gothic" panose="020B0502020202020204" pitchFamily="34" charset="0"/>
                <a:ea typeface="Montserrat Bold" charset="0"/>
                <a:cs typeface="Montserrat Bold" charset="0"/>
              </a:rPr>
              <a:t>プロジェクト概要とプロジェクト</a:t>
            </a:r>
            <a:br>
              <a:rPr lang="en-US" dirty="0">
                <a:latin typeface="Century Gothic" panose="020B0502020202020204" pitchFamily="34" charset="0"/>
                <a:ea typeface="Montserrat Bold" charset="0"/>
                <a:cs typeface="Montserrat Bold" charset="0"/>
              </a:rPr>
            </a:br>
            <a:r>
              <a:rPr lang="ja" dirty="0">
                <a:latin typeface="Century Gothic" panose="020B0502020202020204" pitchFamily="34" charset="0"/>
                <a:ea typeface="Montserrat Bold" charset="0"/>
                <a:cs typeface="Montserrat Bold" charset="0"/>
              </a:rPr>
              <a:t>範囲</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779833"/>
            <a:ext cx="3070224" cy="369332"/>
          </a:xfrm>
          <a:prstGeom prst="rect">
            <a:avLst/>
          </a:prstGeom>
          <a:noFill/>
        </p:spPr>
        <p:txBody>
          <a:bodyPr wrap="square" rtlCol="0" anchor="ctr" anchorCtr="0">
            <a:spAutoFit/>
          </a:bodyPr>
          <a:lstStyle/>
          <a:p>
            <a:r>
              <a:rPr lang="ja" dirty="0">
                <a:latin typeface="Century Gothic" panose="020B0502020202020204" pitchFamily="34" charset="0"/>
                <a:ea typeface="Montserrat Bold" charset="0"/>
                <a:cs typeface="Montserrat Bold" charset="0"/>
              </a:rPr>
              <a:t>暫定スケジュール</a:t>
            </a:r>
          </a:p>
        </p:txBody>
      </p:sp>
      <p:sp>
        <p:nvSpPr>
          <p:cNvPr id="44" name="TextBox 43">
            <a:hlinkClick r:id="rId4"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ja" sz="4800" dirty="0">
                <a:solidFill>
                  <a:schemeClr val="tx1">
                    <a:lumMod val="65000"/>
                    <a:lumOff val="35000"/>
                  </a:schemeClr>
                </a:solidFill>
                <a:latin typeface="Century Gothic" panose="020B0502020202020204" pitchFamily="34" charset="0"/>
                <a:ea typeface="Montserrat Light" charset="0"/>
                <a:cs typeface="Montserrat Light" charset="0"/>
              </a:rPr>
              <a:t>2</a:t>
            </a:r>
          </a:p>
        </p:txBody>
      </p:sp>
      <p:sp>
        <p:nvSpPr>
          <p:cNvPr id="45" name="TextBox 44">
            <a:hlinkClick r:id="rId5"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ja" sz="4800" dirty="0">
                <a:solidFill>
                  <a:schemeClr val="tx1">
                    <a:lumMod val="65000"/>
                    <a:lumOff val="35000"/>
                  </a:schemeClr>
                </a:solidFill>
                <a:latin typeface="Century Gothic" panose="020B0502020202020204" pitchFamily="34" charset="0"/>
                <a:ea typeface="Montserrat Light" charset="0"/>
                <a:cs typeface="Montserrat Light" charset="0"/>
              </a:rPr>
              <a:t>3</a:t>
            </a:r>
          </a:p>
        </p:txBody>
      </p:sp>
      <p:sp>
        <p:nvSpPr>
          <p:cNvPr id="46" name="TextBox 45">
            <a:hlinkClick r:id="rId6"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ja" sz="4800" dirty="0">
                <a:solidFill>
                  <a:schemeClr val="tx1">
                    <a:lumMod val="65000"/>
                    <a:lumOff val="35000"/>
                  </a:schemeClr>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3959012"/>
            <a:ext cx="2502851" cy="646331"/>
          </a:xfrm>
          <a:prstGeom prst="rect">
            <a:avLst/>
          </a:prstGeom>
          <a:noFill/>
        </p:spPr>
        <p:txBody>
          <a:bodyPr wrap="square" rtlCol="0" anchor="ctr" anchorCtr="0">
            <a:spAutoFit/>
          </a:bodyPr>
          <a:lstStyle/>
          <a:p>
            <a:r>
              <a:rPr lang="ja" dirty="0">
                <a:latin typeface="Century Gothic" panose="020B0502020202020204" pitchFamily="34" charset="0"/>
                <a:ea typeface="Montserrat Bold" charset="0"/>
                <a:cs typeface="Montserrat Bold" charset="0"/>
              </a:rPr>
              <a:t>リソースと</a:t>
            </a:r>
            <a:br>
              <a:rPr lang="en-US" dirty="0">
                <a:latin typeface="Century Gothic" panose="020B0502020202020204" pitchFamily="34" charset="0"/>
                <a:ea typeface="Montserrat Bold" charset="0"/>
                <a:cs typeface="Montserrat Bold" charset="0"/>
              </a:rPr>
            </a:br>
            <a:r>
              <a:rPr lang="ja" dirty="0">
                <a:latin typeface="Century Gothic" panose="020B0502020202020204" pitchFamily="34" charset="0"/>
                <a:ea typeface="Montserrat Bold" charset="0"/>
                <a:cs typeface="Montserrat Bold" charset="0"/>
              </a:rPr>
              <a:t>コスト</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2630943"/>
            <a:ext cx="2741390" cy="646331"/>
          </a:xfrm>
          <a:prstGeom prst="rect">
            <a:avLst/>
          </a:prstGeom>
          <a:noFill/>
        </p:spPr>
        <p:txBody>
          <a:bodyPr wrap="square" rtlCol="0" anchor="ctr" anchorCtr="0">
            <a:spAutoFit/>
          </a:bodyPr>
          <a:lstStyle/>
          <a:p>
            <a:r>
              <a:rPr lang="ja" dirty="0">
                <a:latin typeface="Century Gothic" panose="020B0502020202020204" pitchFamily="34" charset="0"/>
                <a:ea typeface="Montserrat Bold" charset="0"/>
                <a:cs typeface="Montserrat Bold" charset="0"/>
              </a:rPr>
              <a:t>リスク、制約、 </a:t>
            </a:r>
            <a:br>
              <a:rPr lang="en-US" dirty="0">
                <a:latin typeface="Century Gothic" panose="020B0502020202020204" pitchFamily="34" charset="0"/>
                <a:ea typeface="Montserrat Bold" charset="0"/>
                <a:cs typeface="Montserrat Bold" charset="0"/>
              </a:rPr>
            </a:br>
            <a:r>
              <a:rPr lang="ja" dirty="0">
                <a:latin typeface="Century Gothic" panose="020B0502020202020204" pitchFamily="34" charset="0"/>
                <a:ea typeface="Montserrat Bold" charset="0"/>
                <a:cs typeface="Montserrat Bold" charset="0"/>
              </a:rPr>
              <a:t>仮定</a:t>
            </a:r>
          </a:p>
        </p:txBody>
      </p:sp>
      <p:sp>
        <p:nvSpPr>
          <p:cNvPr id="51" name="TextBox 50">
            <a:extLst>
              <a:ext uri="{FF2B5EF4-FFF2-40B4-BE49-F238E27FC236}">
                <a16:creationId xmlns:a16="http://schemas.microsoft.com/office/drawing/2014/main" id="{268A1D8F-ED63-8F48-B9E4-4BDDDF9B48AB}"/>
              </a:ext>
            </a:extLst>
          </p:cNvPr>
          <p:cNvSpPr txBox="1"/>
          <p:nvPr/>
        </p:nvSpPr>
        <p:spPr>
          <a:xfrm>
            <a:off x="5013485" y="4133626"/>
            <a:ext cx="1890261" cy="369332"/>
          </a:xfrm>
          <a:prstGeom prst="rect">
            <a:avLst/>
          </a:prstGeom>
          <a:noFill/>
        </p:spPr>
        <p:txBody>
          <a:bodyPr wrap="none" rtlCol="0" anchor="ctr" anchorCtr="0">
            <a:spAutoFit/>
          </a:bodyPr>
          <a:lstStyle/>
          <a:p>
            <a:r>
              <a:rPr lang="ja" dirty="0">
                <a:latin typeface="Century Gothic" panose="020B0502020202020204" pitchFamily="34" charset="0"/>
                <a:ea typeface="Montserrat Bold" charset="0"/>
                <a:cs typeface="Montserrat Bold" charset="0"/>
              </a:rPr>
              <a:t>によって準備...</a:t>
            </a:r>
          </a:p>
        </p:txBody>
      </p:sp>
      <p:sp>
        <p:nvSpPr>
          <p:cNvPr id="53" name="TextBox 52">
            <a:hlinkClick r:id="rId6" action="ppaction://hlinksldjump"/>
            <a:extLst>
              <a:ext uri="{FF2B5EF4-FFF2-40B4-BE49-F238E27FC236}">
                <a16:creationId xmlns:a16="http://schemas.microsoft.com/office/drawing/2014/main" id="{BDA40E49-45E7-A744-88C0-12BC470C236A}"/>
              </a:ext>
            </a:extLst>
          </p:cNvPr>
          <p:cNvSpPr txBox="1"/>
          <p:nvPr/>
        </p:nvSpPr>
        <p:spPr>
          <a:xfrm>
            <a:off x="4381676" y="3705292"/>
            <a:ext cx="526106" cy="1010533"/>
          </a:xfrm>
          <a:prstGeom prst="rect">
            <a:avLst/>
          </a:prstGeom>
          <a:noFill/>
        </p:spPr>
        <p:txBody>
          <a:bodyPr wrap="none" tIns="320040" rtlCol="0">
            <a:spAutoFit/>
          </a:bodyPr>
          <a:lstStyle/>
          <a:p>
            <a:pPr algn="r">
              <a:lnSpc>
                <a:spcPts val="5000"/>
              </a:lnSpc>
            </a:pPr>
            <a:r>
              <a:rPr lang="ja" sz="4800" dirty="0">
                <a:solidFill>
                  <a:schemeClr val="tx1">
                    <a:lumMod val="65000"/>
                    <a:lumOff val="35000"/>
                  </a:schemeClr>
                </a:solidFill>
                <a:latin typeface="Century Gothic" panose="020B0502020202020204" pitchFamily="34" charset="0"/>
                <a:ea typeface="Montserrat Light" charset="0"/>
                <a:cs typeface="Montserrat Light" charset="0"/>
              </a:rPr>
              <a:t>6</a:t>
            </a:r>
          </a:p>
        </p:txBody>
      </p:sp>
      <p:sp>
        <p:nvSpPr>
          <p:cNvPr id="55" name="TextBox 54">
            <a:hlinkClick r:id="rId4" action="ppaction://hlinksldjump"/>
            <a:extLst>
              <a:ext uri="{FF2B5EF4-FFF2-40B4-BE49-F238E27FC236}">
                <a16:creationId xmlns:a16="http://schemas.microsoft.com/office/drawing/2014/main" id="{86746B7D-B52D-4941-A37D-E63B673D5DEE}"/>
              </a:ext>
            </a:extLst>
          </p:cNvPr>
          <p:cNvSpPr txBox="1"/>
          <p:nvPr/>
        </p:nvSpPr>
        <p:spPr>
          <a:xfrm>
            <a:off x="4381675" y="2346232"/>
            <a:ext cx="526106" cy="1010533"/>
          </a:xfrm>
          <a:prstGeom prst="rect">
            <a:avLst/>
          </a:prstGeom>
          <a:noFill/>
        </p:spPr>
        <p:txBody>
          <a:bodyPr wrap="none" tIns="320040" rtlCol="0">
            <a:spAutoFit/>
          </a:bodyPr>
          <a:lstStyle/>
          <a:p>
            <a:pPr algn="r">
              <a:lnSpc>
                <a:spcPts val="5000"/>
              </a:lnSpc>
            </a:pPr>
            <a:r>
              <a:rPr lang="ja" sz="4800" dirty="0">
                <a:solidFill>
                  <a:schemeClr val="tx1">
                    <a:lumMod val="65000"/>
                    <a:lumOff val="35000"/>
                  </a:schemeClr>
                </a:solidFill>
                <a:latin typeface="Century Gothic" panose="020B0502020202020204" pitchFamily="34" charset="0"/>
                <a:ea typeface="Montserrat Light" charset="0"/>
                <a:cs typeface="Montserrat Light" charset="0"/>
              </a:rPr>
              <a:t>5</a:t>
            </a:r>
          </a:p>
        </p:txBody>
      </p:sp>
      <p:sp>
        <p:nvSpPr>
          <p:cNvPr id="64" name="TextBox 63">
            <a:hlinkClick r:id="rId7"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a:lnSpc>
                <a:spcPts val="5000"/>
              </a:lnSpc>
            </a:pPr>
            <a:r>
              <a:rPr lang="ja" sz="4800" dirty="0">
                <a:solidFill>
                  <a:schemeClr val="tx1">
                    <a:lumMod val="65000"/>
                    <a:lumOff val="35000"/>
                  </a:schemeClr>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266760"/>
            <a:ext cx="2741390" cy="646331"/>
          </a:xfrm>
          <a:prstGeom prst="rect">
            <a:avLst/>
          </a:prstGeom>
          <a:noFill/>
        </p:spPr>
        <p:txBody>
          <a:bodyPr wrap="square" rtlCol="0" anchor="ctr" anchorCtr="0">
            <a:spAutoFit/>
          </a:bodyPr>
          <a:lstStyle/>
          <a:p>
            <a:r>
              <a:rPr lang="ja" dirty="0">
                <a:latin typeface="Century Gothic" panose="020B0502020202020204" pitchFamily="34" charset="0"/>
                <a:ea typeface="Montserrat Bold" charset="0"/>
                <a:cs typeface="Montserrat Bold" charset="0"/>
              </a:rPr>
              <a:t>利点 </a:t>
            </a:r>
            <a:br>
              <a:rPr lang="en-US" dirty="0">
                <a:latin typeface="Century Gothic" panose="020B0502020202020204" pitchFamily="34" charset="0"/>
                <a:ea typeface="Montserrat Bold" charset="0"/>
                <a:cs typeface="Montserrat Bold" charset="0"/>
              </a:rPr>
            </a:br>
            <a:r>
              <a:rPr lang="ja" dirty="0">
                <a:latin typeface="Century Gothic" panose="020B0502020202020204" pitchFamily="34" charset="0"/>
                <a:ea typeface="Montserrat Bold" charset="0"/>
                <a:cs typeface="Montserrat Bold" charset="0"/>
              </a:rPr>
              <a:t>と顧客</a:t>
            </a:r>
          </a:p>
        </p:txBody>
      </p:sp>
    </p:spTree>
    <p:extLst>
      <p:ext uri="{BB962C8B-B14F-4D97-AF65-F5344CB8AC3E}">
        <p14:creationId xmlns:p14="http://schemas.microsoft.com/office/powerpoint/2010/main" val="117992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ja" b="1" dirty="0">
                <a:solidFill>
                  <a:schemeClr val="bg1"/>
                </a:solidFill>
                <a:latin typeface="Century Gothic" panose="020B0502020202020204" pitchFamily="34" charset="0"/>
                <a:ea typeface="Arial" charset="0"/>
                <a:cs typeface="Arial" charset="0"/>
              </a:rPr>
              <a:t>プロジェクトレポート</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3525324" cy="461665"/>
          </a:xfrm>
          <a:prstGeom prst="rect">
            <a:avLst/>
          </a:prstGeom>
          <a:noFill/>
        </p:spPr>
        <p:txBody>
          <a:bodyPr wrap="none" rtlCol="0">
            <a:spAutoFit/>
          </a:bodyPr>
          <a:lstStyle/>
          <a:p>
            <a:r>
              <a:rPr lang="ja" sz="2400" dirty="0">
                <a:solidFill>
                  <a:schemeClr val="tx1">
                    <a:lumMod val="65000"/>
                    <a:lumOff val="35000"/>
                  </a:schemeClr>
                </a:solidFill>
                <a:latin typeface="Century Gothic" panose="020B0502020202020204" pitchFamily="34" charset="0"/>
              </a:rPr>
              <a:t>1. プロジェクト概要</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ja" dirty="0">
                <a:solidFill>
                  <a:schemeClr val="bg1"/>
                </a:solidFill>
                <a:latin typeface="Century Gothic" panose="020B0502020202020204" pitchFamily="34" charset="0"/>
              </a:rPr>
              <a:t>プロジェクト概要とプロジェクト範囲</a:t>
            </a:r>
            <a:endParaRPr lang="en-US" dirty="0">
              <a:solidFill>
                <a:schemeClr val="bg1"/>
              </a:solidFill>
              <a:latin typeface="Century Gothic" panose="020B0502020202020204" pitchFamily="34" charset="0"/>
              <a:ea typeface="Arial" charset="0"/>
              <a:cs typeface="Arial" charset="0"/>
            </a:endParaRPr>
          </a:p>
        </p:txBody>
      </p:sp>
      <p:sp>
        <p:nvSpPr>
          <p:cNvPr id="17" name="TextBox 16">
            <a:extLst>
              <a:ext uri="{FF2B5EF4-FFF2-40B4-BE49-F238E27FC236}">
                <a16:creationId xmlns:a16="http://schemas.microsoft.com/office/drawing/2014/main" id="{779AB062-8C1C-4C70-BE52-A5053D1050EF}"/>
              </a:ext>
            </a:extLst>
          </p:cNvPr>
          <p:cNvSpPr txBox="1"/>
          <p:nvPr/>
        </p:nvSpPr>
        <p:spPr>
          <a:xfrm>
            <a:off x="367748" y="4276620"/>
            <a:ext cx="2622834" cy="461665"/>
          </a:xfrm>
          <a:prstGeom prst="rect">
            <a:avLst/>
          </a:prstGeom>
          <a:noFill/>
        </p:spPr>
        <p:txBody>
          <a:bodyPr wrap="none" rtlCol="0">
            <a:spAutoFit/>
          </a:bodyPr>
          <a:lstStyle/>
          <a:p>
            <a:r>
              <a:rPr lang="ja" sz="2400" dirty="0">
                <a:solidFill>
                  <a:schemeClr val="tx1">
                    <a:lumMod val="65000"/>
                    <a:lumOff val="35000"/>
                  </a:schemeClr>
                </a:solidFill>
                <a:latin typeface="Century Gothic" panose="020B0502020202020204" pitchFamily="34" charset="0"/>
              </a:rPr>
              <a:t>プロジェクトの範囲</a:t>
            </a:r>
          </a:p>
        </p:txBody>
      </p:sp>
      <p:graphicFrame>
        <p:nvGraphicFramePr>
          <p:cNvPr id="18" name="Table 17">
            <a:extLst>
              <a:ext uri="{FF2B5EF4-FFF2-40B4-BE49-F238E27FC236}">
                <a16:creationId xmlns:a16="http://schemas.microsoft.com/office/drawing/2014/main" id="{F37D93A8-7E17-4F98-A895-BBADF3A52909}"/>
              </a:ext>
            </a:extLst>
          </p:cNvPr>
          <p:cNvGraphicFramePr>
            <a:graphicFrameLocks noGrp="1"/>
          </p:cNvGraphicFramePr>
          <p:nvPr>
            <p:extLst>
              <p:ext uri="{D42A27DB-BD31-4B8C-83A1-F6EECF244321}">
                <p14:modId xmlns:p14="http://schemas.microsoft.com/office/powerpoint/2010/main" val="920005937"/>
              </p:ext>
            </p:extLst>
          </p:nvPr>
        </p:nvGraphicFramePr>
        <p:xfrm>
          <a:off x="488196" y="697704"/>
          <a:ext cx="10802656" cy="3427036"/>
        </p:xfrm>
        <a:graphic>
          <a:graphicData uri="http://schemas.openxmlformats.org/drawingml/2006/table">
            <a:tbl>
              <a:tblPr/>
              <a:tblGrid>
                <a:gridCol w="2056221">
                  <a:extLst>
                    <a:ext uri="{9D8B030D-6E8A-4147-A177-3AD203B41FA5}">
                      <a16:colId xmlns:a16="http://schemas.microsoft.com/office/drawing/2014/main" val="1996367546"/>
                    </a:ext>
                  </a:extLst>
                </a:gridCol>
                <a:gridCol w="8746435">
                  <a:extLst>
                    <a:ext uri="{9D8B030D-6E8A-4147-A177-3AD203B41FA5}">
                      <a16:colId xmlns:a16="http://schemas.microsoft.com/office/drawing/2014/main" val="886809287"/>
                    </a:ext>
                  </a:extLst>
                </a:gridCol>
              </a:tblGrid>
              <a:tr h="584444">
                <a:tc>
                  <a:txBody>
                    <a:bodyPr/>
                    <a:lstStyle/>
                    <a:p>
                      <a:pPr algn="l" fontAlgn="ctr"/>
                      <a:r>
                        <a:rPr lang="ja" sz="1200" b="0" i="0" u="none" strike="noStrike" dirty="0">
                          <a:solidFill>
                            <a:srgbClr val="000000"/>
                          </a:solidFill>
                          <a:effectLst/>
                          <a:latin typeface="Century Gothic" panose="020B0502020202020204" pitchFamily="34" charset="0"/>
                        </a:rPr>
                        <a:t>問題または問題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ja" sz="1100" b="0" i="0" u="none" strike="noStrike" dirty="0">
                          <a:solidFill>
                            <a:srgbClr val="000000"/>
                          </a:solidFill>
                          <a:effectLst/>
                          <a:latin typeface="Century Gothic" panose="020B0502020202020204" pitchFamily="34" charset="0"/>
                        </a:rPr>
                        <a:t>このプロジェクトの目標は、モールやサービスステーションのEV充電ニーズに対応するために、米国、メキシコ、カナダの116カ所に1,125カ所のEV充電ステーションを設置することです。</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020247949"/>
                  </a:ext>
                </a:extLst>
              </a:tr>
              <a:tr h="697731">
                <a:tc>
                  <a:txBody>
                    <a:bodyPr/>
                    <a:lstStyle/>
                    <a:p>
                      <a:pPr algn="l" rtl="0" fontAlgn="ctr"/>
                      <a:r>
                        <a:rPr lang="ja" sz="1200" b="0" i="0" u="none" strike="noStrike" dirty="0">
                          <a:solidFill>
                            <a:srgbClr val="000000"/>
                          </a:solidFill>
                          <a:effectLst/>
                          <a:latin typeface="Century Gothic" panose="020B0502020202020204" pitchFamily="34" charset="0"/>
                        </a:rPr>
                        <a:t>プロジェクトの目的</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ja" sz="1100" b="0" i="0" u="none" strike="noStrike" dirty="0">
                          <a:solidFill>
                            <a:srgbClr val="000000"/>
                          </a:solidFill>
                          <a:effectLst/>
                          <a:latin typeface="Century Gothic" panose="020B0502020202020204" pitchFamily="34" charset="0"/>
                        </a:rPr>
                        <a:t>1,125カ所のEV充電ステーションの導入により、化石燃料の排出ガスが削減され、環境にプラスの影響を与える。これは、世界最大のEV充電プロバイダーであるというPositive Chargeの使命を果たし、当社のサービスを通じて化石燃料車の環境への影響を軽減するのに役立ちます。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143223311"/>
                  </a:ext>
                </a:extLst>
              </a:tr>
              <a:tr h="848387">
                <a:tc>
                  <a:txBody>
                    <a:bodyPr/>
                    <a:lstStyle/>
                    <a:p>
                      <a:pPr algn="l" fontAlgn="ctr"/>
                      <a:r>
                        <a:rPr lang="ja" sz="1200" b="0" i="0" u="none" strike="noStrike" dirty="0">
                          <a:solidFill>
                            <a:srgbClr val="000000"/>
                          </a:solidFill>
                          <a:effectLst/>
                          <a:latin typeface="Century Gothic" panose="020B0502020202020204" pitchFamily="34" charset="0"/>
                        </a:rPr>
                        <a:t>ビジネスケース</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ja" sz="1100" b="0" i="0" u="none" strike="noStrike" dirty="0">
                          <a:solidFill>
                            <a:srgbClr val="000000"/>
                          </a:solidFill>
                          <a:effectLst/>
                          <a:latin typeface="Century Gothic" panose="020B0502020202020204" pitchFamily="34" charset="0"/>
                        </a:rPr>
                        <a:t>EVの普及に伴い、EVドライバーの充電ニーズに対応するために、より多くのEV充電ステーションが必要になっています。米国、メキシコ、カナダの116カ所に1,125カ所のEV充電ステーションを導入し、モールやサービスステーションのEV充電「交通量」に対応することで、EVドライバーが次の充電のために移動しなければならない時間の長さが短縮されます。EV充電ステーションの導入により、ポジティブチャージの24%の利益も得られる。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364761586"/>
                  </a:ext>
                </a:extLst>
              </a:tr>
              <a:tr h="697731">
                <a:tc>
                  <a:txBody>
                    <a:bodyPr/>
                    <a:lstStyle/>
                    <a:p>
                      <a:pPr algn="l" rtl="0" fontAlgn="ctr"/>
                      <a:r>
                        <a:rPr lang="ja" sz="1200" b="0" i="0" u="none" strike="noStrike" dirty="0">
                          <a:solidFill>
                            <a:srgbClr val="000000"/>
                          </a:solidFill>
                          <a:effectLst/>
                          <a:latin typeface="Century Gothic" panose="020B0502020202020204" pitchFamily="34" charset="0"/>
                        </a:rPr>
                        <a:t>目標/指標</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ja" sz="1100" b="0" i="0" u="none" strike="noStrike" dirty="0">
                          <a:solidFill>
                            <a:srgbClr val="000000"/>
                          </a:solidFill>
                          <a:effectLst/>
                          <a:latin typeface="Century Gothic" panose="020B0502020202020204" pitchFamily="34" charset="0"/>
                        </a:rPr>
                        <a:t>このプロジェクトの目標は、米国、メキシコ、カナダの116カ所に1,125カ所のEV充電ステーションを設置することだ。成功を測定するために使用されるメトリックは、主に次の主要業績評価指標 (KPI) です: 収益の伸び、顧客維持率、および顧客満足度。</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997283196"/>
                  </a:ext>
                </a:extLst>
              </a:tr>
              <a:tr h="598743">
                <a:tc>
                  <a:txBody>
                    <a:bodyPr/>
                    <a:lstStyle/>
                    <a:p>
                      <a:pPr algn="l" fontAlgn="ctr"/>
                      <a:r>
                        <a:rPr lang="ja" sz="1200" b="0" i="0" u="none" strike="noStrike" dirty="0">
                          <a:solidFill>
                            <a:srgbClr val="000000"/>
                          </a:solidFill>
                          <a:effectLst/>
                          <a:latin typeface="Century Gothic" panose="020B0502020202020204" pitchFamily="34" charset="0"/>
                        </a:rPr>
                        <a:t>期待される成果物</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ja" sz="1100" b="0" i="0" u="none" strike="noStrike" dirty="0">
                          <a:solidFill>
                            <a:srgbClr val="000000"/>
                          </a:solidFill>
                          <a:effectLst/>
                          <a:latin typeface="Century Gothic" panose="020B0502020202020204" pitchFamily="34" charset="0"/>
                        </a:rPr>
                        <a:t>米国、メキシコ、カナダの116カ所に1,125カ所のEV充電ステーションを設置し、モールやサービスステーションのEV充電ニーズに対応。</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48370378"/>
                  </a:ext>
                </a:extLst>
              </a:tr>
            </a:tbl>
          </a:graphicData>
        </a:graphic>
      </p:graphicFrame>
      <p:graphicFrame>
        <p:nvGraphicFramePr>
          <p:cNvPr id="19" name="Table 18">
            <a:extLst>
              <a:ext uri="{FF2B5EF4-FFF2-40B4-BE49-F238E27FC236}">
                <a16:creationId xmlns:a16="http://schemas.microsoft.com/office/drawing/2014/main" id="{2A29ACB9-DD4A-4609-90CB-18909D54A7C6}"/>
              </a:ext>
            </a:extLst>
          </p:cNvPr>
          <p:cNvGraphicFramePr>
            <a:graphicFrameLocks noGrp="1"/>
          </p:cNvGraphicFramePr>
          <p:nvPr>
            <p:extLst>
              <p:ext uri="{D42A27DB-BD31-4B8C-83A1-F6EECF244321}">
                <p14:modId xmlns:p14="http://schemas.microsoft.com/office/powerpoint/2010/main" val="11830767"/>
              </p:ext>
            </p:extLst>
          </p:nvPr>
        </p:nvGraphicFramePr>
        <p:xfrm>
          <a:off x="488195" y="4764566"/>
          <a:ext cx="10802655" cy="1365769"/>
        </p:xfrm>
        <a:graphic>
          <a:graphicData uri="http://schemas.openxmlformats.org/drawingml/2006/table">
            <a:tbl>
              <a:tblPr/>
              <a:tblGrid>
                <a:gridCol w="2036344">
                  <a:extLst>
                    <a:ext uri="{9D8B030D-6E8A-4147-A177-3AD203B41FA5}">
                      <a16:colId xmlns:a16="http://schemas.microsoft.com/office/drawing/2014/main" val="3734826"/>
                    </a:ext>
                  </a:extLst>
                </a:gridCol>
                <a:gridCol w="8766311">
                  <a:extLst>
                    <a:ext uri="{9D8B030D-6E8A-4147-A177-3AD203B41FA5}">
                      <a16:colId xmlns:a16="http://schemas.microsoft.com/office/drawing/2014/main" val="1467896747"/>
                    </a:ext>
                  </a:extLst>
                </a:gridCol>
              </a:tblGrid>
              <a:tr h="622443">
                <a:tc>
                  <a:txBody>
                    <a:bodyPr/>
                    <a:lstStyle/>
                    <a:p>
                      <a:pPr algn="l" fontAlgn="ctr"/>
                      <a:r>
                        <a:rPr lang="ja" sz="1200" b="0" i="0" u="none" strike="noStrike" dirty="0">
                          <a:solidFill>
                            <a:srgbClr val="000000"/>
                          </a:solidFill>
                          <a:effectLst/>
                          <a:latin typeface="Century Gothic" panose="020B0502020202020204" pitchFamily="34" charset="0"/>
                        </a:rPr>
                        <a:t>範囲内</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B1F2F7"/>
                    </a:solidFill>
                  </a:tcPr>
                </a:tc>
                <a:tc>
                  <a:txBody>
                    <a:bodyPr/>
                    <a:lstStyle/>
                    <a:p>
                      <a:pPr algn="l" fontAlgn="ctr"/>
                      <a:r>
                        <a:rPr lang="ja" sz="1100" b="0" i="0" u="none" strike="noStrike" dirty="0">
                          <a:solidFill>
                            <a:srgbClr val="000000"/>
                          </a:solidFill>
                          <a:effectLst/>
                          <a:latin typeface="Century Gothic" panose="020B0502020202020204" pitchFamily="34" charset="0"/>
                        </a:rPr>
                        <a:t>オペレーションエンジニア、プロジェクトマネージャー、フィールドインプリメンテーションエンジニアは、サードパーティのクライアントサイト担当者と協力して、米国、メキシコ、カナダの116カ所に1,125カ所のEV充電ステーションを設置する。</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7020059"/>
                  </a:ext>
                </a:extLst>
              </a:tr>
              <a:tr h="743326">
                <a:tc>
                  <a:txBody>
                    <a:bodyPr/>
                    <a:lstStyle/>
                    <a:p>
                      <a:pPr algn="l" rtl="0" fontAlgn="ctr"/>
                      <a:r>
                        <a:rPr lang="ja" sz="1200" b="0" i="0" u="none" strike="noStrike" dirty="0">
                          <a:solidFill>
                            <a:srgbClr val="000000"/>
                          </a:solidFill>
                          <a:effectLst/>
                          <a:latin typeface="Century Gothic" panose="020B0502020202020204" pitchFamily="34" charset="0"/>
                        </a:rPr>
                        <a:t>範囲外</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AAEAEA"/>
                    </a:solidFill>
                  </a:tcPr>
                </a:tc>
                <a:tc>
                  <a:txBody>
                    <a:bodyPr/>
                    <a:lstStyle/>
                    <a:p>
                      <a:pPr algn="l" fontAlgn="ctr"/>
                      <a:r>
                        <a:rPr lang="ja" sz="1100" b="0" i="0" u="none" strike="noStrike" dirty="0">
                          <a:solidFill>
                            <a:srgbClr val="000000"/>
                          </a:solidFill>
                          <a:effectLst/>
                          <a:latin typeface="Century Gothic" panose="020B0502020202020204" pitchFamily="34" charset="0"/>
                        </a:rPr>
                        <a:t>Positive Chargeは、第三者/クライアントの場所の準備作業(例えば、掘削の許可、都市地域の電力利用可能物流など)については責任を負いません。しかし、ポジティブチャージのプロジェクトマネージャーは、当社のEV充電ステーションの設置に十分な準備がされていることを確認するためのチェックリストをクライアントに提供することができます。</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723382459"/>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ja" b="1" dirty="0">
                <a:solidFill>
                  <a:schemeClr val="bg1"/>
                </a:solidFill>
                <a:latin typeface="Century Gothic" panose="020B0502020202020204" pitchFamily="34" charset="0"/>
                <a:ea typeface="Arial" charset="0"/>
                <a:cs typeface="Arial" charset="0"/>
              </a:rPr>
              <a:t>プロジェクトレポート</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592650" cy="461665"/>
          </a:xfrm>
          <a:prstGeom prst="rect">
            <a:avLst/>
          </a:prstGeom>
          <a:noFill/>
        </p:spPr>
        <p:txBody>
          <a:bodyPr wrap="none" rtlCol="0">
            <a:spAutoFit/>
          </a:bodyPr>
          <a:lstStyle/>
          <a:p>
            <a:r>
              <a:rPr lang="ja" sz="2400" dirty="0">
                <a:solidFill>
                  <a:schemeClr val="tx1">
                    <a:lumMod val="65000"/>
                    <a:lumOff val="35000"/>
                  </a:schemeClr>
                </a:solidFill>
                <a:latin typeface="Century Gothic" panose="020B0502020202020204" pitchFamily="34" charset="0"/>
              </a:rPr>
              <a:t>2. 暫定スケジュール</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ja" dirty="0">
                <a:solidFill>
                  <a:schemeClr val="bg1"/>
                </a:solidFill>
                <a:latin typeface="Century Gothic" panose="020B0502020202020204" pitchFamily="34" charset="0"/>
              </a:rPr>
              <a:t>暫定スケジュール</a:t>
            </a:r>
            <a:endParaRPr lang="en-US" dirty="0">
              <a:solidFill>
                <a:schemeClr val="bg1"/>
              </a:solidFill>
              <a:latin typeface="Century Gothic" panose="020B0502020202020204" pitchFamily="34" charset="0"/>
              <a:ea typeface="Arial" charset="0"/>
              <a:cs typeface="Arial" charset="0"/>
            </a:endParaRPr>
          </a:p>
        </p:txBody>
      </p:sp>
      <p:graphicFrame>
        <p:nvGraphicFramePr>
          <p:cNvPr id="4" name="Table 3">
            <a:extLst>
              <a:ext uri="{FF2B5EF4-FFF2-40B4-BE49-F238E27FC236}">
                <a16:creationId xmlns:a16="http://schemas.microsoft.com/office/drawing/2014/main" id="{9ABD8C64-143C-4A5E-8B6A-75D3668D34E4}"/>
              </a:ext>
            </a:extLst>
          </p:cNvPr>
          <p:cNvGraphicFramePr>
            <a:graphicFrameLocks noGrp="1"/>
          </p:cNvGraphicFramePr>
          <p:nvPr>
            <p:extLst>
              <p:ext uri="{D42A27DB-BD31-4B8C-83A1-F6EECF244321}">
                <p14:modId xmlns:p14="http://schemas.microsoft.com/office/powerpoint/2010/main" val="3191394685"/>
              </p:ext>
            </p:extLst>
          </p:nvPr>
        </p:nvGraphicFramePr>
        <p:xfrm>
          <a:off x="447932" y="849213"/>
          <a:ext cx="10276896" cy="4520988"/>
        </p:xfrm>
        <a:graphic>
          <a:graphicData uri="http://schemas.openxmlformats.org/drawingml/2006/table">
            <a:tbl>
              <a:tblPr/>
              <a:tblGrid>
                <a:gridCol w="5758784">
                  <a:extLst>
                    <a:ext uri="{9D8B030D-6E8A-4147-A177-3AD203B41FA5}">
                      <a16:colId xmlns:a16="http://schemas.microsoft.com/office/drawing/2014/main" val="45349884"/>
                    </a:ext>
                  </a:extLst>
                </a:gridCol>
                <a:gridCol w="2295242">
                  <a:extLst>
                    <a:ext uri="{9D8B030D-6E8A-4147-A177-3AD203B41FA5}">
                      <a16:colId xmlns:a16="http://schemas.microsoft.com/office/drawing/2014/main" val="4030175396"/>
                    </a:ext>
                  </a:extLst>
                </a:gridCol>
                <a:gridCol w="2222870">
                  <a:extLst>
                    <a:ext uri="{9D8B030D-6E8A-4147-A177-3AD203B41FA5}">
                      <a16:colId xmlns:a16="http://schemas.microsoft.com/office/drawing/2014/main" val="2635095511"/>
                    </a:ext>
                  </a:extLst>
                </a:gridCol>
              </a:tblGrid>
              <a:tr h="368924">
                <a:tc>
                  <a:txBody>
                    <a:bodyPr/>
                    <a:lstStyle/>
                    <a:p>
                      <a:pPr algn="l" fontAlgn="ctr"/>
                      <a:r>
                        <a:rPr lang="ja" sz="900" b="1" i="0" u="none" strike="noStrike" dirty="0">
                          <a:solidFill>
                            <a:srgbClr val="000000"/>
                          </a:solidFill>
                          <a:effectLst/>
                          <a:latin typeface="Century Gothic" panose="020B0502020202020204" pitchFamily="34" charset="0"/>
                        </a:rPr>
                        <a:t>重要なマイルストーン</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ja" sz="900" b="1" i="0" u="none" strike="noStrike" dirty="0">
                          <a:solidFill>
                            <a:srgbClr val="000000"/>
                          </a:solidFill>
                          <a:effectLst/>
                          <a:latin typeface="Century Gothic" panose="020B0502020202020204" pitchFamily="34" charset="0"/>
                        </a:rPr>
                        <a:t>始める</a:t>
                      </a: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ctr" fontAlgn="ctr"/>
                      <a:r>
                        <a:rPr lang="ja" sz="900" b="1" i="0" u="none" strike="noStrike" dirty="0">
                          <a:solidFill>
                            <a:srgbClr val="000000"/>
                          </a:solidFill>
                          <a:effectLst/>
                          <a:latin typeface="Century Gothic" panose="020B0502020202020204" pitchFamily="34" charset="0"/>
                        </a:rPr>
                        <a:t>終える</a:t>
                      </a: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830266174"/>
                  </a:ext>
                </a:extLst>
              </a:tr>
              <a:tr h="519008">
                <a:tc>
                  <a:txBody>
                    <a:bodyPr/>
                    <a:lstStyle/>
                    <a:p>
                      <a:pPr algn="l" rtl="0" fontAlgn="ctr"/>
                      <a:r>
                        <a:rPr lang="ja" sz="1400" b="0" i="0" u="none" strike="noStrike" dirty="0">
                          <a:solidFill>
                            <a:srgbClr val="000000"/>
                          </a:solidFill>
                          <a:effectLst/>
                          <a:latin typeface="Century Gothic" panose="020B0502020202020204" pitchFamily="34" charset="0"/>
                        </a:rPr>
                        <a:t>プロジェクトチームの結成 / 予備審査 / 範囲</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ja" sz="1400" b="0" i="0" u="none" strike="noStrike" dirty="0">
                          <a:solidFill>
                            <a:srgbClr val="000000"/>
                          </a:solidFill>
                          <a:effectLst/>
                          <a:latin typeface="Century Gothic" panose="020B0502020202020204" pitchFamily="34" charset="0"/>
                        </a:rPr>
                        <a:t>20XX年5月12日</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ja" sz="1400" b="0" i="0" u="none" strike="noStrike" dirty="0">
                          <a:solidFill>
                            <a:srgbClr val="000000"/>
                          </a:solidFill>
                          <a:effectLst/>
                          <a:latin typeface="Century Gothic" panose="020B0502020202020204" pitchFamily="34" charset="0"/>
                        </a:rPr>
                        <a:t>20XX年11月1日</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383816394"/>
                  </a:ext>
                </a:extLst>
              </a:tr>
              <a:tr h="519008">
                <a:tc>
                  <a:txBody>
                    <a:bodyPr/>
                    <a:lstStyle/>
                    <a:p>
                      <a:pPr algn="l" rtl="0" fontAlgn="ctr"/>
                      <a:r>
                        <a:rPr lang="ja" sz="1400" b="0" i="0" u="none" strike="noStrike" dirty="0">
                          <a:solidFill>
                            <a:srgbClr val="000000"/>
                          </a:solidFill>
                          <a:effectLst/>
                          <a:latin typeface="Century Gothic" panose="020B0502020202020204" pitchFamily="34" charset="0"/>
                        </a:rPr>
                        <a:t>プロジェクト計画/チャーター/キックオフの確定</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ja" sz="1400" b="0" i="0" u="none" strike="noStrike" dirty="0">
                          <a:solidFill>
                            <a:srgbClr val="000000"/>
                          </a:solidFill>
                          <a:effectLst/>
                          <a:latin typeface="Century Gothic" panose="020B0502020202020204" pitchFamily="34" charset="0"/>
                        </a:rPr>
                        <a:t>20XX年12月6日</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ja" sz="1400" b="0" i="0" u="none" strike="noStrike" dirty="0">
                          <a:solidFill>
                            <a:srgbClr val="000000"/>
                          </a:solidFill>
                          <a:effectLst/>
                          <a:latin typeface="Century Gothic" panose="020B0502020202020204" pitchFamily="34" charset="0"/>
                        </a:rPr>
                        <a:t>20XX年1月2日</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288720879"/>
                  </a:ext>
                </a:extLst>
              </a:tr>
              <a:tr h="519008">
                <a:tc>
                  <a:txBody>
                    <a:bodyPr/>
                    <a:lstStyle/>
                    <a:p>
                      <a:pPr algn="l" rtl="0" fontAlgn="ctr"/>
                      <a:r>
                        <a:rPr lang="ja" sz="1400" b="0" i="0" u="none" strike="noStrike" dirty="0">
                          <a:solidFill>
                            <a:srgbClr val="000000"/>
                          </a:solidFill>
                          <a:effectLst/>
                          <a:latin typeface="Century Gothic" panose="020B0502020202020204" pitchFamily="34" charset="0"/>
                        </a:rPr>
                        <a:t>フェーズの定義</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ja" sz="1400" b="0" i="0" u="none" strike="noStrike" dirty="0">
                          <a:solidFill>
                            <a:srgbClr val="000000"/>
                          </a:solidFill>
                          <a:effectLst/>
                          <a:latin typeface="Century Gothic" panose="020B0502020202020204" pitchFamily="34" charset="0"/>
                        </a:rPr>
                        <a:t>20XX年7月12日</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ja" sz="1400" b="0" i="0" u="none" strike="noStrike" dirty="0">
                          <a:solidFill>
                            <a:srgbClr val="000000"/>
                          </a:solidFill>
                          <a:effectLst/>
                          <a:latin typeface="Century Gothic" panose="020B0502020202020204" pitchFamily="34" charset="0"/>
                        </a:rPr>
                        <a:t>20XX年2月2日</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011254951"/>
                  </a:ext>
                </a:extLst>
              </a:tr>
              <a:tr h="519008">
                <a:tc>
                  <a:txBody>
                    <a:bodyPr/>
                    <a:lstStyle/>
                    <a:p>
                      <a:pPr algn="l" rtl="0" fontAlgn="ctr"/>
                      <a:r>
                        <a:rPr lang="ja" sz="1400" b="0" i="0" u="none" strike="noStrike" dirty="0">
                          <a:solidFill>
                            <a:srgbClr val="000000"/>
                          </a:solidFill>
                          <a:effectLst/>
                          <a:latin typeface="Century Gothic" panose="020B0502020202020204" pitchFamily="34" charset="0"/>
                        </a:rPr>
                        <a:t>測定フェーズ</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ja" sz="1400" b="0" i="0" u="none" strike="noStrike" dirty="0">
                          <a:solidFill>
                            <a:srgbClr val="000000"/>
                          </a:solidFill>
                          <a:effectLst/>
                          <a:latin typeface="Century Gothic" panose="020B0502020202020204" pitchFamily="34" charset="0"/>
                        </a:rPr>
                        <a:t>20XX年12月8日</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ja" sz="1400" b="0" i="0" u="none" strike="noStrike" dirty="0">
                          <a:solidFill>
                            <a:srgbClr val="000000"/>
                          </a:solidFill>
                          <a:effectLst/>
                          <a:latin typeface="Century Gothic" panose="020B0502020202020204" pitchFamily="34" charset="0"/>
                        </a:rPr>
                        <a:t>20XX年10月2日</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948482540"/>
                  </a:ext>
                </a:extLst>
              </a:tr>
              <a:tr h="519008">
                <a:tc>
                  <a:txBody>
                    <a:bodyPr/>
                    <a:lstStyle/>
                    <a:p>
                      <a:pPr algn="l" rtl="0" fontAlgn="ctr"/>
                      <a:r>
                        <a:rPr lang="ja" sz="1400" b="0" i="0" u="none" strike="noStrike" dirty="0">
                          <a:solidFill>
                            <a:srgbClr val="000000"/>
                          </a:solidFill>
                          <a:effectLst/>
                          <a:latin typeface="Century Gothic" panose="020B0502020202020204" pitchFamily="34" charset="0"/>
                        </a:rPr>
                        <a:t>分析フェーズ</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ja" sz="1400" b="0" i="0" u="none" strike="noStrike" dirty="0">
                          <a:solidFill>
                            <a:srgbClr val="000000"/>
                          </a:solidFill>
                          <a:effectLst/>
                          <a:latin typeface="Century Gothic" panose="020B0502020202020204" pitchFamily="34" charset="0"/>
                        </a:rPr>
                        <a:t>20XX年9月12日</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ja" sz="1400" b="0" i="0" u="none" strike="noStrike" dirty="0">
                          <a:solidFill>
                            <a:srgbClr val="000000"/>
                          </a:solidFill>
                          <a:effectLst/>
                          <a:latin typeface="Century Gothic" panose="020B0502020202020204" pitchFamily="34" charset="0"/>
                        </a:rPr>
                        <a:t>20XX年2月26日</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066953128"/>
                  </a:ext>
                </a:extLst>
              </a:tr>
              <a:tr h="519008">
                <a:tc>
                  <a:txBody>
                    <a:bodyPr/>
                    <a:lstStyle/>
                    <a:p>
                      <a:pPr algn="l" rtl="0" fontAlgn="ctr"/>
                      <a:r>
                        <a:rPr lang="ja" sz="1400" b="0" i="0" u="none" strike="noStrike" dirty="0">
                          <a:solidFill>
                            <a:srgbClr val="000000"/>
                          </a:solidFill>
                          <a:effectLst/>
                          <a:latin typeface="Century Gothic" panose="020B0502020202020204" pitchFamily="34" charset="0"/>
                        </a:rPr>
                        <a:t>改善フェーズ</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ja" sz="1400" b="0" i="0" u="none" strike="noStrike" dirty="0">
                          <a:solidFill>
                            <a:srgbClr val="000000"/>
                          </a:solidFill>
                          <a:effectLst/>
                          <a:latin typeface="Century Gothic" panose="020B0502020202020204" pitchFamily="34" charset="0"/>
                        </a:rPr>
                        <a:t>20XX年10月1日</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ja" sz="1400" b="0" i="0" u="none" strike="noStrike" dirty="0">
                          <a:solidFill>
                            <a:srgbClr val="000000"/>
                          </a:solidFill>
                          <a:effectLst/>
                          <a:latin typeface="Century Gothic" panose="020B0502020202020204" pitchFamily="34" charset="0"/>
                        </a:rPr>
                        <a:t>20XX年10月3日</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188724549"/>
                  </a:ext>
                </a:extLst>
              </a:tr>
              <a:tr h="519008">
                <a:tc>
                  <a:txBody>
                    <a:bodyPr/>
                    <a:lstStyle/>
                    <a:p>
                      <a:pPr algn="l" rtl="0" fontAlgn="ctr"/>
                      <a:r>
                        <a:rPr lang="ja" sz="1400" b="0" i="0" u="none" strike="noStrike" dirty="0">
                          <a:solidFill>
                            <a:srgbClr val="000000"/>
                          </a:solidFill>
                          <a:effectLst/>
                          <a:latin typeface="Century Gothic" panose="020B0502020202020204" pitchFamily="34" charset="0"/>
                        </a:rPr>
                        <a:t>制御フェーズ</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ja" sz="1400" b="0" i="0" u="none" strike="noStrike" dirty="0">
                          <a:solidFill>
                            <a:srgbClr val="000000"/>
                          </a:solidFill>
                          <a:effectLst/>
                          <a:latin typeface="Century Gothic" panose="020B0502020202020204" pitchFamily="34" charset="0"/>
                        </a:rPr>
                        <a:t>20XX年8月2日</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ja" sz="1400" b="0" i="0" u="none" strike="noStrike" dirty="0">
                          <a:solidFill>
                            <a:srgbClr val="000000"/>
                          </a:solidFill>
                          <a:effectLst/>
                          <a:latin typeface="Century Gothic" panose="020B0502020202020204" pitchFamily="34" charset="0"/>
                        </a:rPr>
                        <a:t>20XX年8月3日</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422060000"/>
                  </a:ext>
                </a:extLst>
              </a:tr>
              <a:tr h="519008">
                <a:tc>
                  <a:txBody>
                    <a:bodyPr/>
                    <a:lstStyle/>
                    <a:p>
                      <a:pPr algn="l" rtl="0" fontAlgn="ctr"/>
                      <a:r>
                        <a:rPr lang="ja" sz="1400" b="0" i="0" u="none" strike="noStrike" dirty="0">
                          <a:solidFill>
                            <a:srgbClr val="000000"/>
                          </a:solidFill>
                          <a:effectLst/>
                          <a:latin typeface="Century Gothic" panose="020B0502020202020204" pitchFamily="34" charset="0"/>
                        </a:rPr>
                        <a:t>プロジェクト概要レポートと終了</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a:txBody>
                    <a:bodyPr/>
                    <a:lstStyle/>
                    <a:p>
                      <a:pPr algn="ctr" fontAlgn="ctr"/>
                      <a:r>
                        <a:rPr lang="ja" sz="1400" b="0" i="0" u="none" strike="noStrike" dirty="0">
                          <a:solidFill>
                            <a:srgbClr val="000000"/>
                          </a:solidFill>
                          <a:effectLst/>
                          <a:latin typeface="Century Gothic" panose="020B0502020202020204" pitchFamily="34" charset="0"/>
                        </a:rPr>
                        <a:t>20XX年4月23日</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tc>
                  <a:txBody>
                    <a:bodyPr/>
                    <a:lstStyle/>
                    <a:p>
                      <a:pPr algn="ctr" fontAlgn="ctr"/>
                      <a:r>
                        <a:rPr lang="ja" sz="1400" b="0" i="0" u="none" strike="noStrike" dirty="0">
                          <a:solidFill>
                            <a:srgbClr val="000000"/>
                          </a:solidFill>
                          <a:effectLst/>
                          <a:latin typeface="Century Gothic" panose="020B0502020202020204" pitchFamily="34" charset="0"/>
                        </a:rPr>
                        <a:t>20XX年6月23日</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4228696142"/>
                  </a:ext>
                </a:extLst>
              </a:tr>
            </a:tbl>
          </a:graphicData>
        </a:graphic>
      </p:graphicFrame>
    </p:spTree>
    <p:extLst>
      <p:ext uri="{BB962C8B-B14F-4D97-AF65-F5344CB8AC3E}">
        <p14:creationId xmlns:p14="http://schemas.microsoft.com/office/powerpoint/2010/main" val="4204877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ja" b="1" dirty="0">
                <a:solidFill>
                  <a:schemeClr val="bg1"/>
                </a:solidFill>
                <a:latin typeface="Century Gothic" panose="020B0502020202020204" pitchFamily="34" charset="0"/>
                <a:ea typeface="Arial" charset="0"/>
                <a:cs typeface="Arial" charset="0"/>
              </a:rPr>
              <a:t>プロジェクトレポート</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ja" dirty="0">
                <a:solidFill>
                  <a:schemeClr val="bg1"/>
                </a:solidFill>
                <a:latin typeface="Century Gothic" panose="020B0502020202020204" pitchFamily="34" charset="0"/>
              </a:rPr>
              <a:t>リソースとコスト</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2257349" cy="461665"/>
          </a:xfrm>
          <a:prstGeom prst="rect">
            <a:avLst/>
          </a:prstGeom>
          <a:noFill/>
        </p:spPr>
        <p:txBody>
          <a:bodyPr wrap="none" rtlCol="0">
            <a:spAutoFit/>
          </a:bodyPr>
          <a:lstStyle/>
          <a:p>
            <a:r>
              <a:rPr lang="ja" sz="2400" dirty="0">
                <a:solidFill>
                  <a:schemeClr val="tx1">
                    <a:lumMod val="65000"/>
                    <a:lumOff val="35000"/>
                  </a:schemeClr>
                </a:solidFill>
                <a:latin typeface="Century Gothic" panose="020B0502020202020204" pitchFamily="34" charset="0"/>
              </a:rPr>
              <a:t>3. リソース</a:t>
            </a:r>
          </a:p>
        </p:txBody>
      </p:sp>
      <p:graphicFrame>
        <p:nvGraphicFramePr>
          <p:cNvPr id="2" name="Table 1">
            <a:extLst>
              <a:ext uri="{FF2B5EF4-FFF2-40B4-BE49-F238E27FC236}">
                <a16:creationId xmlns:a16="http://schemas.microsoft.com/office/drawing/2014/main" id="{D7917102-5A33-4403-8779-9E0F7BC0D01A}"/>
              </a:ext>
            </a:extLst>
          </p:cNvPr>
          <p:cNvGraphicFramePr>
            <a:graphicFrameLocks noGrp="1"/>
          </p:cNvGraphicFramePr>
          <p:nvPr>
            <p:extLst>
              <p:ext uri="{D42A27DB-BD31-4B8C-83A1-F6EECF244321}">
                <p14:modId xmlns:p14="http://schemas.microsoft.com/office/powerpoint/2010/main" val="471569900"/>
              </p:ext>
            </p:extLst>
          </p:nvPr>
        </p:nvGraphicFramePr>
        <p:xfrm>
          <a:off x="444759" y="723152"/>
          <a:ext cx="11349218" cy="1218263"/>
        </p:xfrm>
        <a:graphic>
          <a:graphicData uri="http://schemas.openxmlformats.org/drawingml/2006/table">
            <a:tbl>
              <a:tblPr/>
              <a:tblGrid>
                <a:gridCol w="1960511">
                  <a:extLst>
                    <a:ext uri="{9D8B030D-6E8A-4147-A177-3AD203B41FA5}">
                      <a16:colId xmlns:a16="http://schemas.microsoft.com/office/drawing/2014/main" val="4094908337"/>
                    </a:ext>
                  </a:extLst>
                </a:gridCol>
                <a:gridCol w="3880257">
                  <a:extLst>
                    <a:ext uri="{9D8B030D-6E8A-4147-A177-3AD203B41FA5}">
                      <a16:colId xmlns:a16="http://schemas.microsoft.com/office/drawing/2014/main" val="4207127760"/>
                    </a:ext>
                  </a:extLst>
                </a:gridCol>
                <a:gridCol w="2754225">
                  <a:extLst>
                    <a:ext uri="{9D8B030D-6E8A-4147-A177-3AD203B41FA5}">
                      <a16:colId xmlns:a16="http://schemas.microsoft.com/office/drawing/2014/main" val="296223977"/>
                    </a:ext>
                  </a:extLst>
                </a:gridCol>
                <a:gridCol w="2754225">
                  <a:extLst>
                    <a:ext uri="{9D8B030D-6E8A-4147-A177-3AD203B41FA5}">
                      <a16:colId xmlns:a16="http://schemas.microsoft.com/office/drawing/2014/main" val="3330902105"/>
                    </a:ext>
                  </a:extLst>
                </a:gridCol>
              </a:tblGrid>
              <a:tr h="479483">
                <a:tc>
                  <a:txBody>
                    <a:bodyPr/>
                    <a:lstStyle/>
                    <a:p>
                      <a:pPr algn="l" fontAlgn="ctr"/>
                      <a:r>
                        <a:rPr lang="ja" sz="1200" b="0" i="0" u="none" strike="noStrike" dirty="0">
                          <a:solidFill>
                            <a:srgbClr val="000000"/>
                          </a:solidFill>
                          <a:effectLst/>
                          <a:latin typeface="Century Gothic" panose="020B0502020202020204" pitchFamily="34" charset="0"/>
                        </a:rPr>
                        <a:t>プロジェクトチーム</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0EA88"/>
                    </a:solidFill>
                  </a:tcPr>
                </a:tc>
                <a:tc>
                  <a:txBody>
                    <a:bodyPr/>
                    <a:lstStyle/>
                    <a:p>
                      <a:pPr algn="l" fontAlgn="ctr"/>
                      <a:r>
                        <a:rPr lang="ja" sz="1100" b="0" i="0" u="none" strike="noStrike" dirty="0">
                          <a:solidFill>
                            <a:srgbClr val="000000"/>
                          </a:solidFill>
                          <a:effectLst/>
                          <a:latin typeface="Century Gothic" panose="020B0502020202020204" pitchFamily="34" charset="0"/>
                        </a:rPr>
                        <a:t>ジャニーン・レマジオ - プロジェクトマネージャー </a:t>
                      </a:r>
                      <a:br>
                        <a:rPr lang="en-US" sz="1100" b="0" i="0" u="none" strike="noStrike" dirty="0">
                          <a:solidFill>
                            <a:srgbClr val="000000"/>
                          </a:solidFill>
                          <a:effectLst/>
                          <a:latin typeface="Century Gothic" panose="020B0502020202020204" pitchFamily="34" charset="0"/>
                        </a:rPr>
                      </a:br>
                      <a:r>
                        <a:rPr lang="ja" sz="1100" b="0" i="0" u="none" strike="noStrike" dirty="0">
                          <a:solidFill>
                            <a:srgbClr val="000000"/>
                          </a:solidFill>
                          <a:effectLst/>
                          <a:latin typeface="Century Gothic" panose="020B0502020202020204" pitchFamily="34" charset="0"/>
                        </a:rPr>
                        <a:t>デビッド・コーエン - チーフエンジニア </a:t>
                      </a:r>
                    </a:p>
                  </a:txBody>
                  <a:tcPr marL="85725" marR="9525" marT="9525" marB="0" anchor="ctr">
                    <a:lnL w="6350" cap="flat" cmpd="sng" algn="ctr">
                      <a:solidFill>
                        <a:srgbClr val="BFBFBF"/>
                      </a:solid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ja" sz="1100" b="0" i="0" u="none" strike="noStrike" dirty="0">
                          <a:solidFill>
                            <a:srgbClr val="000000"/>
                          </a:solidFill>
                          <a:effectLst/>
                          <a:latin typeface="Century Gothic" panose="020B0502020202020204" pitchFamily="34" charset="0"/>
                        </a:rPr>
                        <a:t>リタ・プレゼ - CFO </a:t>
                      </a:r>
                    </a:p>
                    <a:p>
                      <a:pPr algn="l" fontAlgn="ctr"/>
                      <a:r>
                        <a:rPr lang="ja" sz="1100" b="0" i="0" u="none" strike="noStrike" dirty="0">
                          <a:solidFill>
                            <a:srgbClr val="000000"/>
                          </a:solidFill>
                          <a:effectLst/>
                          <a:latin typeface="Century Gothic" panose="020B0502020202020204" pitchFamily="34" charset="0"/>
                        </a:rPr>
                        <a:t>リサ・ジョーンズ - QAディレクター</a:t>
                      </a:r>
                    </a:p>
                  </a:txBody>
                  <a:tcPr marL="857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 sz="1100" b="0" i="0" u="none" strike="noStrike" dirty="0">
                          <a:solidFill>
                            <a:srgbClr val="000000"/>
                          </a:solidFill>
                          <a:effectLst/>
                          <a:latin typeface="Century Gothic" panose="020B0502020202020204" pitchFamily="34" charset="0"/>
                        </a:rPr>
                        <a:t>ドナルド・スマイス - フィールドエンジニア</a:t>
                      </a:r>
                    </a:p>
                    <a:p>
                      <a:pPr algn="l" fontAlgn="ctr"/>
                      <a:endParaRPr lang="en-US" sz="1100" b="0" i="0" u="none" strike="noStrike" dirty="0">
                        <a:solidFill>
                          <a:srgbClr val="000000"/>
                        </a:solidFill>
                        <a:effectLst/>
                        <a:latin typeface="Century Gothic" panose="020B0502020202020204" pitchFamily="34" charset="0"/>
                      </a:endParaRPr>
                    </a:p>
                  </a:txBody>
                  <a:tcPr marL="85725" marR="9525" marT="9525" marB="0" anchor="ctr">
                    <a:lnL w="12700" cap="flat" cmpd="sng" algn="ctr">
                      <a:no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276166472"/>
                  </a:ext>
                </a:extLst>
              </a:tr>
              <a:tr h="369390">
                <a:tc>
                  <a:txBody>
                    <a:bodyPr/>
                    <a:lstStyle/>
                    <a:p>
                      <a:pPr algn="l" rtl="0" fontAlgn="ctr"/>
                      <a:r>
                        <a:rPr lang="ja" sz="1200" b="0" i="0" u="none" strike="noStrike" dirty="0">
                          <a:solidFill>
                            <a:srgbClr val="000000"/>
                          </a:solidFill>
                          <a:effectLst/>
                          <a:latin typeface="Century Gothic" panose="020B0502020202020204" pitchFamily="34" charset="0"/>
                        </a:rPr>
                        <a:t>サポートリソース</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0EA88"/>
                    </a:solidFill>
                  </a:tcPr>
                </a:tc>
                <a:tc gridSpan="3">
                  <a:txBody>
                    <a:bodyPr/>
                    <a:lstStyle/>
                    <a:p>
                      <a:pPr algn="l" fontAlgn="ctr"/>
                      <a:r>
                        <a:rPr lang="ja" sz="1100" b="0" i="0" u="none" strike="noStrike" dirty="0">
                          <a:solidFill>
                            <a:srgbClr val="000000"/>
                          </a:solidFill>
                          <a:effectLst/>
                          <a:latin typeface="Century Gothic" panose="020B0502020202020204" pitchFamily="34" charset="0"/>
                        </a:rPr>
                        <a:t>オペレーション、セールス、プロジェクトマネジメント、エンジニアリング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80920344"/>
                  </a:ext>
                </a:extLst>
              </a:tr>
              <a:tr h="369390">
                <a:tc>
                  <a:txBody>
                    <a:bodyPr/>
                    <a:lstStyle/>
                    <a:p>
                      <a:pPr algn="l" fontAlgn="ctr"/>
                      <a:r>
                        <a:rPr lang="ja" sz="1200" b="0" i="0" u="none" strike="noStrike" dirty="0">
                          <a:solidFill>
                            <a:srgbClr val="000000"/>
                          </a:solidFill>
                          <a:effectLst/>
                          <a:latin typeface="Century Gothic" panose="020B0502020202020204" pitchFamily="34" charset="0"/>
                        </a:rPr>
                        <a:t>特別なニーズ</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0EA88"/>
                    </a:solidFill>
                  </a:tcPr>
                </a:tc>
                <a:tc gridSpan="3">
                  <a:txBody>
                    <a:bodyPr/>
                    <a:lstStyle/>
                    <a:p>
                      <a:pPr algn="l" fontAlgn="ctr"/>
                      <a:r>
                        <a:rPr lang="ja" sz="1100" b="0" i="0" u="none" strike="noStrike" dirty="0">
                          <a:solidFill>
                            <a:srgbClr val="000000"/>
                          </a:solidFill>
                          <a:effectLst/>
                          <a:latin typeface="Century Gothic" panose="020B0502020202020204" pitchFamily="34" charset="0"/>
                        </a:rPr>
                        <a:t>未定</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130343036"/>
                  </a:ext>
                </a:extLst>
              </a:tr>
            </a:tbl>
          </a:graphicData>
        </a:graphic>
      </p:graphicFrame>
      <p:sp>
        <p:nvSpPr>
          <p:cNvPr id="12" name="TextBox 11">
            <a:extLst>
              <a:ext uri="{FF2B5EF4-FFF2-40B4-BE49-F238E27FC236}">
                <a16:creationId xmlns:a16="http://schemas.microsoft.com/office/drawing/2014/main" id="{82E21270-3FBA-4420-BFD2-4643CF6BC93D}"/>
              </a:ext>
            </a:extLst>
          </p:cNvPr>
          <p:cNvSpPr txBox="1"/>
          <p:nvPr/>
        </p:nvSpPr>
        <p:spPr>
          <a:xfrm>
            <a:off x="367748" y="2114524"/>
            <a:ext cx="1141659" cy="461665"/>
          </a:xfrm>
          <a:prstGeom prst="rect">
            <a:avLst/>
          </a:prstGeom>
          <a:noFill/>
        </p:spPr>
        <p:txBody>
          <a:bodyPr wrap="none" rtlCol="0">
            <a:spAutoFit/>
          </a:bodyPr>
          <a:lstStyle/>
          <a:p>
            <a:r>
              <a:rPr lang="ja" sz="2400" dirty="0">
                <a:solidFill>
                  <a:schemeClr val="tx1">
                    <a:lumMod val="65000"/>
                    <a:lumOff val="35000"/>
                  </a:schemeClr>
                </a:solidFill>
                <a:latin typeface="Century Gothic" panose="020B0502020202020204" pitchFamily="34" charset="0"/>
              </a:rPr>
              <a:t>コスト</a:t>
            </a:r>
          </a:p>
        </p:txBody>
      </p:sp>
      <p:graphicFrame>
        <p:nvGraphicFramePr>
          <p:cNvPr id="4" name="Table 3">
            <a:extLst>
              <a:ext uri="{FF2B5EF4-FFF2-40B4-BE49-F238E27FC236}">
                <a16:creationId xmlns:a16="http://schemas.microsoft.com/office/drawing/2014/main" id="{4293C68B-FEC8-436F-9C75-91A96EC32814}"/>
              </a:ext>
            </a:extLst>
          </p:cNvPr>
          <p:cNvGraphicFramePr>
            <a:graphicFrameLocks noGrp="1"/>
          </p:cNvGraphicFramePr>
          <p:nvPr>
            <p:extLst>
              <p:ext uri="{D42A27DB-BD31-4B8C-83A1-F6EECF244321}">
                <p14:modId xmlns:p14="http://schemas.microsoft.com/office/powerpoint/2010/main" val="3132540569"/>
              </p:ext>
            </p:extLst>
          </p:nvPr>
        </p:nvGraphicFramePr>
        <p:xfrm>
          <a:off x="444760" y="2547503"/>
          <a:ext cx="8679362" cy="3574087"/>
        </p:xfrm>
        <a:graphic>
          <a:graphicData uri="http://schemas.openxmlformats.org/drawingml/2006/table">
            <a:tbl>
              <a:tblPr/>
              <a:tblGrid>
                <a:gridCol w="1967708">
                  <a:extLst>
                    <a:ext uri="{9D8B030D-6E8A-4147-A177-3AD203B41FA5}">
                      <a16:colId xmlns:a16="http://schemas.microsoft.com/office/drawing/2014/main" val="532633734"/>
                    </a:ext>
                  </a:extLst>
                </a:gridCol>
                <a:gridCol w="1967708">
                  <a:extLst>
                    <a:ext uri="{9D8B030D-6E8A-4147-A177-3AD203B41FA5}">
                      <a16:colId xmlns:a16="http://schemas.microsoft.com/office/drawing/2014/main" val="4170409706"/>
                    </a:ext>
                  </a:extLst>
                </a:gridCol>
                <a:gridCol w="1359334">
                  <a:extLst>
                    <a:ext uri="{9D8B030D-6E8A-4147-A177-3AD203B41FA5}">
                      <a16:colId xmlns:a16="http://schemas.microsoft.com/office/drawing/2014/main" val="2162117222"/>
                    </a:ext>
                  </a:extLst>
                </a:gridCol>
                <a:gridCol w="1359334">
                  <a:extLst>
                    <a:ext uri="{9D8B030D-6E8A-4147-A177-3AD203B41FA5}">
                      <a16:colId xmlns:a16="http://schemas.microsoft.com/office/drawing/2014/main" val="3686796820"/>
                    </a:ext>
                  </a:extLst>
                </a:gridCol>
                <a:gridCol w="750961">
                  <a:extLst>
                    <a:ext uri="{9D8B030D-6E8A-4147-A177-3AD203B41FA5}">
                      <a16:colId xmlns:a16="http://schemas.microsoft.com/office/drawing/2014/main" val="502520764"/>
                    </a:ext>
                  </a:extLst>
                </a:gridCol>
                <a:gridCol w="1274317">
                  <a:extLst>
                    <a:ext uri="{9D8B030D-6E8A-4147-A177-3AD203B41FA5}">
                      <a16:colId xmlns:a16="http://schemas.microsoft.com/office/drawing/2014/main" val="1459874708"/>
                    </a:ext>
                  </a:extLst>
                </a:gridCol>
              </a:tblGrid>
              <a:tr h="291655">
                <a:tc>
                  <a:txBody>
                    <a:bodyPr/>
                    <a:lstStyle/>
                    <a:p>
                      <a:pPr algn="l" fontAlgn="ctr"/>
                      <a:r>
                        <a:rPr lang="ja" sz="1000" b="1" i="0" u="none" strike="noStrike" dirty="0">
                          <a:solidFill>
                            <a:srgbClr val="000000"/>
                          </a:solidFill>
                          <a:effectLst/>
                          <a:latin typeface="Century Gothic" panose="020B0502020202020204" pitchFamily="34" charset="0"/>
                        </a:rPr>
                        <a:t>コストタイプ</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gridSpan="2">
                  <a:txBody>
                    <a:bodyPr/>
                    <a:lstStyle/>
                    <a:p>
                      <a:pPr algn="l" fontAlgn="ctr"/>
                      <a:r>
                        <a:rPr lang="ja" sz="1000" b="1" i="0" u="none" strike="noStrike" dirty="0">
                          <a:solidFill>
                            <a:srgbClr val="000000"/>
                          </a:solidFill>
                          <a:effectLst/>
                          <a:latin typeface="Century Gothic" panose="020B0502020202020204" pitchFamily="34" charset="0"/>
                        </a:rPr>
                        <a:t>仕入先/作業者名</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hMerge="1">
                  <a:txBody>
                    <a:bodyPr/>
                    <a:lstStyle/>
                    <a:p>
                      <a:endParaRPr lang="en-US"/>
                    </a:p>
                  </a:txBody>
                  <a:tcPr/>
                </a:tc>
                <a:tc>
                  <a:txBody>
                    <a:bodyPr/>
                    <a:lstStyle/>
                    <a:p>
                      <a:pPr algn="ctr" fontAlgn="ctr"/>
                      <a:r>
                        <a:rPr lang="ja" sz="1000" b="1" i="0" u="none" strike="noStrike" dirty="0">
                          <a:solidFill>
                            <a:srgbClr val="000000"/>
                          </a:solidFill>
                          <a:effectLst/>
                          <a:latin typeface="Century Gothic" panose="020B0502020202020204" pitchFamily="34" charset="0"/>
                        </a:rPr>
                        <a:t>率</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ja" sz="1000" b="1" i="0" u="none" strike="noStrike" dirty="0">
                          <a:solidFill>
                            <a:srgbClr val="000000"/>
                          </a:solidFill>
                          <a:effectLst/>
                          <a:latin typeface="Century Gothic" panose="020B0502020202020204" pitchFamily="34" charset="0"/>
                        </a:rPr>
                        <a:t>数量</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ja" sz="1000" b="1" i="0" u="none" strike="noStrike" dirty="0">
                          <a:solidFill>
                            <a:srgbClr val="000000"/>
                          </a:solidFill>
                          <a:effectLst/>
                          <a:latin typeface="Century Gothic" panose="020B0502020202020204" pitchFamily="34" charset="0"/>
                        </a:rPr>
                        <a:t>量</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extLst>
                  <a:ext uri="{0D108BD9-81ED-4DB2-BD59-A6C34878D82A}">
                    <a16:rowId xmlns:a16="http://schemas.microsoft.com/office/drawing/2014/main" val="1569401314"/>
                  </a:ext>
                </a:extLst>
              </a:tr>
              <a:tr h="410304">
                <a:tc>
                  <a:txBody>
                    <a:bodyPr/>
                    <a:lstStyle/>
                    <a:p>
                      <a:pPr algn="l" rtl="0" fontAlgn="ctr"/>
                      <a:r>
                        <a:rPr lang="ja" sz="1100" b="1" i="0" u="none" strike="noStrike" dirty="0">
                          <a:solidFill>
                            <a:srgbClr val="000000"/>
                          </a:solidFill>
                          <a:effectLst/>
                          <a:latin typeface="Century Gothic" panose="020B0502020202020204" pitchFamily="34" charset="0"/>
                        </a:rPr>
                        <a:t>労働</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ja" sz="1100" b="0" i="0" u="none" strike="noStrike" dirty="0">
                          <a:solidFill>
                            <a:srgbClr val="000000"/>
                          </a:solidFill>
                          <a:effectLst/>
                          <a:latin typeface="Century Gothic" panose="020B0502020202020204" pitchFamily="34" charset="0"/>
                        </a:rPr>
                        <a:t>エレクトロチャージロジスティクス株式会社 </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fontAlgn="ctr"/>
                      <a:r>
                        <a:rPr lang="ja" sz="1100" b="0" i="0" u="none" strike="noStrike" dirty="0">
                          <a:solidFill>
                            <a:srgbClr val="000000"/>
                          </a:solidFill>
                          <a:effectLst/>
                          <a:latin typeface="Century Gothic" panose="020B0502020202020204" pitchFamily="34" charset="0"/>
                        </a:rPr>
                        <a:t>78.00ドル</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fontAlgn="ctr"/>
                      <a:r>
                        <a:rPr lang="ja" sz="1100" b="0" i="0" u="none" strike="noStrike" dirty="0">
                          <a:solidFill>
                            <a:srgbClr val="000000"/>
                          </a:solidFill>
                          <a:effectLst/>
                          <a:latin typeface="Century Gothic" panose="020B0502020202020204" pitchFamily="34" charset="0"/>
                        </a:rPr>
                        <a:t>200</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r>
                        <a:rPr lang="ja" sz="1100" b="0" i="0" u="none" strike="noStrike" dirty="0">
                          <a:solidFill>
                            <a:srgbClr val="000000"/>
                          </a:solidFill>
                          <a:effectLst/>
                          <a:latin typeface="Century Gothic" panose="020B0502020202020204" pitchFamily="34" charset="0"/>
                        </a:rPr>
                        <a:t> $ 15,600.00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851251426"/>
                  </a:ext>
                </a:extLst>
              </a:tr>
              <a:tr h="410304">
                <a:tc>
                  <a:txBody>
                    <a:bodyPr/>
                    <a:lstStyle/>
                    <a:p>
                      <a:pPr algn="l" fontAlgn="ctr"/>
                      <a:r>
                        <a:rPr lang="ja" sz="1100" b="1" i="0" u="none" strike="noStrike" dirty="0">
                          <a:solidFill>
                            <a:srgbClr val="000000"/>
                          </a:solidFill>
                          <a:effectLst/>
                          <a:latin typeface="Century Gothic" panose="020B0502020202020204" pitchFamily="34" charset="0"/>
                        </a:rPr>
                        <a:t>労働</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ja" sz="1100" b="0" i="0" u="none" strike="noStrike" dirty="0">
                          <a:solidFill>
                            <a:srgbClr val="000000"/>
                          </a:solidFill>
                          <a:effectLst/>
                          <a:latin typeface="Century Gothic" panose="020B0502020202020204" pitchFamily="34" charset="0"/>
                        </a:rPr>
                        <a:t>レベル 1 EVS</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r>
                        <a:rPr lang="ja" sz="1100" b="0" i="0" u="none" strike="noStrike" dirty="0">
                          <a:solidFill>
                            <a:srgbClr val="000000"/>
                          </a:solidFill>
                          <a:effectLst/>
                          <a:latin typeface="Century Gothic" panose="020B0502020202020204" pitchFamily="34" charset="0"/>
                        </a:rPr>
                        <a:t>46.00ドル</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r>
                        <a:rPr lang="ja" sz="1100" b="0" i="0" u="none" strike="noStrike" dirty="0">
                          <a:solidFill>
                            <a:srgbClr val="000000"/>
                          </a:solidFill>
                          <a:effectLst/>
                          <a:latin typeface="Century Gothic" panose="020B0502020202020204" pitchFamily="34" charset="0"/>
                        </a:rPr>
                        <a:t>100</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r>
                        <a:rPr lang="ja" sz="1100" b="0" i="0" u="none" strike="noStrike" dirty="0">
                          <a:solidFill>
                            <a:srgbClr val="000000"/>
                          </a:solidFill>
                          <a:effectLst/>
                          <a:latin typeface="Century Gothic" panose="020B0502020202020204" pitchFamily="34" charset="0"/>
                        </a:rPr>
                        <a:t> $ 4,600.00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594627813"/>
                  </a:ext>
                </a:extLst>
              </a:tr>
              <a:tr h="410304">
                <a:tc>
                  <a:txBody>
                    <a:bodyPr/>
                    <a:lstStyle/>
                    <a:p>
                      <a:pPr algn="l" rtl="0" fontAlgn="ctr"/>
                      <a:r>
                        <a:rPr lang="ja" sz="1100" b="1" i="0" u="none" strike="noStrike" dirty="0">
                          <a:solidFill>
                            <a:srgbClr val="000000"/>
                          </a:solidFill>
                          <a:effectLst/>
                          <a:latin typeface="Century Gothic" panose="020B0502020202020204" pitchFamily="34" charset="0"/>
                        </a:rPr>
                        <a:t>労働</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ja" sz="1100" b="0" i="0" u="none" strike="noStrike" dirty="0">
                          <a:solidFill>
                            <a:srgbClr val="000000"/>
                          </a:solidFill>
                          <a:effectLst/>
                          <a:latin typeface="Century Gothic" panose="020B0502020202020204" pitchFamily="34" charset="0"/>
                        </a:rPr>
                        <a:t>レベル 2 EVS</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r>
                        <a:rPr lang="ja" sz="1100" b="0" i="0" u="none" strike="noStrike" dirty="0">
                          <a:solidFill>
                            <a:srgbClr val="000000"/>
                          </a:solidFill>
                          <a:effectLst/>
                          <a:latin typeface="Century Gothic" panose="020B0502020202020204" pitchFamily="34" charset="0"/>
                        </a:rPr>
                        <a:t>58.00ドル</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r>
                        <a:rPr lang="ja" sz="1100" b="0" i="0" u="none" strike="noStrike" dirty="0">
                          <a:solidFill>
                            <a:srgbClr val="000000"/>
                          </a:solidFill>
                          <a:effectLst/>
                          <a:latin typeface="Century Gothic" panose="020B0502020202020204" pitchFamily="34" charset="0"/>
                        </a:rPr>
                        <a:t>50</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r>
                        <a:rPr lang="ja" sz="1100" b="0" i="0" u="none" strike="noStrike" dirty="0">
                          <a:solidFill>
                            <a:srgbClr val="000000"/>
                          </a:solidFill>
                          <a:effectLst/>
                          <a:latin typeface="Century Gothic" panose="020B0502020202020204" pitchFamily="34" charset="0"/>
                        </a:rPr>
                        <a:t> $ 2,900.00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2750655128"/>
                  </a:ext>
                </a:extLst>
              </a:tr>
              <a:tr h="410304">
                <a:tc>
                  <a:txBody>
                    <a:bodyPr/>
                    <a:lstStyle/>
                    <a:p>
                      <a:pPr algn="l" fontAlgn="ctr"/>
                      <a:r>
                        <a:rPr lang="ja" sz="1100" b="1" i="0" u="none" strike="noStrike" dirty="0">
                          <a:solidFill>
                            <a:srgbClr val="000000"/>
                          </a:solidFill>
                          <a:effectLst/>
                          <a:latin typeface="Century Gothic" panose="020B0502020202020204" pitchFamily="34" charset="0"/>
                        </a:rPr>
                        <a:t>労働</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ja" sz="1100" b="0" i="0" u="none" strike="noStrike" dirty="0">
                          <a:solidFill>
                            <a:srgbClr val="000000"/>
                          </a:solidFill>
                          <a:effectLst/>
                          <a:latin typeface="Century Gothic" panose="020B0502020202020204" pitchFamily="34" charset="0"/>
                        </a:rPr>
                        <a:t>EVC急速充電器</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fontAlgn="ctr"/>
                      <a:r>
                        <a:rPr lang="ja" sz="1100" b="0" i="0" u="none" strike="noStrike" dirty="0">
                          <a:solidFill>
                            <a:srgbClr val="000000"/>
                          </a:solidFill>
                          <a:effectLst/>
                          <a:latin typeface="Century Gothic" panose="020B0502020202020204" pitchFamily="34" charset="0"/>
                        </a:rPr>
                        <a:t>85,000.00ドル</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fontAlgn="ctr"/>
                      <a:r>
                        <a:rPr lang="ja" sz="1100" b="0" i="0" u="none" strike="noStrike" dirty="0">
                          <a:solidFill>
                            <a:srgbClr val="000000"/>
                          </a:solidFill>
                          <a:effectLst/>
                          <a:latin typeface="Century Gothic" panose="020B0502020202020204" pitchFamily="34" charset="0"/>
                        </a:rPr>
                        <a:t>1</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r>
                        <a:rPr lang="ja" sz="1100" b="0" i="0" u="none" strike="noStrike" dirty="0">
                          <a:solidFill>
                            <a:srgbClr val="000000"/>
                          </a:solidFill>
                          <a:effectLst/>
                          <a:latin typeface="Century Gothic" panose="020B0502020202020204" pitchFamily="34" charset="0"/>
                        </a:rPr>
                        <a:t> $ 85,000.00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115840133"/>
                  </a:ext>
                </a:extLst>
              </a:tr>
              <a:tr h="410304">
                <a:tc>
                  <a:txBody>
                    <a:bodyPr/>
                    <a:lstStyle/>
                    <a:p>
                      <a:pPr algn="l" rtl="0" fontAlgn="ctr"/>
                      <a:r>
                        <a:rPr lang="ja" sz="1100" b="1" i="0" u="none" strike="noStrike" dirty="0">
                          <a:solidFill>
                            <a:srgbClr val="000000"/>
                          </a:solidFill>
                          <a:effectLst/>
                          <a:latin typeface="Century Gothic" panose="020B0502020202020204" pitchFamily="34" charset="0"/>
                        </a:rPr>
                        <a:t>労働</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ja" sz="1100" b="0" i="0" u="none" strike="noStrike" dirty="0">
                          <a:solidFill>
                            <a:srgbClr val="000000"/>
                          </a:solidFill>
                          <a:effectLst/>
                          <a:latin typeface="Century Gothic" panose="020B0502020202020204" pitchFamily="34" charset="0"/>
                        </a:rPr>
                        <a:t>バッテリーベンダー</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r>
                        <a:rPr lang="ja" sz="1100" b="0" i="0" u="none" strike="noStrike" dirty="0">
                          <a:solidFill>
                            <a:srgbClr val="000000"/>
                          </a:solidFill>
                          <a:effectLst/>
                          <a:latin typeface="Century Gothic" panose="020B0502020202020204" pitchFamily="34" charset="0"/>
                        </a:rPr>
                        <a:t>79,879.00ドル</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r>
                        <a:rPr lang="ja" sz="1100" b="0" i="0" u="none" strike="noStrike" dirty="0">
                          <a:solidFill>
                            <a:srgbClr val="000000"/>
                          </a:solidFill>
                          <a:effectLst/>
                          <a:latin typeface="Century Gothic" panose="020B0502020202020204" pitchFamily="34" charset="0"/>
                        </a:rPr>
                        <a:t>3</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r>
                        <a:rPr lang="ja" sz="1100" b="0" i="0" u="none" strike="noStrike" dirty="0">
                          <a:solidFill>
                            <a:srgbClr val="000000"/>
                          </a:solidFill>
                          <a:effectLst/>
                          <a:latin typeface="Century Gothic" panose="020B0502020202020204" pitchFamily="34" charset="0"/>
                        </a:rPr>
                        <a:t> $ 239,637.00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479748378"/>
                  </a:ext>
                </a:extLst>
              </a:tr>
              <a:tr h="410304">
                <a:tc>
                  <a:txBody>
                    <a:bodyPr/>
                    <a:lstStyle/>
                    <a:p>
                      <a:pPr algn="l" rtl="0" fontAlgn="ctr"/>
                      <a:r>
                        <a:rPr lang="ja" sz="1100" b="1" i="0" u="none" strike="noStrike" dirty="0">
                          <a:solidFill>
                            <a:srgbClr val="000000"/>
                          </a:solidFill>
                          <a:effectLst/>
                          <a:latin typeface="Century Gothic" panose="020B0502020202020204" pitchFamily="34" charset="0"/>
                        </a:rPr>
                        <a:t>調度</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ja" sz="1100" b="0" i="0" u="none" strike="noStrike" dirty="0">
                          <a:solidFill>
                            <a:srgbClr val="000000"/>
                          </a:solidFill>
                          <a:effectLst/>
                          <a:latin typeface="Century Gothic" panose="020B0502020202020204" pitchFamily="34" charset="0"/>
                        </a:rPr>
                        <a:t>電力変換システムベンダー</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r>
                        <a:rPr lang="ja" sz="1100" b="0" i="0" u="none" strike="noStrike" dirty="0">
                          <a:solidFill>
                            <a:srgbClr val="000000"/>
                          </a:solidFill>
                          <a:effectLst/>
                          <a:latin typeface="Century Gothic" panose="020B0502020202020204" pitchFamily="34" charset="0"/>
                        </a:rPr>
                        <a:t>68,686.00ドル</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r>
                        <a:rPr lang="ja" sz="1100" b="0" i="0" u="none" strike="noStrike" dirty="0">
                          <a:solidFill>
                            <a:srgbClr val="000000"/>
                          </a:solidFill>
                          <a:effectLst/>
                          <a:latin typeface="Century Gothic" panose="020B0502020202020204" pitchFamily="34" charset="0"/>
                        </a:rPr>
                        <a:t>1</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l" fontAlgn="ctr"/>
                      <a:r>
                        <a:rPr lang="ja" sz="1100" b="0" i="0" u="none" strike="noStrike" dirty="0">
                          <a:solidFill>
                            <a:srgbClr val="000000"/>
                          </a:solidFill>
                          <a:effectLst/>
                          <a:latin typeface="Century Gothic" panose="020B0502020202020204" pitchFamily="34" charset="0"/>
                        </a:rPr>
                        <a:t> $ 68,686.00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3168990625"/>
                  </a:ext>
                </a:extLst>
              </a:tr>
              <a:tr h="410304">
                <a:tc>
                  <a:txBody>
                    <a:bodyPr/>
                    <a:lstStyle/>
                    <a:p>
                      <a:pPr algn="l" rtl="0" fontAlgn="ctr"/>
                      <a:r>
                        <a:rPr lang="ja" sz="1100" b="1" i="0" u="none" strike="noStrike" dirty="0">
                          <a:solidFill>
                            <a:srgbClr val="000000"/>
                          </a:solidFill>
                          <a:effectLst/>
                          <a:latin typeface="Century Gothic" panose="020B0502020202020204" pitchFamily="34" charset="0"/>
                        </a:rPr>
                        <a:t>雑</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gridSpan="2">
                  <a:txBody>
                    <a:bodyPr/>
                    <a:lstStyle/>
                    <a:p>
                      <a:pPr algn="l" fontAlgn="ctr"/>
                      <a:r>
                        <a:rPr lang="ja" sz="1100" b="0" i="0" u="none" strike="noStrike" dirty="0">
                          <a:solidFill>
                            <a:srgbClr val="000000"/>
                          </a:solidFill>
                          <a:effectLst/>
                          <a:latin typeface="Century Gothic" panose="020B0502020202020204" pitchFamily="34" charset="0"/>
                        </a:rPr>
                        <a:t>サードパーティ製ソフトウェア</a:t>
                      </a:r>
                    </a:p>
                  </a:txBody>
                  <a:tcPr marL="857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endParaRPr lang="en-US"/>
                    </a:p>
                  </a:txBody>
                  <a:tcPr/>
                </a:tc>
                <a:tc>
                  <a:txBody>
                    <a:bodyPr/>
                    <a:lstStyle/>
                    <a:p>
                      <a:pPr algn="ctr" rtl="0" fontAlgn="ctr"/>
                      <a:r>
                        <a:rPr lang="ja" sz="1100" b="0" i="0" u="none" strike="noStrike" dirty="0">
                          <a:solidFill>
                            <a:srgbClr val="000000"/>
                          </a:solidFill>
                          <a:effectLst/>
                          <a:latin typeface="Century Gothic" panose="020B0502020202020204" pitchFamily="34" charset="0"/>
                        </a:rPr>
                        <a:t>25,432.00ドル</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a:txBody>
                    <a:bodyPr/>
                    <a:lstStyle/>
                    <a:p>
                      <a:pPr algn="ctr" rtl="0" fontAlgn="ctr"/>
                      <a:r>
                        <a:rPr lang="ja" sz="1100" b="0" i="0" u="none" strike="noStrike" dirty="0">
                          <a:solidFill>
                            <a:srgbClr val="000000"/>
                          </a:solidFill>
                          <a:effectLst/>
                          <a:latin typeface="Century Gothic" panose="020B0502020202020204" pitchFamily="34" charset="0"/>
                        </a:rPr>
                        <a:t>1</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a:txBody>
                    <a:bodyPr/>
                    <a:lstStyle/>
                    <a:p>
                      <a:pPr algn="l" fontAlgn="ctr"/>
                      <a:r>
                        <a:rPr lang="ja" sz="1100" b="0" i="0" u="none" strike="noStrike" dirty="0">
                          <a:solidFill>
                            <a:srgbClr val="000000"/>
                          </a:solidFill>
                          <a:effectLst/>
                          <a:latin typeface="Century Gothic" panose="020B0502020202020204" pitchFamily="34" charset="0"/>
                        </a:rPr>
                        <a:t> $ 25,432.00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7F9FB"/>
                    </a:solidFill>
                  </a:tcPr>
                </a:tc>
                <a:extLst>
                  <a:ext uri="{0D108BD9-81ED-4DB2-BD59-A6C34878D82A}">
                    <a16:rowId xmlns:a16="http://schemas.microsoft.com/office/drawing/2014/main" val="1610162371"/>
                  </a:ext>
                </a:extLst>
              </a:tr>
              <a:tr h="410304">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gridSpan="2">
                  <a:txBody>
                    <a:bodyPr/>
                    <a:lstStyle/>
                    <a:p>
                      <a:pPr algn="r" fontAlgn="ctr"/>
                      <a:r>
                        <a:rPr lang="ja" sz="1000" b="0" i="0" u="none" strike="noStrike" dirty="0">
                          <a:solidFill>
                            <a:srgbClr val="000000"/>
                          </a:solidFill>
                          <a:effectLst/>
                          <a:latin typeface="Century Gothic" panose="020B0502020202020204" pitchFamily="34" charset="0"/>
                        </a:rPr>
                        <a:t>総費用</a:t>
                      </a:r>
                    </a:p>
                  </a:txBody>
                  <a:tcPr marL="9525" marR="114300" marT="9525" marB="0" anchor="ctr">
                    <a:lnL>
                      <a:noFill/>
                    </a:lnL>
                    <a:lnR w="25400" cap="flat" cmpd="dbl"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noFill/>
                  </a:tcPr>
                </a:tc>
                <a:tc hMerge="1">
                  <a:txBody>
                    <a:bodyPr/>
                    <a:lstStyle/>
                    <a:p>
                      <a:endParaRPr lang="en-US"/>
                    </a:p>
                  </a:txBody>
                  <a:tcPr/>
                </a:tc>
                <a:tc>
                  <a:txBody>
                    <a:bodyPr/>
                    <a:lstStyle/>
                    <a:p>
                      <a:pPr algn="l" fontAlgn="ctr"/>
                      <a:r>
                        <a:rPr lang="ja" sz="1100" b="0" i="0" u="none" strike="noStrike" dirty="0">
                          <a:solidFill>
                            <a:srgbClr val="000000"/>
                          </a:solidFill>
                          <a:effectLst/>
                          <a:latin typeface="Century Gothic" panose="020B0502020202020204" pitchFamily="34" charset="0"/>
                        </a:rPr>
                        <a:t> $ 441,855.00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4166447726"/>
                  </a:ext>
                </a:extLst>
              </a:tr>
            </a:tbl>
          </a:graphicData>
        </a:graphic>
      </p:graphicFrame>
    </p:spTree>
    <p:extLst>
      <p:ext uri="{BB962C8B-B14F-4D97-AF65-F5344CB8AC3E}">
        <p14:creationId xmlns:p14="http://schemas.microsoft.com/office/powerpoint/2010/main" val="2962643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ja" b="1" dirty="0">
                <a:solidFill>
                  <a:schemeClr val="bg1"/>
                </a:solidFill>
                <a:latin typeface="Century Gothic" panose="020B0502020202020204" pitchFamily="34" charset="0"/>
                <a:ea typeface="Arial" charset="0"/>
                <a:cs typeface="Arial" charset="0"/>
              </a:rPr>
              <a:t>プロジェクトレポート</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ja" dirty="0">
                <a:solidFill>
                  <a:schemeClr val="bg1"/>
                </a:solidFill>
                <a:latin typeface="Century Gothic" panose="020B0502020202020204" pitchFamily="34" charset="0"/>
                <a:ea typeface="Arial" charset="0"/>
                <a:cs typeface="Arial" charset="0"/>
              </a:rPr>
              <a:t>利点と顧客</a:t>
            </a: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3958135" cy="461665"/>
          </a:xfrm>
          <a:prstGeom prst="rect">
            <a:avLst/>
          </a:prstGeom>
          <a:noFill/>
        </p:spPr>
        <p:txBody>
          <a:bodyPr wrap="none" rtlCol="0">
            <a:spAutoFit/>
          </a:bodyPr>
          <a:lstStyle/>
          <a:p>
            <a:r>
              <a:rPr lang="ja" sz="2400" dirty="0">
                <a:solidFill>
                  <a:schemeClr val="tx1">
                    <a:lumMod val="65000"/>
                    <a:lumOff val="35000"/>
                  </a:schemeClr>
                </a:solidFill>
                <a:latin typeface="Century Gothic" panose="020B0502020202020204" pitchFamily="34" charset="0"/>
              </a:rPr>
              <a:t>4. 福利厚生とお客様</a:t>
            </a:r>
          </a:p>
        </p:txBody>
      </p:sp>
      <p:graphicFrame>
        <p:nvGraphicFramePr>
          <p:cNvPr id="3" name="Table 2">
            <a:extLst>
              <a:ext uri="{FF2B5EF4-FFF2-40B4-BE49-F238E27FC236}">
                <a16:creationId xmlns:a16="http://schemas.microsoft.com/office/drawing/2014/main" id="{472D526B-7D39-4AD3-ADEB-D8D7825D827C}"/>
              </a:ext>
            </a:extLst>
          </p:cNvPr>
          <p:cNvGraphicFramePr>
            <a:graphicFrameLocks noGrp="1"/>
          </p:cNvGraphicFramePr>
          <p:nvPr>
            <p:extLst>
              <p:ext uri="{D42A27DB-BD31-4B8C-83A1-F6EECF244321}">
                <p14:modId xmlns:p14="http://schemas.microsoft.com/office/powerpoint/2010/main" val="2817279920"/>
              </p:ext>
            </p:extLst>
          </p:nvPr>
        </p:nvGraphicFramePr>
        <p:xfrm>
          <a:off x="472698" y="710066"/>
          <a:ext cx="10679006" cy="1914406"/>
        </p:xfrm>
        <a:graphic>
          <a:graphicData uri="http://schemas.openxmlformats.org/drawingml/2006/table">
            <a:tbl>
              <a:tblPr/>
              <a:tblGrid>
                <a:gridCol w="1821076">
                  <a:extLst>
                    <a:ext uri="{9D8B030D-6E8A-4147-A177-3AD203B41FA5}">
                      <a16:colId xmlns:a16="http://schemas.microsoft.com/office/drawing/2014/main" val="3129605748"/>
                    </a:ext>
                  </a:extLst>
                </a:gridCol>
                <a:gridCol w="8857930">
                  <a:extLst>
                    <a:ext uri="{9D8B030D-6E8A-4147-A177-3AD203B41FA5}">
                      <a16:colId xmlns:a16="http://schemas.microsoft.com/office/drawing/2014/main" val="4134565234"/>
                    </a:ext>
                  </a:extLst>
                </a:gridCol>
              </a:tblGrid>
              <a:tr h="381619">
                <a:tc>
                  <a:txBody>
                    <a:bodyPr/>
                    <a:lstStyle/>
                    <a:p>
                      <a:pPr algn="l" fontAlgn="ctr"/>
                      <a:r>
                        <a:rPr lang="ja" sz="1200" b="0" i="0" u="none" strike="noStrike" dirty="0">
                          <a:solidFill>
                            <a:srgbClr val="000000"/>
                          </a:solidFill>
                          <a:effectLst/>
                          <a:latin typeface="Century Gothic" panose="020B0502020202020204" pitchFamily="34" charset="0"/>
                        </a:rPr>
                        <a:t>プロセス所有者</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ja" sz="1100" b="0" i="0" u="none" strike="noStrike" dirty="0">
                          <a:solidFill>
                            <a:srgbClr val="000000"/>
                          </a:solidFill>
                          <a:effectLst/>
                          <a:latin typeface="Century Gothic" panose="020B0502020202020204" pitchFamily="34" charset="0"/>
                        </a:rPr>
                        <a:t>ジェーン・マシューズ - プロジェクトマネージャー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79401919"/>
                  </a:ext>
                </a:extLst>
              </a:tr>
              <a:tr h="381619">
                <a:tc>
                  <a:txBody>
                    <a:bodyPr/>
                    <a:lstStyle/>
                    <a:p>
                      <a:pPr algn="l" rtl="0" fontAlgn="ctr"/>
                      <a:r>
                        <a:rPr lang="ja" sz="1200" b="0" i="0" u="none" strike="noStrike" dirty="0">
                          <a:solidFill>
                            <a:srgbClr val="000000"/>
                          </a:solidFill>
                          <a:effectLst/>
                          <a:latin typeface="Century Gothic" panose="020B0502020202020204" pitchFamily="34" charset="0"/>
                        </a:rPr>
                        <a:t>主要な利害関係者</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ja" sz="1100" b="0" i="0" u="none" strike="noStrike" dirty="0">
                          <a:solidFill>
                            <a:srgbClr val="000000"/>
                          </a:solidFill>
                          <a:effectLst/>
                          <a:latin typeface="Century Gothic" panose="020B0502020202020204" pitchFamily="34" charset="0"/>
                        </a:rPr>
                        <a:t>ジル・デグラシオ</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961803336"/>
                  </a:ext>
                </a:extLst>
              </a:tr>
              <a:tr h="381619">
                <a:tc>
                  <a:txBody>
                    <a:bodyPr/>
                    <a:lstStyle/>
                    <a:p>
                      <a:pPr algn="l" fontAlgn="ctr"/>
                      <a:r>
                        <a:rPr lang="ja" sz="1200" b="0" i="0" u="none" strike="noStrike" dirty="0">
                          <a:solidFill>
                            <a:srgbClr val="000000"/>
                          </a:solidFill>
                          <a:effectLst/>
                          <a:latin typeface="Century Gothic" panose="020B0502020202020204" pitchFamily="34" charset="0"/>
                        </a:rPr>
                        <a:t>最終顧客</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ja" sz="1100" b="0" i="0" u="none" strike="noStrike" dirty="0">
                          <a:solidFill>
                            <a:srgbClr val="000000"/>
                          </a:solidFill>
                          <a:effectLst/>
                          <a:latin typeface="Century Gothic" panose="020B0502020202020204" pitchFamily="34" charset="0"/>
                        </a:rPr>
                        <a:t>米国、メキシコ、カナダの116のクライアント(添付のクライアントリストを参照)。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264862052"/>
                  </a:ext>
                </a:extLst>
              </a:tr>
              <a:tr h="769549">
                <a:tc>
                  <a:txBody>
                    <a:bodyPr/>
                    <a:lstStyle/>
                    <a:p>
                      <a:pPr algn="l" rtl="0" fontAlgn="ctr"/>
                      <a:r>
                        <a:rPr lang="ja" sz="1200" b="0" i="0" u="none" strike="noStrike" dirty="0">
                          <a:solidFill>
                            <a:srgbClr val="000000"/>
                          </a:solidFill>
                          <a:effectLst/>
                          <a:latin typeface="Century Gothic" panose="020B0502020202020204" pitchFamily="34" charset="0"/>
                        </a:rPr>
                        <a:t>期待されるメリット</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ja" sz="1100" b="0" i="0" u="none" strike="noStrike" dirty="0">
                          <a:solidFill>
                            <a:srgbClr val="000000"/>
                          </a:solidFill>
                          <a:effectLst/>
                          <a:latin typeface="Century Gothic" panose="020B0502020202020204" pitchFamily="34" charset="0"/>
                        </a:rPr>
                        <a:t>米国、メキシコ、カナダの116カ所に1,125カ所のEV充電ステーションを導入し、モールやサービスステーションのEV充電「交通量」に対応することで、EVドライバーが次の充電のために通過しなければならない長さが短縮されます。EV充電ステーションの導入により、ポジティブチャージの24%の利益も得られる。 </a:t>
                      </a:r>
                    </a:p>
                  </a:txBody>
                  <a:tcPr marL="857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100095511"/>
                  </a:ext>
                </a:extLst>
              </a:tr>
            </a:tbl>
          </a:graphicData>
        </a:graphic>
      </p:graphicFrame>
      <p:graphicFrame>
        <p:nvGraphicFramePr>
          <p:cNvPr id="8" name="Table 7">
            <a:extLst>
              <a:ext uri="{FF2B5EF4-FFF2-40B4-BE49-F238E27FC236}">
                <a16:creationId xmlns:a16="http://schemas.microsoft.com/office/drawing/2014/main" id="{CA97594C-07DD-4DB1-9368-BAAF8E323C68}"/>
              </a:ext>
            </a:extLst>
          </p:cNvPr>
          <p:cNvGraphicFramePr>
            <a:graphicFrameLocks noGrp="1"/>
          </p:cNvGraphicFramePr>
          <p:nvPr>
            <p:extLst>
              <p:ext uri="{D42A27DB-BD31-4B8C-83A1-F6EECF244321}">
                <p14:modId xmlns:p14="http://schemas.microsoft.com/office/powerpoint/2010/main" val="862564124"/>
              </p:ext>
            </p:extLst>
          </p:nvPr>
        </p:nvGraphicFramePr>
        <p:xfrm>
          <a:off x="472698" y="2922089"/>
          <a:ext cx="9448800" cy="3027404"/>
        </p:xfrm>
        <a:graphic>
          <a:graphicData uri="http://schemas.openxmlformats.org/drawingml/2006/table">
            <a:tbl>
              <a:tblPr/>
              <a:tblGrid>
                <a:gridCol w="1967708">
                  <a:extLst>
                    <a:ext uri="{9D8B030D-6E8A-4147-A177-3AD203B41FA5}">
                      <a16:colId xmlns:a16="http://schemas.microsoft.com/office/drawing/2014/main" val="82474641"/>
                    </a:ext>
                  </a:extLst>
                </a:gridCol>
                <a:gridCol w="1967708">
                  <a:extLst>
                    <a:ext uri="{9D8B030D-6E8A-4147-A177-3AD203B41FA5}">
                      <a16:colId xmlns:a16="http://schemas.microsoft.com/office/drawing/2014/main" val="1810954435"/>
                    </a:ext>
                  </a:extLst>
                </a:gridCol>
                <a:gridCol w="1359334">
                  <a:extLst>
                    <a:ext uri="{9D8B030D-6E8A-4147-A177-3AD203B41FA5}">
                      <a16:colId xmlns:a16="http://schemas.microsoft.com/office/drawing/2014/main" val="2742326689"/>
                    </a:ext>
                  </a:extLst>
                </a:gridCol>
                <a:gridCol w="2110295">
                  <a:extLst>
                    <a:ext uri="{9D8B030D-6E8A-4147-A177-3AD203B41FA5}">
                      <a16:colId xmlns:a16="http://schemas.microsoft.com/office/drawing/2014/main" val="3672165900"/>
                    </a:ext>
                  </a:extLst>
                </a:gridCol>
                <a:gridCol w="2043755">
                  <a:extLst>
                    <a:ext uri="{9D8B030D-6E8A-4147-A177-3AD203B41FA5}">
                      <a16:colId xmlns:a16="http://schemas.microsoft.com/office/drawing/2014/main" val="3932209737"/>
                    </a:ext>
                  </a:extLst>
                </a:gridCol>
              </a:tblGrid>
              <a:tr h="247044">
                <a:tc>
                  <a:txBody>
                    <a:bodyPr/>
                    <a:lstStyle/>
                    <a:p>
                      <a:pPr algn="l" fontAlgn="ctr"/>
                      <a:r>
                        <a:rPr lang="ja" sz="1000" b="1" i="0" u="none" strike="noStrike" dirty="0">
                          <a:solidFill>
                            <a:srgbClr val="000000"/>
                          </a:solidFill>
                          <a:effectLst/>
                          <a:latin typeface="Century Gothic" panose="020B0502020202020204" pitchFamily="34" charset="0"/>
                        </a:rPr>
                        <a:t>福利厚生の種類</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gridSpan="3">
                  <a:txBody>
                    <a:bodyPr/>
                    <a:lstStyle/>
                    <a:p>
                      <a:pPr algn="l" fontAlgn="ctr"/>
                      <a:r>
                        <a:rPr lang="ja" sz="1000" b="1" i="0" u="none" strike="noStrike" dirty="0">
                          <a:solidFill>
                            <a:srgbClr val="000000"/>
                          </a:solidFill>
                          <a:effectLst/>
                          <a:latin typeface="Century Gothic" panose="020B0502020202020204" pitchFamily="34" charset="0"/>
                        </a:rPr>
                        <a:t>見積りの根拠</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a:txBody>
                    <a:bodyPr/>
                    <a:lstStyle/>
                    <a:p>
                      <a:pPr algn="ctr" fontAlgn="ctr"/>
                      <a:r>
                        <a:rPr lang="ja" sz="1000" b="1" i="0" u="none" strike="noStrike" dirty="0">
                          <a:solidFill>
                            <a:srgbClr val="000000"/>
                          </a:solidFill>
                          <a:effectLst/>
                          <a:latin typeface="Century Gothic" panose="020B0502020202020204" pitchFamily="34" charset="0"/>
                        </a:rPr>
                        <a:t>給付金額の概算</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3240324035"/>
                  </a:ext>
                </a:extLst>
              </a:tr>
              <a:tr h="347545">
                <a:tc>
                  <a:txBody>
                    <a:bodyPr/>
                    <a:lstStyle/>
                    <a:p>
                      <a:pPr algn="l" rtl="0" fontAlgn="ctr"/>
                      <a:r>
                        <a:rPr lang="ja" sz="1100" b="1" i="0" u="none" strike="noStrike" dirty="0">
                          <a:solidFill>
                            <a:srgbClr val="000000"/>
                          </a:solidFill>
                          <a:effectLst/>
                          <a:latin typeface="Century Gothic" panose="020B0502020202020204" pitchFamily="34" charset="0"/>
                        </a:rPr>
                        <a:t>具体的なコスト削減</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ja" sz="1100" b="0" i="0" u="none" strike="noStrike" dirty="0">
                          <a:solidFill>
                            <a:srgbClr val="000000"/>
                          </a:solidFill>
                          <a:effectLst/>
                          <a:latin typeface="Century Gothic" panose="020B0502020202020204" pitchFamily="34" charset="0"/>
                        </a:rPr>
                        <a:t>推定量の予測 </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ja" sz="1100" b="0" i="0" u="none" strike="noStrike" dirty="0">
                          <a:solidFill>
                            <a:srgbClr val="000000"/>
                          </a:solidFill>
                          <a:effectLst/>
                          <a:latin typeface="Century Gothic" panose="020B0502020202020204" pitchFamily="34" charset="0"/>
                        </a:rPr>
                        <a:t> 25,000.00ドル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4176555518"/>
                  </a:ext>
                </a:extLst>
              </a:tr>
              <a:tr h="347545">
                <a:tc>
                  <a:txBody>
                    <a:bodyPr/>
                    <a:lstStyle/>
                    <a:p>
                      <a:pPr algn="l" fontAlgn="ctr"/>
                      <a:r>
                        <a:rPr lang="ja" sz="1100" b="1" i="0" u="none" strike="noStrike" dirty="0">
                          <a:solidFill>
                            <a:srgbClr val="000000"/>
                          </a:solidFill>
                          <a:effectLst/>
                          <a:latin typeface="Century Gothic" panose="020B0502020202020204" pitchFamily="34" charset="0"/>
                        </a:rPr>
                        <a:t>収益の向上</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ja" sz="1100" b="0" i="0" u="none" strike="noStrike" dirty="0">
                          <a:solidFill>
                            <a:srgbClr val="000000"/>
                          </a:solidFill>
                          <a:effectLst/>
                          <a:latin typeface="Century Gothic" panose="020B0502020202020204" pitchFamily="34" charset="0"/>
                        </a:rPr>
                        <a:t>財務の予測</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ja" sz="1100" b="0" i="0" u="none" strike="noStrike" dirty="0">
                          <a:solidFill>
                            <a:srgbClr val="000000"/>
                          </a:solidFill>
                          <a:effectLst/>
                          <a:latin typeface="Century Gothic" panose="020B0502020202020204" pitchFamily="34" charset="0"/>
                        </a:rPr>
                        <a:t> $ 92,500.00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399280908"/>
                  </a:ext>
                </a:extLst>
              </a:tr>
              <a:tr h="347545">
                <a:tc>
                  <a:txBody>
                    <a:bodyPr/>
                    <a:lstStyle/>
                    <a:p>
                      <a:pPr algn="l" rtl="0" fontAlgn="ctr"/>
                      <a:r>
                        <a:rPr lang="ja" sz="1100" b="1" i="0" u="none" strike="noStrike" dirty="0">
                          <a:solidFill>
                            <a:srgbClr val="000000"/>
                          </a:solidFill>
                          <a:effectLst/>
                          <a:latin typeface="Century Gothic" panose="020B0502020202020204" pitchFamily="34" charset="0"/>
                        </a:rPr>
                        <a:t>生産性の向上(ソフト)</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ja" sz="1100" b="0" i="0" u="none" strike="noStrike" dirty="0">
                          <a:solidFill>
                            <a:srgbClr val="000000"/>
                          </a:solidFill>
                          <a:effectLst/>
                          <a:latin typeface="Century Gothic" panose="020B0502020202020204" pitchFamily="34" charset="0"/>
                        </a:rPr>
                        <a:t>プロジェクト管理の見積もり </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ja" sz="1100" b="0" i="0" u="none" strike="noStrike" dirty="0">
                          <a:solidFill>
                            <a:srgbClr val="000000"/>
                          </a:solidFill>
                          <a:effectLst/>
                          <a:latin typeface="Century Gothic" panose="020B0502020202020204" pitchFamily="34" charset="0"/>
                        </a:rPr>
                        <a:t> $ 17,500.00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071070610"/>
                  </a:ext>
                </a:extLst>
              </a:tr>
              <a:tr h="347545">
                <a:tc>
                  <a:txBody>
                    <a:bodyPr/>
                    <a:lstStyle/>
                    <a:p>
                      <a:pPr algn="l" fontAlgn="ctr"/>
                      <a:r>
                        <a:rPr lang="ja" sz="1100" b="1" i="0" u="none" strike="noStrike" dirty="0">
                          <a:solidFill>
                            <a:srgbClr val="000000"/>
                          </a:solidFill>
                          <a:effectLst/>
                          <a:latin typeface="Century Gothic" panose="020B0502020202020204" pitchFamily="34" charset="0"/>
                        </a:rPr>
                        <a:t>コンプライアンスの向上</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ja" sz="1100" b="0" i="0" u="none" strike="noStrike" dirty="0">
                          <a:solidFill>
                            <a:srgbClr val="000000"/>
                          </a:solidFill>
                          <a:effectLst/>
                          <a:latin typeface="Century Gothic" panose="020B0502020202020204" pitchFamily="34" charset="0"/>
                        </a:rPr>
                        <a:t>オペレーションの見積もり </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ja" sz="1100" b="0" i="0" u="none" strike="noStrike" dirty="0">
                          <a:solidFill>
                            <a:srgbClr val="000000"/>
                          </a:solidFill>
                          <a:effectLst/>
                          <a:latin typeface="Century Gothic" panose="020B0502020202020204" pitchFamily="34" charset="0"/>
                        </a:rPr>
                        <a:t> 12,000.00ドル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748128199"/>
                  </a:ext>
                </a:extLst>
              </a:tr>
              <a:tr h="347545">
                <a:tc>
                  <a:txBody>
                    <a:bodyPr/>
                    <a:lstStyle/>
                    <a:p>
                      <a:pPr algn="l" rtl="0" fontAlgn="ctr"/>
                      <a:r>
                        <a:rPr lang="ja" sz="1100" b="1" i="0" u="none" strike="noStrike" dirty="0">
                          <a:solidFill>
                            <a:srgbClr val="000000"/>
                          </a:solidFill>
                          <a:effectLst/>
                          <a:latin typeface="Century Gothic" panose="020B0502020202020204" pitchFamily="34" charset="0"/>
                        </a:rPr>
                        <a:t>より良い意思決定</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ja" sz="1100" b="0" i="0" u="none" strike="noStrike" dirty="0">
                          <a:solidFill>
                            <a:srgbClr val="000000"/>
                          </a:solidFill>
                          <a:effectLst/>
                          <a:latin typeface="Century Gothic" panose="020B0502020202020204" pitchFamily="34" charset="0"/>
                        </a:rPr>
                        <a:t>プロジェクト管理の見積もり </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ja" sz="1100" b="0" i="0" u="none" strike="noStrike" dirty="0">
                          <a:solidFill>
                            <a:srgbClr val="000000"/>
                          </a:solidFill>
                          <a:effectLst/>
                          <a:latin typeface="Century Gothic" panose="020B0502020202020204" pitchFamily="34" charset="0"/>
                        </a:rPr>
                        <a:t> $ 18,500.00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872579825"/>
                  </a:ext>
                </a:extLst>
              </a:tr>
              <a:tr h="347545">
                <a:tc>
                  <a:txBody>
                    <a:bodyPr/>
                    <a:lstStyle/>
                    <a:p>
                      <a:pPr algn="l" rtl="0" fontAlgn="ctr"/>
                      <a:r>
                        <a:rPr lang="ja" sz="1100" b="1" i="0" u="none" strike="noStrike" dirty="0">
                          <a:solidFill>
                            <a:srgbClr val="000000"/>
                          </a:solidFill>
                          <a:effectLst/>
                          <a:latin typeface="Century Gothic" panose="020B0502020202020204" pitchFamily="34" charset="0"/>
                        </a:rPr>
                        <a:t>少ないメンテナンス</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ja" sz="1100" b="0" i="0" u="none" strike="noStrike" dirty="0">
                          <a:solidFill>
                            <a:srgbClr val="000000"/>
                          </a:solidFill>
                          <a:effectLst/>
                          <a:latin typeface="Century Gothic" panose="020B0502020202020204" pitchFamily="34" charset="0"/>
                        </a:rPr>
                        <a:t>プロジェクト管理の見積もり </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ja" sz="1100" b="0" i="0" u="none" strike="noStrike" dirty="0">
                          <a:solidFill>
                            <a:srgbClr val="000000"/>
                          </a:solidFill>
                          <a:effectLst/>
                          <a:latin typeface="Century Gothic" panose="020B0502020202020204" pitchFamily="34" charset="0"/>
                        </a:rPr>
                        <a:t> 26,000.00ドル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141756206"/>
                  </a:ext>
                </a:extLst>
              </a:tr>
              <a:tr h="347545">
                <a:tc>
                  <a:txBody>
                    <a:bodyPr/>
                    <a:lstStyle/>
                    <a:p>
                      <a:pPr algn="l" rtl="0" fontAlgn="ctr"/>
                      <a:r>
                        <a:rPr lang="ja" sz="1100" b="1" i="0" u="none" strike="noStrike" dirty="0">
                          <a:solidFill>
                            <a:srgbClr val="000000"/>
                          </a:solidFill>
                          <a:effectLst/>
                          <a:latin typeface="Century Gothic" panose="020B0502020202020204" pitchFamily="34" charset="0"/>
                        </a:rPr>
                        <a:t>その他のコストを回避</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ja" sz="1100" b="0" i="0" u="none" strike="noStrike" dirty="0">
                          <a:solidFill>
                            <a:srgbClr val="000000"/>
                          </a:solidFill>
                          <a:effectLst/>
                          <a:latin typeface="Century Gothic" panose="020B0502020202020204" pitchFamily="34" charset="0"/>
                        </a:rPr>
                        <a:t>財務の予測</a:t>
                      </a:r>
                    </a:p>
                  </a:txBody>
                  <a:tcPr marL="85725"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l" fontAlgn="ctr"/>
                      <a:r>
                        <a:rPr lang="ja" sz="1100" b="0" i="0" u="none" strike="noStrike" dirty="0">
                          <a:solidFill>
                            <a:srgbClr val="000000"/>
                          </a:solidFill>
                          <a:effectLst/>
                          <a:latin typeface="Century Gothic" panose="020B0502020202020204" pitchFamily="34" charset="0"/>
                        </a:rPr>
                        <a:t> $ 46,250.00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985754924"/>
                  </a:ext>
                </a:extLst>
              </a:tr>
              <a:tr h="347545">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r" fontAlgn="ctr"/>
                      <a:r>
                        <a:rPr lang="ja" sz="1000" b="0" i="0" u="none" strike="noStrike" dirty="0">
                          <a:solidFill>
                            <a:srgbClr val="000000"/>
                          </a:solidFill>
                          <a:effectLst/>
                          <a:latin typeface="Century Gothic" panose="020B0502020202020204" pitchFamily="34" charset="0"/>
                        </a:rPr>
                        <a:t>総利益</a:t>
                      </a:r>
                    </a:p>
                  </a:txBody>
                  <a:tcPr marL="9525" marR="114300" marT="9525" marB="0" anchor="ctr">
                    <a:lnL>
                      <a:noFill/>
                    </a:lnL>
                    <a:lnR w="25400" cap="flat" cmpd="dbl"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noFill/>
                  </a:tcPr>
                </a:tc>
                <a:tc>
                  <a:txBody>
                    <a:bodyPr/>
                    <a:lstStyle/>
                    <a:p>
                      <a:pPr algn="l" fontAlgn="ctr"/>
                      <a:r>
                        <a:rPr lang="ja" sz="1100" b="0" i="0" u="none" strike="noStrike" dirty="0">
                          <a:solidFill>
                            <a:srgbClr val="000000"/>
                          </a:solidFill>
                          <a:effectLst/>
                          <a:latin typeface="Century Gothic" panose="020B0502020202020204" pitchFamily="34" charset="0"/>
                        </a:rPr>
                        <a:t> $ 237,750.00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8E8E8"/>
                    </a:solidFill>
                  </a:tcPr>
                </a:tc>
                <a:extLst>
                  <a:ext uri="{0D108BD9-81ED-4DB2-BD59-A6C34878D82A}">
                    <a16:rowId xmlns:a16="http://schemas.microsoft.com/office/drawing/2014/main" val="2495389180"/>
                  </a:ext>
                </a:extLst>
              </a:tr>
            </a:tbl>
          </a:graphicData>
        </a:graphic>
      </p:graphicFrame>
    </p:spTree>
    <p:extLst>
      <p:ext uri="{BB962C8B-B14F-4D97-AF65-F5344CB8AC3E}">
        <p14:creationId xmlns:p14="http://schemas.microsoft.com/office/powerpoint/2010/main" val="3261489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ja" b="1" dirty="0">
                <a:solidFill>
                  <a:schemeClr val="bg1"/>
                </a:solidFill>
                <a:latin typeface="Century Gothic" panose="020B0502020202020204" pitchFamily="34" charset="0"/>
                <a:ea typeface="Arial" charset="0"/>
                <a:cs typeface="Arial" charset="0"/>
              </a:rPr>
              <a:t>プロジェクトレポート</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ja" dirty="0">
                <a:solidFill>
                  <a:schemeClr val="bg1"/>
                </a:solidFill>
                <a:latin typeface="Century Gothic" panose="020B0502020202020204" pitchFamily="34" charset="0"/>
              </a:rPr>
              <a:t>リスク、制約、仮定</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5921814" cy="461665"/>
          </a:xfrm>
          <a:prstGeom prst="rect">
            <a:avLst/>
          </a:prstGeom>
          <a:noFill/>
        </p:spPr>
        <p:txBody>
          <a:bodyPr wrap="none" rtlCol="0">
            <a:spAutoFit/>
          </a:bodyPr>
          <a:lstStyle/>
          <a:p>
            <a:r>
              <a:rPr lang="ja" sz="2400" dirty="0">
                <a:solidFill>
                  <a:schemeClr val="tx1">
                    <a:lumMod val="65000"/>
                    <a:lumOff val="35000"/>
                  </a:schemeClr>
                </a:solidFill>
                <a:latin typeface="Century Gothic" panose="020B0502020202020204" pitchFamily="34" charset="0"/>
              </a:rPr>
              <a:t>5. リスク、制約、仮定</a:t>
            </a:r>
          </a:p>
        </p:txBody>
      </p:sp>
      <p:graphicFrame>
        <p:nvGraphicFramePr>
          <p:cNvPr id="4" name="Table 3">
            <a:extLst>
              <a:ext uri="{FF2B5EF4-FFF2-40B4-BE49-F238E27FC236}">
                <a16:creationId xmlns:a16="http://schemas.microsoft.com/office/drawing/2014/main" id="{8753E2D6-08E7-4F28-9E2A-A9EAF1B07DCB}"/>
              </a:ext>
            </a:extLst>
          </p:cNvPr>
          <p:cNvGraphicFramePr>
            <a:graphicFrameLocks noGrp="1"/>
          </p:cNvGraphicFramePr>
          <p:nvPr>
            <p:extLst>
              <p:ext uri="{D42A27DB-BD31-4B8C-83A1-F6EECF244321}">
                <p14:modId xmlns:p14="http://schemas.microsoft.com/office/powerpoint/2010/main" val="4104450326"/>
              </p:ext>
            </p:extLst>
          </p:nvPr>
        </p:nvGraphicFramePr>
        <p:xfrm>
          <a:off x="472698" y="734330"/>
          <a:ext cx="9448800" cy="4194810"/>
        </p:xfrm>
        <a:graphic>
          <a:graphicData uri="http://schemas.openxmlformats.org/drawingml/2006/table">
            <a:tbl>
              <a:tblPr/>
              <a:tblGrid>
                <a:gridCol w="1967708">
                  <a:extLst>
                    <a:ext uri="{9D8B030D-6E8A-4147-A177-3AD203B41FA5}">
                      <a16:colId xmlns:a16="http://schemas.microsoft.com/office/drawing/2014/main" val="1881596487"/>
                    </a:ext>
                  </a:extLst>
                </a:gridCol>
                <a:gridCol w="7481092">
                  <a:extLst>
                    <a:ext uri="{9D8B030D-6E8A-4147-A177-3AD203B41FA5}">
                      <a16:colId xmlns:a16="http://schemas.microsoft.com/office/drawing/2014/main" val="619396767"/>
                    </a:ext>
                  </a:extLst>
                </a:gridCol>
              </a:tblGrid>
              <a:tr h="1398270">
                <a:tc>
                  <a:txBody>
                    <a:bodyPr/>
                    <a:lstStyle/>
                    <a:p>
                      <a:pPr algn="l" fontAlgn="ctr"/>
                      <a:r>
                        <a:rPr lang="ja" sz="1400" b="0" i="0" u="none" strike="noStrike" dirty="0">
                          <a:solidFill>
                            <a:srgbClr val="000000"/>
                          </a:solidFill>
                          <a:effectLst/>
                          <a:latin typeface="Century Gothic" panose="020B0502020202020204" pitchFamily="34" charset="0"/>
                        </a:rPr>
                        <a:t>リスク</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60000"/>
                        <a:lumOff val="40000"/>
                      </a:schemeClr>
                    </a:solidFill>
                  </a:tcPr>
                </a:tc>
                <a:tc>
                  <a:txBody>
                    <a:bodyPr/>
                    <a:lstStyle/>
                    <a:p>
                      <a:pPr algn="l" fontAlgn="ctr"/>
                      <a:r>
                        <a:rPr lang="ja" sz="1200" b="0" i="0" u="none" strike="noStrike" dirty="0">
                          <a:solidFill>
                            <a:srgbClr val="000000"/>
                          </a:solidFill>
                          <a:effectLst/>
                          <a:latin typeface="Century Gothic" panose="020B0502020202020204" pitchFamily="34" charset="0"/>
                        </a:rPr>
                        <a:t>契約は結ばれているが、オペレーションズはまだデンバー市とユマ市から設置の承認を得ていない。プロジェクト管理は、両都市と協力して、スケジュールされた設置に間に合うように適切な許可などを確保します。</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578898126"/>
                  </a:ext>
                </a:extLst>
              </a:tr>
              <a:tr h="1398270">
                <a:tc>
                  <a:txBody>
                    <a:bodyPr/>
                    <a:lstStyle/>
                    <a:p>
                      <a:pPr algn="l" rtl="0" fontAlgn="ctr"/>
                      <a:r>
                        <a:rPr lang="ja" sz="1400" b="0" i="0" u="none" strike="noStrike" dirty="0">
                          <a:solidFill>
                            <a:srgbClr val="000000"/>
                          </a:solidFill>
                          <a:effectLst/>
                          <a:latin typeface="Century Gothic" panose="020B0502020202020204" pitchFamily="34" charset="0"/>
                        </a:rPr>
                        <a:t>制約</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40000"/>
                        <a:lumOff val="60000"/>
                      </a:schemeClr>
                    </a:solidFill>
                  </a:tcPr>
                </a:tc>
                <a:tc>
                  <a:txBody>
                    <a:bodyPr/>
                    <a:lstStyle/>
                    <a:p>
                      <a:pPr algn="l" fontAlgn="ctr"/>
                      <a:r>
                        <a:rPr lang="ja" sz="1200" b="0" i="0" u="none" strike="noStrike" dirty="0">
                          <a:solidFill>
                            <a:srgbClr val="000000"/>
                          </a:solidFill>
                          <a:effectLst/>
                          <a:latin typeface="Century Gothic" panose="020B0502020202020204" pitchFamily="34" charset="0"/>
                        </a:rPr>
                        <a:t>私たちは、EVステーションの実装を管理するための「現場」の人々を確保するために、いくつかの重要なプロジェクト管理とフィールドエンジニアのポジションを「埋め戻す」必要があります。</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38779886"/>
                  </a:ext>
                </a:extLst>
              </a:tr>
              <a:tr h="1398270">
                <a:tc>
                  <a:txBody>
                    <a:bodyPr/>
                    <a:lstStyle/>
                    <a:p>
                      <a:pPr algn="l" fontAlgn="ctr"/>
                      <a:r>
                        <a:rPr lang="ja" sz="1400" b="0" i="0" u="none" strike="noStrike" dirty="0">
                          <a:solidFill>
                            <a:srgbClr val="000000"/>
                          </a:solidFill>
                          <a:effectLst/>
                          <a:latin typeface="Century Gothic" panose="020B0502020202020204" pitchFamily="34" charset="0"/>
                        </a:rPr>
                        <a:t>仮定</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accent4">
                        <a:lumMod val="20000"/>
                        <a:lumOff val="80000"/>
                      </a:schemeClr>
                    </a:solidFill>
                  </a:tcPr>
                </a:tc>
                <a:tc>
                  <a:txBody>
                    <a:bodyPr/>
                    <a:lstStyle/>
                    <a:p>
                      <a:pPr algn="l" fontAlgn="ctr"/>
                      <a:r>
                        <a:rPr lang="ja" sz="1200" b="0" i="0" u="none" strike="noStrike" dirty="0">
                          <a:solidFill>
                            <a:srgbClr val="000000"/>
                          </a:solidFill>
                          <a:effectLst/>
                          <a:latin typeface="Century Gothic" panose="020B0502020202020204" pitchFamily="34" charset="0"/>
                        </a:rPr>
                        <a:t>EV充電ステーションの設置許可はすべて、導入時までにお客様から提供されるものと想定しています。</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5702115"/>
                  </a:ext>
                </a:extLst>
              </a:tr>
            </a:tbl>
          </a:graphicData>
        </a:graphic>
      </p:graphicFrame>
    </p:spTree>
    <p:extLst>
      <p:ext uri="{BB962C8B-B14F-4D97-AF65-F5344CB8AC3E}">
        <p14:creationId xmlns:p14="http://schemas.microsoft.com/office/powerpoint/2010/main" val="1520620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9" name="Rectangle 7">
            <a:extLst>
              <a:ext uri="{FF2B5EF4-FFF2-40B4-BE49-F238E27FC236}">
                <a16:creationId xmlns:a16="http://schemas.microsoft.com/office/drawing/2014/main" id="{C5C9822A-2673-EF4B-83F8-7225B1732D23}"/>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0" name="Parallelogram 39">
            <a:extLst>
              <a:ext uri="{FF2B5EF4-FFF2-40B4-BE49-F238E27FC236}">
                <a16:creationId xmlns:a16="http://schemas.microsoft.com/office/drawing/2014/main" id="{CEEE06DA-2C33-C84F-940E-6D7DB4C078C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381A0FB2-B8D0-CA42-B368-F7E708F385C5}"/>
              </a:ext>
            </a:extLst>
          </p:cNvPr>
          <p:cNvSpPr txBox="1"/>
          <p:nvPr/>
        </p:nvSpPr>
        <p:spPr>
          <a:xfrm>
            <a:off x="4800046" y="6477000"/>
            <a:ext cx="6947194" cy="369332"/>
          </a:xfrm>
          <a:prstGeom prst="rect">
            <a:avLst/>
          </a:prstGeom>
          <a:noFill/>
        </p:spPr>
        <p:txBody>
          <a:bodyPr wrap="square" rtlCol="0">
            <a:spAutoFit/>
          </a:bodyPr>
          <a:lstStyle/>
          <a:p>
            <a:pPr algn="r"/>
            <a:r>
              <a:rPr lang="ja" dirty="0">
                <a:solidFill>
                  <a:schemeClr val="bg1"/>
                </a:solidFill>
                <a:latin typeface="Century Gothic" panose="020B0502020202020204" pitchFamily="34" charset="0"/>
              </a:rPr>
              <a:t>作成者</a:t>
            </a:r>
            <a:endParaRPr lang="en-US" dirty="0">
              <a:solidFill>
                <a:schemeClr val="bg1"/>
              </a:solidFill>
              <a:latin typeface="Century Gothic" panose="020B0502020202020204" pitchFamily="34" charset="0"/>
              <a:ea typeface="Arial" charset="0"/>
              <a:cs typeface="Arial" charset="0"/>
            </a:endParaRPr>
          </a:p>
        </p:txBody>
      </p:sp>
      <p:graphicFrame>
        <p:nvGraphicFramePr>
          <p:cNvPr id="45" name="Table 44">
            <a:extLst>
              <a:ext uri="{FF2B5EF4-FFF2-40B4-BE49-F238E27FC236}">
                <a16:creationId xmlns:a16="http://schemas.microsoft.com/office/drawing/2014/main" id="{9EC24629-596C-6F43-9073-88FDEC0A7652}"/>
              </a:ext>
            </a:extLst>
          </p:cNvPr>
          <p:cNvGraphicFramePr>
            <a:graphicFrameLocks noGrp="1"/>
          </p:cNvGraphicFramePr>
          <p:nvPr>
            <p:extLst>
              <p:ext uri="{D42A27DB-BD31-4B8C-83A1-F6EECF244321}">
                <p14:modId xmlns:p14="http://schemas.microsoft.com/office/powerpoint/2010/main" val="357744054"/>
              </p:ext>
            </p:extLst>
          </p:nvPr>
        </p:nvGraphicFramePr>
        <p:xfrm>
          <a:off x="408789" y="785168"/>
          <a:ext cx="7425801" cy="994795"/>
        </p:xfrm>
        <a:graphic>
          <a:graphicData uri="http://schemas.openxmlformats.org/drawingml/2006/table">
            <a:tbl>
              <a:tblPr firstRow="1" firstCol="1" bandRow="1">
                <a:tableStyleId>{5C22544A-7EE6-4342-B048-85BDC9FD1C3A}</a:tableStyleId>
              </a:tblPr>
              <a:tblGrid>
                <a:gridCol w="2195263">
                  <a:extLst>
                    <a:ext uri="{9D8B030D-6E8A-4147-A177-3AD203B41FA5}">
                      <a16:colId xmlns:a16="http://schemas.microsoft.com/office/drawing/2014/main" val="1352701077"/>
                    </a:ext>
                  </a:extLst>
                </a:gridCol>
                <a:gridCol w="3239539">
                  <a:extLst>
                    <a:ext uri="{9D8B030D-6E8A-4147-A177-3AD203B41FA5}">
                      <a16:colId xmlns:a16="http://schemas.microsoft.com/office/drawing/2014/main" val="1056840554"/>
                    </a:ext>
                  </a:extLst>
                </a:gridCol>
                <a:gridCol w="1990999">
                  <a:extLst>
                    <a:ext uri="{9D8B030D-6E8A-4147-A177-3AD203B41FA5}">
                      <a16:colId xmlns:a16="http://schemas.microsoft.com/office/drawing/2014/main" val="3764831040"/>
                    </a:ext>
                  </a:extLst>
                </a:gridCol>
              </a:tblGrid>
              <a:tr h="240445">
                <a:tc>
                  <a:txBody>
                    <a:bodyPr/>
                    <a:lstStyle/>
                    <a:p>
                      <a:pPr marL="0" marR="0">
                        <a:lnSpc>
                          <a:spcPct val="107000"/>
                        </a:lnSpc>
                        <a:spcBef>
                          <a:spcPts val="300"/>
                        </a:spcBef>
                        <a:spcAft>
                          <a:spcPts val="300"/>
                        </a:spcAft>
                      </a:pPr>
                      <a:r>
                        <a:rPr lang="ja" sz="900" b="0" dirty="0">
                          <a:solidFill>
                            <a:schemeClr val="tx1"/>
                          </a:solidFill>
                          <a:effectLst/>
                          <a:latin typeface="Century Gothic" panose="020B0502020202020204" pitchFamily="34" charset="0"/>
                        </a:rPr>
                        <a:t>作成者</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300"/>
                        </a:spcBef>
                        <a:spcAft>
                          <a:spcPts val="300"/>
                        </a:spcAft>
                      </a:pPr>
                      <a:r>
                        <a:rPr lang="ja" sz="900" b="0" dirty="0">
                          <a:solidFill>
                            <a:schemeClr val="tx1"/>
                          </a:solidFill>
                          <a:effectLst/>
                          <a:latin typeface="Century Gothic" panose="020B0502020202020204" pitchFamily="34" charset="0"/>
                        </a:rPr>
                        <a:t>タイトル</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gn="ctr">
                        <a:lnSpc>
                          <a:spcPct val="107000"/>
                        </a:lnSpc>
                        <a:spcBef>
                          <a:spcPts val="300"/>
                        </a:spcBef>
                        <a:spcAft>
                          <a:spcPts val="300"/>
                        </a:spcAft>
                      </a:pPr>
                      <a:r>
                        <a:rPr lang="ja" sz="900" b="0" dirty="0">
                          <a:solidFill>
                            <a:schemeClr val="tx1"/>
                          </a:solidFill>
                          <a:effectLst/>
                          <a:latin typeface="Century Gothic" panose="020B0502020202020204" pitchFamily="34" charset="0"/>
                        </a:rPr>
                        <a:t>日付</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07552269"/>
                  </a:ext>
                </a:extLst>
              </a:tr>
              <a:tr h="754350">
                <a:tc>
                  <a:txBody>
                    <a:bodyPr/>
                    <a:lstStyle/>
                    <a:p>
                      <a:pPr marL="0" marR="0">
                        <a:lnSpc>
                          <a:spcPct val="107000"/>
                        </a:lnSpc>
                        <a:spcBef>
                          <a:spcPts val="300"/>
                        </a:spcBef>
                        <a:spcAft>
                          <a:spcPts val="300"/>
                        </a:spcAft>
                      </a:pPr>
                      <a:r>
                        <a:rPr lang="ja" sz="1600" b="0" dirty="0">
                          <a:solidFill>
                            <a:schemeClr val="tx1"/>
                          </a:solidFill>
                          <a:effectLst/>
                          <a:latin typeface="Century Gothic" panose="020B0502020202020204" pitchFamily="34" charset="0"/>
                        </a:rPr>
                        <a:t>ジェーン・マシューズ</a:t>
                      </a:r>
                      <a:endParaRPr lang="en-US" sz="1600" b="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ja" sz="1600" dirty="0">
                          <a:solidFill>
                            <a:schemeClr val="tx1"/>
                          </a:solidFill>
                          <a:effectLst/>
                          <a:latin typeface="Century Gothic" panose="020B0502020202020204" pitchFamily="34" charset="0"/>
                        </a:rPr>
                        <a:t>シニアプロジェクトマネージャー</a:t>
                      </a:r>
                      <a:endParaRPr lang="en-US" sz="16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gn="ctr">
                        <a:lnSpc>
                          <a:spcPct val="107000"/>
                        </a:lnSpc>
                        <a:spcBef>
                          <a:spcPts val="300"/>
                        </a:spcBef>
                        <a:spcAft>
                          <a:spcPts val="300"/>
                        </a:spcAft>
                      </a:pPr>
                      <a:r>
                        <a:rPr lang="ja" sz="1600" dirty="0">
                          <a:solidFill>
                            <a:schemeClr val="tx1"/>
                          </a:solidFill>
                          <a:effectLst/>
                          <a:latin typeface="Century Gothic" panose="020B0502020202020204" pitchFamily="34" charset="0"/>
                        </a:rPr>
                        <a:t>20XX年4月22日</a:t>
                      </a:r>
                      <a:endParaRPr lang="en-US" sz="16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429936180"/>
                  </a:ext>
                </a:extLst>
              </a:tr>
            </a:tbl>
          </a:graphicData>
        </a:graphic>
      </p:graphicFrame>
      <p:sp>
        <p:nvSpPr>
          <p:cNvPr id="38" name="TextBox 37">
            <a:extLst>
              <a:ext uri="{FF2B5EF4-FFF2-40B4-BE49-F238E27FC236}">
                <a16:creationId xmlns:a16="http://schemas.microsoft.com/office/drawing/2014/main" id="{E36FEB26-6347-CD41-956A-B259185DAC9B}"/>
              </a:ext>
            </a:extLst>
          </p:cNvPr>
          <p:cNvSpPr txBox="1"/>
          <p:nvPr/>
        </p:nvSpPr>
        <p:spPr>
          <a:xfrm>
            <a:off x="367748" y="248400"/>
            <a:ext cx="2496196" cy="461665"/>
          </a:xfrm>
          <a:prstGeom prst="rect">
            <a:avLst/>
          </a:prstGeom>
          <a:noFill/>
        </p:spPr>
        <p:txBody>
          <a:bodyPr wrap="none" rtlCol="0">
            <a:spAutoFit/>
          </a:bodyPr>
          <a:lstStyle/>
          <a:p>
            <a:r>
              <a:rPr lang="ja" sz="2400" dirty="0">
                <a:solidFill>
                  <a:schemeClr val="tx1">
                    <a:lumMod val="65000"/>
                    <a:lumOff val="35000"/>
                  </a:schemeClr>
                </a:solidFill>
                <a:latin typeface="Century Gothic" panose="020B0502020202020204" pitchFamily="34" charset="0"/>
              </a:rPr>
              <a:t>6. 作成者</a:t>
            </a:r>
          </a:p>
        </p:txBody>
      </p:sp>
    </p:spTree>
    <p:extLst>
      <p:ext uri="{BB962C8B-B14F-4D97-AF65-F5344CB8AC3E}">
        <p14:creationId xmlns:p14="http://schemas.microsoft.com/office/powerpoint/2010/main" val="57605566"/>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Charter-Template-with-Example-Data_PowerPoint" id="{23151D67-D973-D74D-AE49-D8599ACA9A0A}" vid="{E540B549-6B68-0C4D-8441-23D5A305591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2</TotalTime>
  <Words>3494</Words>
  <Application>Microsoft Macintosh PowerPoint</Application>
  <PresentationFormat>Widescreen</PresentationFormat>
  <Paragraphs>233</Paragraphs>
  <Slides>10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PowerPointプレゼンテーション</dc:title>
  <dc:creator>Heather Key</dc:creator>
  <cp:lastModifiedBy>Jason Flores</cp:lastModifiedBy>
  <cp:revision>2</cp:revision>
  <dcterms:created xsi:type="dcterms:W3CDTF">2022-06-28T22:57:13Z</dcterms:created>
  <dcterms:modified xsi:type="dcterms:W3CDTF">2022-09-11T04:34:35Z</dcterms:modified>
</cp:coreProperties>
</file>