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AAEAEA"/>
    <a:srgbClr val="B1F2F7"/>
    <a:srgbClr val="AF4BFA"/>
    <a:srgbClr val="FCF1C3"/>
    <a:srgbClr val="E9CF9C"/>
    <a:srgbClr val="F7F9FB"/>
    <a:srgbClr val="F9F9F9"/>
    <a:srgbClr val="FCF8E4"/>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3" autoAdjust="0"/>
    <p:restoredTop sz="86447"/>
  </p:normalViewPr>
  <p:slideViewPr>
    <p:cSldViewPr snapToGrid="0" snapToObjects="1">
      <p:cViewPr varScale="1">
        <p:scale>
          <a:sx n="112" d="100"/>
          <a:sy n="112" d="100"/>
        </p:scale>
        <p:origin x="75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形&#10;&#10;自動的に生成された説明">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5583518" cy="954107"/>
          </a:xfrm>
          <a:prstGeom prst="rect">
            <a:avLst/>
          </a:prstGeom>
          <a:noFill/>
        </p:spPr>
        <p:txBody>
          <a:bodyPr wrap="square" rtlCol="0">
            <a:spAutoFit/>
          </a:bodyPr>
          <a:lstStyle/>
          <a:p>
            <a:r>
              <a:rPr lang="ja" sz="2800" b="1" dirty="0">
                <a:solidFill>
                  <a:schemeClr val="tx1">
                    <a:lumMod val="75000"/>
                    <a:lumOff val="25000"/>
                  </a:schemeClr>
                </a:solidFill>
                <a:latin typeface="Century Gothic" panose="020B0502020202020204" pitchFamily="34" charset="0"/>
              </a:rPr>
              <a:t>サンプルデータを含むプロジェクト憲章テンプレート</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プロジェクト憲章プレゼンテーションテンプレート</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a:outerShdw blurRad="50800" dist="38100" dir="2700000" algn="tl" rotWithShape="0">
              <a:prstClr val="black">
                <a:alpha val="40000"/>
              </a:prstClr>
            </a:outerShdw>
          </a:effectLst>
        </p:spPr>
        <p:txBody>
          <a:bodyPr wrap="none" rtlCol="0">
            <a:spAutoFit/>
          </a:bodyPr>
          <a:lstStyle/>
          <a:p>
            <a:r>
              <a:rPr lang="ja" sz="3200" dirty="0">
                <a:solidFill>
                  <a:schemeClr val="bg1"/>
                </a:solidFill>
                <a:latin typeface="Century Gothic" panose="020B0502020202020204" pitchFamily="34" charset="0"/>
              </a:rPr>
              <a:t>重要なリマインダー</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ja" sz="2000" dirty="0">
                <a:latin typeface="Century Gothic" panose="020B0502020202020204" pitchFamily="34" charset="0"/>
              </a:rPr>
              <a:t>物語的な書面による憲章は、プロジェクトのスポンサーによって配布され、署名されなければなりません。このテンプレートの完成版を物語の書かれた憲章に添付して、短く簡潔に保つことができます。 </a:t>
            </a:r>
          </a:p>
          <a:p>
            <a:pPr>
              <a:lnSpc>
                <a:spcPct val="150000"/>
              </a:lnSpc>
            </a:pPr>
            <a:endParaRPr lang="en-US" sz="2000" dirty="0">
              <a:latin typeface="Century Gothic" panose="020B0502020202020204" pitchFamily="34" charset="0"/>
            </a:endParaRPr>
          </a:p>
          <a:p>
            <a:pPr>
              <a:lnSpc>
                <a:spcPct val="150000"/>
              </a:lnSpc>
            </a:pPr>
            <a:r>
              <a:rPr lang="ja" sz="2000" dirty="0">
                <a:latin typeface="Century Gothic" panose="020B0502020202020204" pitchFamily="34" charset="0"/>
              </a:rPr>
              <a:t>このテンプレートを完成させる前に、プロジェクトチームやスポンサーと必ず会ってください。必要な情報の多くは、チームメンバーやスポンサーとのディスカッションから得る必要があります。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ja" sz="1600" b="1" dirty="0">
                          <a:solidFill>
                            <a:schemeClr val="tx1"/>
                          </a:solidFill>
                          <a:effectLst/>
                          <a:latin typeface="Century Gothic" panose="020B0502020202020204" pitchFamily="34" charset="0"/>
                        </a:rPr>
                        <a:t>免責事項</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ja" sz="1400" b="0" dirty="0">
                          <a:solidFill>
                            <a:schemeClr val="tx1"/>
                          </a:solidFill>
                          <a:effectLst/>
                          <a:latin typeface="Century Gothic" panose="020B0502020202020204" pitchFamily="34" charset="0"/>
                        </a:rPr>
                        <a:t>Web サイトで Smartsheet が提供する記事、テンプレート、または情報は、参照のみを目的としています。当社は、情報を最新かつ正確に保つよう努めていますが、本ウェブサイトまたは本ウェブサイトに含まれる情報、記事、テンプレート、または関連グラフィックに関する完全性、正確性、信頼性、適合性、または可用性について、明示的または黙示的を問わず、いかなる種類の表明または保証も行いません。したがって、お客様がそのような情報に依拠する行為は、お客様ご自身の責任において厳格に行われるものとします。</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形&#10;&#10;自動的に生成された説明">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プロジェクト憲章|  一般的なプロジェクト情報</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33900134"/>
              </p:ext>
            </p:extLst>
          </p:nvPr>
        </p:nvGraphicFramePr>
        <p:xfrm>
          <a:off x="168967" y="1490869"/>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ja" sz="1000" b="0" i="0" u="none" strike="noStrike" dirty="0">
                          <a:solidFill>
                            <a:srgbClr val="000000"/>
                          </a:solidFill>
                          <a:effectLst/>
                          <a:latin typeface="Century Gothic" panose="020B0502020202020204" pitchFamily="34" charset="0"/>
                        </a:rPr>
                        <a:t>プロジェクト名</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ja" sz="1000" b="0" i="0" u="none" strike="noStrike" dirty="0">
                          <a:solidFill>
                            <a:srgbClr val="000000"/>
                          </a:solidFill>
                          <a:effectLst/>
                          <a:latin typeface="Century Gothic" panose="020B0502020202020204" pitchFamily="34" charset="0"/>
                        </a:rPr>
                        <a:t>プロジェクトマネージャー</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ja" sz="1000" b="0" i="0" u="none" strike="noStrike" dirty="0">
                          <a:solidFill>
                            <a:srgbClr val="000000"/>
                          </a:solidFill>
                          <a:effectLst/>
                          <a:latin typeface="Century Gothic" panose="020B0502020202020204" pitchFamily="34" charset="0"/>
                        </a:rPr>
                        <a:t>プロジェクトスポンサー</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ja" sz="1800" b="0" i="0" u="none" strike="noStrike" dirty="0">
                          <a:solidFill>
                            <a:srgbClr val="000000"/>
                          </a:solidFill>
                          <a:effectLst/>
                          <a:latin typeface="Century Gothic" panose="020B0502020202020204" pitchFamily="34" charset="0"/>
                        </a:rPr>
                        <a:t>正電荷EMVステーションの設置 </a:t>
                      </a:r>
                    </a:p>
                  </a:txBody>
                  <a:tcPr marL="857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ja" sz="1400" b="0" i="0" u="none" strike="noStrike" dirty="0">
                          <a:solidFill>
                            <a:srgbClr val="000000"/>
                          </a:solidFill>
                          <a:effectLst/>
                          <a:latin typeface="Century Gothic" panose="020B0502020202020204" pitchFamily="34" charset="0"/>
                        </a:rPr>
                        <a:t>ジェーン・マシューズ</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ja" sz="1400" b="0" i="0" u="none" strike="noStrike" dirty="0">
                          <a:solidFill>
                            <a:srgbClr val="000000"/>
                          </a:solidFill>
                          <a:effectLst/>
                          <a:latin typeface="Century Gothic" panose="020B0502020202020204" pitchFamily="34" charset="0"/>
                        </a:rPr>
                        <a:t>ジル・デグラシオ</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ja" sz="1000" b="0" i="0" u="none" strike="noStrike" dirty="0">
                          <a:solidFill>
                            <a:srgbClr val="000000"/>
                          </a:solidFill>
                          <a:effectLst/>
                          <a:latin typeface="Century Gothic" panose="020B0502020202020204" pitchFamily="34" charset="0"/>
                        </a:rPr>
                        <a:t>電子メール</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ja" sz="1000" b="0" i="0" u="none" strike="noStrike" dirty="0">
                          <a:solidFill>
                            <a:srgbClr val="000000"/>
                          </a:solidFill>
                          <a:effectLst/>
                          <a:latin typeface="Century Gothic" panose="020B0502020202020204" pitchFamily="34" charset="0"/>
                        </a:rPr>
                        <a:t>電話</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ja" sz="1000" b="0" i="0" u="none" strike="noStrike" dirty="0">
                          <a:solidFill>
                            <a:srgbClr val="000000"/>
                          </a:solidFill>
                          <a:effectLst/>
                          <a:latin typeface="Century Gothic" panose="020B0502020202020204" pitchFamily="34" charset="0"/>
                        </a:rPr>
                        <a:t>組織単位</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ja" sz="1200" b="0" i="0" u="none" strike="noStrike" dirty="0">
                          <a:solidFill>
                            <a:srgbClr val="000000"/>
                          </a:solidFill>
                          <a:effectLst/>
                          <a:latin typeface="Century Gothic" panose="020B0502020202020204" pitchFamily="34" charset="0"/>
                        </a:rPr>
                        <a:t>jane.matthews@positivecharge.com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ja" sz="12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ja" sz="1200" b="0" i="0" u="none" strike="noStrike" dirty="0">
                          <a:solidFill>
                            <a:srgbClr val="000000"/>
                          </a:solidFill>
                          <a:effectLst/>
                          <a:latin typeface="Century Gothic" panose="020B0502020202020204" pitchFamily="34" charset="0"/>
                        </a:rPr>
                        <a:t>フィールドエンジニアリング、オペレーション、プロジェクト管理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ja" sz="1000" b="0" i="0" u="none" strike="noStrike" dirty="0">
                          <a:solidFill>
                            <a:srgbClr val="000000"/>
                          </a:solidFill>
                          <a:effectLst/>
                          <a:latin typeface="Century Gothic" panose="020B0502020202020204" pitchFamily="34" charset="0"/>
                        </a:rPr>
                        <a:t>割り当てられたグリーンベルト</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ja" sz="1000" b="0" i="0" u="none" strike="noStrike" dirty="0">
                          <a:solidFill>
                            <a:srgbClr val="000000"/>
                          </a:solidFill>
                          <a:effectLst/>
                          <a:latin typeface="Century Gothic" panose="020B0502020202020204" pitchFamily="34" charset="0"/>
                        </a:rPr>
                        <a:t>開始予定日</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ja" sz="1000" b="0" i="0" u="none" strike="noStrike" dirty="0">
                          <a:solidFill>
                            <a:srgbClr val="000000"/>
                          </a:solidFill>
                          <a:effectLst/>
                          <a:latin typeface="Century Gothic" panose="020B0502020202020204" pitchFamily="34" charset="0"/>
                        </a:rPr>
                        <a:t>完成予定日</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ja" sz="1200" b="0" i="0" u="none" strike="noStrike" dirty="0">
                          <a:solidFill>
                            <a:srgbClr val="000000"/>
                          </a:solidFill>
                          <a:effectLst/>
                          <a:latin typeface="Century Gothic" panose="020B0502020202020204" pitchFamily="34" charset="0"/>
                        </a:rPr>
                        <a:t>ウェンディ・ウィリアムズ (プロジェクトマネジメント)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ja" sz="1200" b="0" i="0" u="none" strike="noStrike" dirty="0">
                          <a:solidFill>
                            <a:srgbClr val="000000"/>
                          </a:solidFill>
                          <a:effectLst/>
                          <a:latin typeface="Century Gothic" panose="020B0502020202020204" pitchFamily="34" charset="0"/>
                        </a:rPr>
                        <a:t>20XX年2月19日</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200" b="0" i="0" u="none" strike="noStrike" dirty="0">
                          <a:solidFill>
                            <a:srgbClr val="000000"/>
                          </a:solidFill>
                          <a:effectLst/>
                          <a:latin typeface="Century Gothic" panose="020B0502020202020204" pitchFamily="34" charset="0"/>
                        </a:rPr>
                        <a:t>20XX年11月30日</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ja" sz="1000" b="0" i="0" u="none" strike="noStrike" dirty="0">
                          <a:solidFill>
                            <a:srgbClr val="000000"/>
                          </a:solidFill>
                          <a:effectLst/>
                          <a:latin typeface="Century Gothic" panose="020B0502020202020204" pitchFamily="34" charset="0"/>
                        </a:rPr>
                        <a:t>割り当てられた黒帯</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ja" sz="1000" b="0" i="0" u="none" strike="noStrike" dirty="0">
                          <a:solidFill>
                            <a:srgbClr val="000000"/>
                          </a:solidFill>
                          <a:effectLst/>
                          <a:latin typeface="Century Gothic" panose="020B0502020202020204" pitchFamily="34" charset="0"/>
                        </a:rPr>
                        <a:t>期待される節約</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ja" sz="1000" b="0" i="0" u="none" strike="noStrike" dirty="0">
                          <a:solidFill>
                            <a:srgbClr val="000000"/>
                          </a:solidFill>
                          <a:effectLst/>
                          <a:latin typeface="Century Gothic" panose="020B0502020202020204" pitchFamily="34" charset="0"/>
                        </a:rPr>
                        <a:t>推定コスト</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ja" sz="1400" b="0" i="0" u="none" strike="noStrike" dirty="0">
                          <a:solidFill>
                            <a:srgbClr val="000000"/>
                          </a:solidFill>
                          <a:effectLst/>
                          <a:latin typeface="Century Gothic" panose="020B0502020202020204" pitchFamily="34" charset="0"/>
                        </a:rPr>
                        <a:t> </a:t>
                      </a:r>
                      <a:r>
                        <a:rPr lang="ja" sz="1200" b="0" i="0" u="none" strike="noStrike" dirty="0">
                          <a:solidFill>
                            <a:srgbClr val="000000"/>
                          </a:solidFill>
                          <a:effectLst/>
                          <a:latin typeface="Century Gothic" panose="020B0502020202020204" pitchFamily="34" charset="0"/>
                        </a:rPr>
                        <a:t>ラケシュ・アガルワル(オペレーションディレクター) </a:t>
                      </a:r>
                      <a:endParaRPr lang="en-US" sz="14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ja" sz="1400" b="0" i="0" u="none" strike="noStrike" dirty="0">
                          <a:solidFill>
                            <a:srgbClr val="000000"/>
                          </a:solidFill>
                          <a:effectLst/>
                          <a:latin typeface="Century Gothic" panose="020B0502020202020204" pitchFamily="34" charset="0"/>
                        </a:rPr>
                        <a:t>237,750ドル</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441,885ドル</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982583"/>
            <a:ext cx="5178021"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一般的なプロジェクト情報</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形&#10;&#10;自動的に生成された説明">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プロジェクト憲章|  目次</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ja" sz="3200" dirty="0">
                <a:solidFill>
                  <a:schemeClr val="tx1">
                    <a:lumMod val="65000"/>
                    <a:lumOff val="35000"/>
                  </a:schemeClr>
                </a:solidFill>
                <a:latin typeface="Century Gothic" panose="020B0502020202020204" pitchFamily="34" charset="0"/>
              </a:rPr>
              <a:t>目次</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ja" dirty="0">
                <a:latin typeface="Century Gothic" panose="020B0502020202020204" pitchFamily="34" charset="0"/>
                <a:ea typeface="Montserrat Bold" charset="0"/>
                <a:cs typeface="Montserrat Bold" charset="0"/>
              </a:rPr>
              <a:t>プロジェクト概要とプロジェクト</a:t>
            </a:r>
            <a:br>
              <a:rPr lang="en-US" dirty="0">
                <a:latin typeface="Century Gothic" panose="020B0502020202020204" pitchFamily="34" charset="0"/>
                <a:ea typeface="Montserrat Bold" charset="0"/>
                <a:cs typeface="Montserrat Bold" charset="0"/>
              </a:rPr>
            </a:br>
            <a:r>
              <a:rPr lang="ja" dirty="0">
                <a:latin typeface="Century Gothic" panose="020B0502020202020204" pitchFamily="34" charset="0"/>
                <a:ea typeface="Montserrat Bold" charset="0"/>
                <a:cs typeface="Montserrat Bold" charset="0"/>
              </a:rPr>
              <a:t>範囲</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ja" dirty="0">
                <a:latin typeface="Century Gothic" panose="020B0502020202020204" pitchFamily="34" charset="0"/>
                <a:ea typeface="Montserrat Bold" charset="0"/>
                <a:cs typeface="Montserrat Bold" charset="0"/>
              </a:rPr>
              <a:t>暫定スケジュール</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ja" dirty="0">
                <a:latin typeface="Century Gothic" panose="020B0502020202020204" pitchFamily="34" charset="0"/>
                <a:ea typeface="Montserrat Bold" charset="0"/>
                <a:cs typeface="Montserrat Bold" charset="0"/>
              </a:rPr>
              <a:t>リソースと</a:t>
            </a:r>
            <a:br>
              <a:rPr lang="en-US" dirty="0">
                <a:latin typeface="Century Gothic" panose="020B0502020202020204" pitchFamily="34" charset="0"/>
                <a:ea typeface="Montserrat Bold" charset="0"/>
                <a:cs typeface="Montserrat Bold" charset="0"/>
              </a:rPr>
            </a:br>
            <a:r>
              <a:rPr lang="ja" dirty="0">
                <a:latin typeface="Century Gothic" panose="020B0502020202020204" pitchFamily="34" charset="0"/>
                <a:ea typeface="Montserrat Bold" charset="0"/>
                <a:cs typeface="Montserrat Bold" charset="0"/>
              </a:rPr>
              <a:t>コスト</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ja" dirty="0">
                <a:latin typeface="Century Gothic" panose="020B0502020202020204" pitchFamily="34" charset="0"/>
                <a:ea typeface="Montserrat Bold" charset="0"/>
                <a:cs typeface="Montserrat Bold" charset="0"/>
              </a:rPr>
              <a:t>リスク、制約、 </a:t>
            </a:r>
            <a:br>
              <a:rPr lang="en-US" dirty="0">
                <a:latin typeface="Century Gothic" panose="020B0502020202020204" pitchFamily="34" charset="0"/>
                <a:ea typeface="Montserrat Bold" charset="0"/>
                <a:cs typeface="Montserrat Bold" charset="0"/>
              </a:rPr>
            </a:br>
            <a:r>
              <a:rPr lang="ja" dirty="0">
                <a:latin typeface="Century Gothic" panose="020B0502020202020204" pitchFamily="34" charset="0"/>
                <a:ea typeface="Montserrat Bold" charset="0"/>
                <a:cs typeface="Montserrat Bold" charset="0"/>
              </a:rPr>
              <a:t>仮定</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ja" dirty="0">
                <a:latin typeface="Century Gothic" panose="020B0502020202020204" pitchFamily="34" charset="0"/>
                <a:ea typeface="Montserrat Bold" charset="0"/>
                <a:cs typeface="Montserrat Bold" charset="0"/>
              </a:rPr>
              <a:t>によって準備...</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ja"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ja" dirty="0">
                <a:latin typeface="Century Gothic" panose="020B0502020202020204" pitchFamily="34" charset="0"/>
                <a:ea typeface="Montserrat Bold" charset="0"/>
                <a:cs typeface="Montserrat Bold" charset="0"/>
              </a:rPr>
              <a:t>利点 </a:t>
            </a:r>
            <a:br>
              <a:rPr lang="en-US" dirty="0">
                <a:latin typeface="Century Gothic" panose="020B0502020202020204" pitchFamily="34" charset="0"/>
                <a:ea typeface="Montserrat Bold" charset="0"/>
                <a:cs typeface="Montserrat Bold" charset="0"/>
              </a:rPr>
            </a:br>
            <a:r>
              <a:rPr lang="ja" dirty="0">
                <a:latin typeface="Century Gothic" panose="020B0502020202020204" pitchFamily="34" charset="0"/>
                <a:ea typeface="Montserrat Bold" charset="0"/>
                <a:cs typeface="Montserrat Bold" charset="0"/>
              </a:rPr>
              <a:t>と顧客</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1. プロジェクト概要</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プロジェクト概要とプロジェクト範囲</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276620"/>
            <a:ext cx="2622834"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プロジェクトの範囲</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920005937"/>
              </p:ext>
            </p:extLst>
          </p:nvPr>
        </p:nvGraphicFramePr>
        <p:xfrm>
          <a:off x="488196" y="697704"/>
          <a:ext cx="10802656" cy="3427036"/>
        </p:xfrm>
        <a:graphic>
          <a:graphicData uri="http://schemas.openxmlformats.org/drawingml/2006/table">
            <a:tbl>
              <a:tblPr/>
              <a:tblGrid>
                <a:gridCol w="2056221">
                  <a:extLst>
                    <a:ext uri="{9D8B030D-6E8A-4147-A177-3AD203B41FA5}">
                      <a16:colId xmlns:a16="http://schemas.microsoft.com/office/drawing/2014/main" val="1996367546"/>
                    </a:ext>
                  </a:extLst>
                </a:gridCol>
                <a:gridCol w="8746435">
                  <a:extLst>
                    <a:ext uri="{9D8B030D-6E8A-4147-A177-3AD203B41FA5}">
                      <a16:colId xmlns:a16="http://schemas.microsoft.com/office/drawing/2014/main" val="886809287"/>
                    </a:ext>
                  </a:extLst>
                </a:gridCol>
              </a:tblGrid>
              <a:tr h="584444">
                <a:tc>
                  <a:txBody>
                    <a:bodyPr/>
                    <a:lstStyle/>
                    <a:p>
                      <a:pPr algn="l" fontAlgn="ctr"/>
                      <a:r>
                        <a:rPr lang="ja" sz="1200" b="0" i="0" u="none" strike="noStrike" dirty="0">
                          <a:solidFill>
                            <a:srgbClr val="000000"/>
                          </a:solidFill>
                          <a:effectLst/>
                          <a:latin typeface="Century Gothic" panose="020B0502020202020204" pitchFamily="34" charset="0"/>
                        </a:rPr>
                        <a:t>問題または問題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このプロジェクトの目標は、モールやサービスステーションのEV充電ニーズに対応するために、米国、メキシコ、カナダの116カ所に1,125カ所のEV充電ステーションを設置することです。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731">
                <a:tc>
                  <a:txBody>
                    <a:bodyPr/>
                    <a:lstStyle/>
                    <a:p>
                      <a:pPr algn="l" rtl="0" fontAlgn="ctr"/>
                      <a:r>
                        <a:rPr lang="ja" sz="1200" b="0" i="0" u="none" strike="noStrike" dirty="0">
                          <a:solidFill>
                            <a:srgbClr val="000000"/>
                          </a:solidFill>
                          <a:effectLst/>
                          <a:latin typeface="Century Gothic" panose="020B0502020202020204" pitchFamily="34" charset="0"/>
                        </a:rPr>
                        <a:t>プロジェクトの目的</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1,125カ所のEV充電ステーションの導入により、化石燃料の排出ガスが削減され、環境にプラスの影響を与える。これは、世界最大のEV充電プロバイダーであるというPositive Chargeの使命を果たし、当社のサービスを通じて化石燃料車の環境への影響を軽減するのに役立ちます。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387">
                <a:tc>
                  <a:txBody>
                    <a:bodyPr/>
                    <a:lstStyle/>
                    <a:p>
                      <a:pPr algn="l" fontAlgn="ctr"/>
                      <a:r>
                        <a:rPr lang="ja" sz="1200" b="0" i="0" u="none" strike="noStrike" dirty="0">
                          <a:solidFill>
                            <a:srgbClr val="000000"/>
                          </a:solidFill>
                          <a:effectLst/>
                          <a:latin typeface="Century Gothic" panose="020B0502020202020204" pitchFamily="34" charset="0"/>
                        </a:rPr>
                        <a:t>ビジネスケース</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EVの普及に伴い、EVドライバーの充電ニーズに対応するために、より多くのEV充電ステーションが必要になっています。米国、メキシコ、カナダの116カ所に1,125カ所のEV充電ステーションを導入し、モールやサービスステーションのEV充電「交通量」に対応することで、EVドライバーが次の充電のために移動しなければならない時間の長さが短縮されます。EV充電ステーションの導入により、ポジティブチャージの24%の利益も得られる。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731">
                <a:tc>
                  <a:txBody>
                    <a:bodyPr/>
                    <a:lstStyle/>
                    <a:p>
                      <a:pPr algn="l" rtl="0" fontAlgn="ctr"/>
                      <a:r>
                        <a:rPr lang="ja" sz="1200" b="0" i="0" u="none" strike="noStrike" dirty="0">
                          <a:solidFill>
                            <a:srgbClr val="000000"/>
                          </a:solidFill>
                          <a:effectLst/>
                          <a:latin typeface="Century Gothic" panose="020B0502020202020204" pitchFamily="34" charset="0"/>
                        </a:rPr>
                        <a:t>目標/指標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このプロジェクトの目標は、米国、メキシコ、カナダの116カ所に1,125カ所のEV充電ステーションを設置することだ。成功を測定するために使用されるメトリックは、主に次の主要業績評価指標 (KPI) です: 収益の伸び、顧客維持率、および顧客満足度。</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598743">
                <a:tc>
                  <a:txBody>
                    <a:bodyPr/>
                    <a:lstStyle/>
                    <a:p>
                      <a:pPr algn="l" fontAlgn="ctr"/>
                      <a:r>
                        <a:rPr lang="ja" sz="1200" b="0" i="0" u="none" strike="noStrike" dirty="0">
                          <a:solidFill>
                            <a:srgbClr val="000000"/>
                          </a:solidFill>
                          <a:effectLst/>
                          <a:latin typeface="Century Gothic" panose="020B0502020202020204" pitchFamily="34" charset="0"/>
                        </a:rPr>
                        <a:t>期待される成果物</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米国、メキシコ、カナダの116カ所に1,125カ所のEV充電ステーションを設置し、モールやサービスステーションのEV充電ニーズに対応。</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11830767"/>
              </p:ext>
            </p:extLst>
          </p:nvPr>
        </p:nvGraphicFramePr>
        <p:xfrm>
          <a:off x="488195" y="4764566"/>
          <a:ext cx="10802655" cy="1365769"/>
        </p:xfrm>
        <a:graphic>
          <a:graphicData uri="http://schemas.openxmlformats.org/drawingml/2006/table">
            <a:tbl>
              <a:tblPr/>
              <a:tblGrid>
                <a:gridCol w="2036344">
                  <a:extLst>
                    <a:ext uri="{9D8B030D-6E8A-4147-A177-3AD203B41FA5}">
                      <a16:colId xmlns:a16="http://schemas.microsoft.com/office/drawing/2014/main" val="3734826"/>
                    </a:ext>
                  </a:extLst>
                </a:gridCol>
                <a:gridCol w="8766311">
                  <a:extLst>
                    <a:ext uri="{9D8B030D-6E8A-4147-A177-3AD203B41FA5}">
                      <a16:colId xmlns:a16="http://schemas.microsoft.com/office/drawing/2014/main" val="1467896747"/>
                    </a:ext>
                  </a:extLst>
                </a:gridCol>
              </a:tblGrid>
              <a:tr h="622443">
                <a:tc>
                  <a:txBody>
                    <a:bodyPr/>
                    <a:lstStyle/>
                    <a:p>
                      <a:pPr algn="l" fontAlgn="ctr"/>
                      <a:r>
                        <a:rPr lang="ja" sz="1200" b="0" i="0" u="none" strike="noStrike" dirty="0">
                          <a:solidFill>
                            <a:srgbClr val="000000"/>
                          </a:solidFill>
                          <a:effectLst/>
                          <a:latin typeface="Century Gothic" panose="020B0502020202020204" pitchFamily="34" charset="0"/>
                        </a:rPr>
                        <a:t>範囲内</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1F2F7"/>
                    </a:solidFill>
                  </a:tcPr>
                </a:tc>
                <a:tc>
                  <a:txBody>
                    <a:bodyPr/>
                    <a:lstStyle/>
                    <a:p>
                      <a:pPr algn="l" fontAlgn="ctr"/>
                      <a:r>
                        <a:rPr lang="ja" sz="1100" b="0" i="0" u="none" strike="noStrike" dirty="0">
                          <a:solidFill>
                            <a:srgbClr val="000000"/>
                          </a:solidFill>
                          <a:effectLst/>
                          <a:latin typeface="Century Gothic" panose="020B0502020202020204" pitchFamily="34" charset="0"/>
                        </a:rPr>
                        <a:t>オペレーションエンジニア、プロジェクトマネージャー、フィールドインプリメンテーションエンジニアは、サードパーティのクライアントサイト担当者と協力して、米国、メキシコ、カナダの116カ所に1,125カ所のEV充電ステーションを設置する。</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743326">
                <a:tc>
                  <a:txBody>
                    <a:bodyPr/>
                    <a:lstStyle/>
                    <a:p>
                      <a:pPr algn="l" rtl="0" fontAlgn="ctr"/>
                      <a:r>
                        <a:rPr lang="ja" sz="1200" b="0" i="0" u="none" strike="noStrike" dirty="0">
                          <a:solidFill>
                            <a:srgbClr val="000000"/>
                          </a:solidFill>
                          <a:effectLst/>
                          <a:latin typeface="Century Gothic" panose="020B0502020202020204" pitchFamily="34" charset="0"/>
                        </a:rPr>
                        <a:t>範囲外</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AEA"/>
                    </a:solidFill>
                  </a:tcPr>
                </a:tc>
                <a:tc>
                  <a:txBody>
                    <a:bodyPr/>
                    <a:lstStyle/>
                    <a:p>
                      <a:pPr algn="l" fontAlgn="ctr"/>
                      <a:r>
                        <a:rPr lang="ja" sz="1100" b="0" i="0" u="none" strike="noStrike" dirty="0">
                          <a:solidFill>
                            <a:srgbClr val="000000"/>
                          </a:solidFill>
                          <a:effectLst/>
                          <a:latin typeface="Century Gothic" panose="020B0502020202020204" pitchFamily="34" charset="0"/>
                        </a:rPr>
                        <a:t>Positive Chargeは、第三者/クライアントの場所の準備作業(例えば、掘削の許可、都市地域の電力利用可能物流など)については責任を負いません。しかし、ポジティブチャージのプロジェクトマネージャーは、当社のEV充電ステーションの設置に十分な準備がされていることを確認するためのチェックリストをクライアントに提供することができま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2. 暫定スケジュール</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暫定スケジュール</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191394685"/>
              </p:ext>
            </p:extLst>
          </p:nvPr>
        </p:nvGraphicFramePr>
        <p:xfrm>
          <a:off x="447932" y="849213"/>
          <a:ext cx="10276896" cy="452098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ja" sz="900" b="1" i="0" u="none" strike="noStrike" dirty="0">
                          <a:solidFill>
                            <a:srgbClr val="000000"/>
                          </a:solidFill>
                          <a:effectLst/>
                          <a:latin typeface="Century Gothic" panose="020B0502020202020204" pitchFamily="34" charset="0"/>
                        </a:rPr>
                        <a:t>重要なマイルストーン</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ja" sz="900" b="1" i="0" u="none" strike="noStrike" dirty="0">
                          <a:solidFill>
                            <a:srgbClr val="000000"/>
                          </a:solidFill>
                          <a:effectLst/>
                          <a:latin typeface="Century Gothic" panose="020B0502020202020204" pitchFamily="34" charset="0"/>
                        </a:rPr>
                        <a:t>始める</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ja" sz="900" b="1" i="0" u="none" strike="noStrike" dirty="0">
                          <a:solidFill>
                            <a:srgbClr val="000000"/>
                          </a:solidFill>
                          <a:effectLst/>
                          <a:latin typeface="Century Gothic" panose="020B0502020202020204" pitchFamily="34" charset="0"/>
                        </a:rPr>
                        <a:t>終える</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プロジェクトチームの結成 / 予備審査 / 範囲</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20XX年5月12日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20XX年11月1日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プロジェクト計画/チャーター/キックオフの確定</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20XX年12月6日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20XX年1月2日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フェーズの定義</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20XX年7月12日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20XX年2月2日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測定フェーズ</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20XX年12月8日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20XX年10月2日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分析フェーズ</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20XX年9月12日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20XX年2月26日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改善フェーズ</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20XX年10月1日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20XX年10月3日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制御フェーズ</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20XX年8月2日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20XX年8月3日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ja" sz="1400" b="0" i="0" u="none" strike="noStrike" dirty="0">
                          <a:solidFill>
                            <a:srgbClr val="000000"/>
                          </a:solidFill>
                          <a:effectLst/>
                          <a:latin typeface="Century Gothic" panose="020B0502020202020204" pitchFamily="34" charset="0"/>
                        </a:rPr>
                        <a:t>プロジェクト概要レポートと終了</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20XX年4月23日</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ja" sz="1400" b="0" i="0" u="none" strike="noStrike" dirty="0">
                          <a:solidFill>
                            <a:srgbClr val="000000"/>
                          </a:solidFill>
                          <a:effectLst/>
                          <a:latin typeface="Century Gothic" panose="020B0502020202020204" pitchFamily="34" charset="0"/>
                        </a:rPr>
                        <a:t>20XX年6月23日</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リソースとコスト</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3. リソース</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471569900"/>
              </p:ext>
            </p:extLst>
          </p:nvPr>
        </p:nvGraphicFramePr>
        <p:xfrm>
          <a:off x="444759" y="723152"/>
          <a:ext cx="11349218" cy="1218263"/>
        </p:xfrm>
        <a:graphic>
          <a:graphicData uri="http://schemas.openxmlformats.org/drawingml/2006/table">
            <a:tbl>
              <a:tblPr/>
              <a:tblGrid>
                <a:gridCol w="1960511">
                  <a:extLst>
                    <a:ext uri="{9D8B030D-6E8A-4147-A177-3AD203B41FA5}">
                      <a16:colId xmlns:a16="http://schemas.microsoft.com/office/drawing/2014/main" val="4094908337"/>
                    </a:ext>
                  </a:extLst>
                </a:gridCol>
                <a:gridCol w="3880257">
                  <a:extLst>
                    <a:ext uri="{9D8B030D-6E8A-4147-A177-3AD203B41FA5}">
                      <a16:colId xmlns:a16="http://schemas.microsoft.com/office/drawing/2014/main" val="4207127760"/>
                    </a:ext>
                  </a:extLst>
                </a:gridCol>
                <a:gridCol w="2754225">
                  <a:extLst>
                    <a:ext uri="{9D8B030D-6E8A-4147-A177-3AD203B41FA5}">
                      <a16:colId xmlns:a16="http://schemas.microsoft.com/office/drawing/2014/main" val="296223977"/>
                    </a:ext>
                  </a:extLst>
                </a:gridCol>
                <a:gridCol w="2754225">
                  <a:extLst>
                    <a:ext uri="{9D8B030D-6E8A-4147-A177-3AD203B41FA5}">
                      <a16:colId xmlns:a16="http://schemas.microsoft.com/office/drawing/2014/main" val="3330902105"/>
                    </a:ext>
                  </a:extLst>
                </a:gridCol>
              </a:tblGrid>
              <a:tr h="479483">
                <a:tc>
                  <a:txBody>
                    <a:bodyPr/>
                    <a:lstStyle/>
                    <a:p>
                      <a:pPr algn="l" fontAlgn="ctr"/>
                      <a:r>
                        <a:rPr lang="ja" sz="1200" b="0" i="0" u="none" strike="noStrike" dirty="0">
                          <a:solidFill>
                            <a:srgbClr val="000000"/>
                          </a:solidFill>
                          <a:effectLst/>
                          <a:latin typeface="Century Gothic" panose="020B0502020202020204" pitchFamily="34" charset="0"/>
                        </a:rPr>
                        <a:t>プロジェクトチーム</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a:txBody>
                    <a:bodyPr/>
                    <a:lstStyle/>
                    <a:p>
                      <a:pPr algn="l" fontAlgn="ctr"/>
                      <a:r>
                        <a:rPr lang="ja" sz="1100" b="0" i="0" u="none" strike="noStrike" dirty="0">
                          <a:solidFill>
                            <a:srgbClr val="000000"/>
                          </a:solidFill>
                          <a:effectLst/>
                          <a:latin typeface="Century Gothic" panose="020B0502020202020204" pitchFamily="34" charset="0"/>
                        </a:rPr>
                        <a:t>ジャニーン・レマジオ - プロジェクトマネージャー </a:t>
                      </a:r>
                      <a:br>
                        <a:rPr lang="en-US" sz="1100" b="0" i="0" u="none" strike="noStrike" dirty="0">
                          <a:solidFill>
                            <a:srgbClr val="000000"/>
                          </a:solidFill>
                          <a:effectLst/>
                          <a:latin typeface="Century Gothic" panose="020B0502020202020204" pitchFamily="34" charset="0"/>
                        </a:rPr>
                      </a:br>
                      <a:r>
                        <a:rPr lang="ja" sz="1100" b="0" i="0" u="none" strike="noStrike" dirty="0">
                          <a:solidFill>
                            <a:srgbClr val="000000"/>
                          </a:solidFill>
                          <a:effectLst/>
                          <a:latin typeface="Century Gothic" panose="020B0502020202020204" pitchFamily="34" charset="0"/>
                        </a:rPr>
                        <a:t>デビッド・コーエン - チーフエンジニア </a:t>
                      </a:r>
                    </a:p>
                  </a:txBody>
                  <a:tcPr marL="85725" marR="9525" marT="9525" marB="0" anchor="ctr">
                    <a:lnL w="635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ja" sz="1100" b="0" i="0" u="none" strike="noStrike" dirty="0">
                          <a:solidFill>
                            <a:srgbClr val="000000"/>
                          </a:solidFill>
                          <a:effectLst/>
                          <a:latin typeface="Century Gothic" panose="020B0502020202020204" pitchFamily="34" charset="0"/>
                        </a:rPr>
                        <a:t>リタ・プレゼ - CFO </a:t>
                      </a:r>
                    </a:p>
                    <a:p>
                      <a:pPr algn="l" fontAlgn="ctr"/>
                      <a:r>
                        <a:rPr lang="ja" sz="1100" b="0" i="0" u="none" strike="noStrike" dirty="0">
                          <a:solidFill>
                            <a:srgbClr val="000000"/>
                          </a:solidFill>
                          <a:effectLst/>
                          <a:latin typeface="Century Gothic" panose="020B0502020202020204" pitchFamily="34" charset="0"/>
                        </a:rPr>
                        <a:t>リサ・ジョーンズ - QAディレクター</a:t>
                      </a:r>
                    </a:p>
                  </a:txBody>
                  <a:tcPr marL="857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 sz="1100" b="0" i="0" u="none" strike="noStrike" dirty="0">
                          <a:solidFill>
                            <a:srgbClr val="000000"/>
                          </a:solidFill>
                          <a:effectLst/>
                          <a:latin typeface="Century Gothic" panose="020B0502020202020204" pitchFamily="34" charset="0"/>
                        </a:rPr>
                        <a:t>ドナルド・スマイス - フィールドエンジニア</a:t>
                      </a:r>
                    </a:p>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369390">
                <a:tc>
                  <a:txBody>
                    <a:bodyPr/>
                    <a:lstStyle/>
                    <a:p>
                      <a:pPr algn="l" rtl="0" fontAlgn="ctr"/>
                      <a:r>
                        <a:rPr lang="ja" sz="1200" b="0" i="0" u="none" strike="noStrike" dirty="0">
                          <a:solidFill>
                            <a:srgbClr val="000000"/>
                          </a:solidFill>
                          <a:effectLst/>
                          <a:latin typeface="Century Gothic" panose="020B0502020202020204" pitchFamily="34" charset="0"/>
                        </a:rPr>
                        <a:t>サポートリソース</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オペレーション、セールス、プロジェクトマネジメント、エンジニアリング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920344"/>
                  </a:ext>
                </a:extLst>
              </a:tr>
              <a:tr h="369390">
                <a:tc>
                  <a:txBody>
                    <a:bodyPr/>
                    <a:lstStyle/>
                    <a:p>
                      <a:pPr algn="l" fontAlgn="ctr"/>
                      <a:r>
                        <a:rPr lang="ja" sz="1200" b="0" i="0" u="none" strike="noStrike" dirty="0">
                          <a:solidFill>
                            <a:srgbClr val="000000"/>
                          </a:solidFill>
                          <a:effectLst/>
                          <a:latin typeface="Century Gothic" panose="020B0502020202020204" pitchFamily="34" charset="0"/>
                        </a:rPr>
                        <a:t>特別なニーズ</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未定</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114524"/>
            <a:ext cx="1141659"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コスト</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32540569"/>
              </p:ext>
            </p:extLst>
          </p:nvPr>
        </p:nvGraphicFramePr>
        <p:xfrm>
          <a:off x="444760" y="2547503"/>
          <a:ext cx="8679362" cy="3574087"/>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274317">
                  <a:extLst>
                    <a:ext uri="{9D8B030D-6E8A-4147-A177-3AD203B41FA5}">
                      <a16:colId xmlns:a16="http://schemas.microsoft.com/office/drawing/2014/main" val="1459874708"/>
                    </a:ext>
                  </a:extLst>
                </a:gridCol>
              </a:tblGrid>
              <a:tr h="291655">
                <a:tc>
                  <a:txBody>
                    <a:bodyPr/>
                    <a:lstStyle/>
                    <a:p>
                      <a:pPr algn="l" fontAlgn="ctr"/>
                      <a:r>
                        <a:rPr lang="ja" sz="1000" b="1" i="0" u="none" strike="noStrike" dirty="0">
                          <a:solidFill>
                            <a:srgbClr val="000000"/>
                          </a:solidFill>
                          <a:effectLst/>
                          <a:latin typeface="Century Gothic" panose="020B0502020202020204" pitchFamily="34" charset="0"/>
                        </a:rPr>
                        <a:t>コストタイプ</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ja" sz="1000" b="1" i="0" u="none" strike="noStrike" dirty="0">
                          <a:solidFill>
                            <a:srgbClr val="000000"/>
                          </a:solidFill>
                          <a:effectLst/>
                          <a:latin typeface="Century Gothic" panose="020B0502020202020204" pitchFamily="34" charset="0"/>
                        </a:rPr>
                        <a:t>仕入先/作業者名</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ja" sz="1000" b="1" i="0" u="none" strike="noStrike" dirty="0">
                          <a:solidFill>
                            <a:srgbClr val="000000"/>
                          </a:solidFill>
                          <a:effectLst/>
                          <a:latin typeface="Century Gothic" panose="020B0502020202020204" pitchFamily="34" charset="0"/>
                        </a:rPr>
                        <a:t>率</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ja" sz="1000" b="1" i="0" u="none" strike="noStrike" dirty="0">
                          <a:solidFill>
                            <a:srgbClr val="000000"/>
                          </a:solidFill>
                          <a:effectLst/>
                          <a:latin typeface="Century Gothic" panose="020B0502020202020204" pitchFamily="34" charset="0"/>
                        </a:rPr>
                        <a:t>数量</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ja" sz="1000" b="1" i="0" u="none" strike="noStrike" dirty="0">
                          <a:solidFill>
                            <a:srgbClr val="000000"/>
                          </a:solidFill>
                          <a:effectLst/>
                          <a:latin typeface="Century Gothic" panose="020B0502020202020204" pitchFamily="34" charset="0"/>
                        </a:rPr>
                        <a:t>量</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10304">
                <a:tc>
                  <a:txBody>
                    <a:bodyPr/>
                    <a:lstStyle/>
                    <a:p>
                      <a:pPr algn="l" rtl="0" fontAlgn="ctr"/>
                      <a:r>
                        <a:rPr lang="ja" sz="1100" b="1" i="0" u="none" strike="noStrike" dirty="0">
                          <a:solidFill>
                            <a:srgbClr val="000000"/>
                          </a:solidFill>
                          <a:effectLst/>
                          <a:latin typeface="Century Gothic" panose="020B0502020202020204" pitchFamily="34" charset="0"/>
                        </a:rPr>
                        <a:t>労働</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エレクトロチャージロジスティクス株式会社 </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ja" sz="1100" b="0" i="0" u="none" strike="noStrike" dirty="0">
                          <a:solidFill>
                            <a:srgbClr val="000000"/>
                          </a:solidFill>
                          <a:effectLst/>
                          <a:latin typeface="Century Gothic" panose="020B0502020202020204" pitchFamily="34" charset="0"/>
                        </a:rPr>
                        <a:t>78.00ドル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ja" sz="1100" b="0" i="0" u="none" strike="noStrike" dirty="0">
                          <a:solidFill>
                            <a:srgbClr val="000000"/>
                          </a:solidFill>
                          <a:effectLst/>
                          <a:latin typeface="Century Gothic" panose="020B0502020202020204" pitchFamily="34" charset="0"/>
                        </a:rPr>
                        <a:t>200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$ 15,600.00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10304">
                <a:tc>
                  <a:txBody>
                    <a:bodyPr/>
                    <a:lstStyle/>
                    <a:p>
                      <a:pPr algn="l" fontAlgn="ctr"/>
                      <a:r>
                        <a:rPr lang="ja" sz="1100" b="1" i="0" u="none" strike="noStrike" dirty="0">
                          <a:solidFill>
                            <a:srgbClr val="000000"/>
                          </a:solidFill>
                          <a:effectLst/>
                          <a:latin typeface="Century Gothic" panose="020B0502020202020204" pitchFamily="34" charset="0"/>
                        </a:rPr>
                        <a:t>労働</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レベル 1 EVS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ja" sz="1100" b="0" i="0" u="none" strike="noStrike" dirty="0">
                          <a:solidFill>
                            <a:srgbClr val="000000"/>
                          </a:solidFill>
                          <a:effectLst/>
                          <a:latin typeface="Century Gothic" panose="020B0502020202020204" pitchFamily="34" charset="0"/>
                        </a:rPr>
                        <a:t>46.00ドル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ja" sz="1100" b="0" i="0" u="none" strike="noStrike" dirty="0">
                          <a:solidFill>
                            <a:srgbClr val="000000"/>
                          </a:solidFill>
                          <a:effectLst/>
                          <a:latin typeface="Century Gothic" panose="020B0502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$ 4,600.00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594627813"/>
                  </a:ext>
                </a:extLst>
              </a:tr>
              <a:tr h="410304">
                <a:tc>
                  <a:txBody>
                    <a:bodyPr/>
                    <a:lstStyle/>
                    <a:p>
                      <a:pPr algn="l" rtl="0" fontAlgn="ctr"/>
                      <a:r>
                        <a:rPr lang="ja" sz="1100" b="1" i="0" u="none" strike="noStrike" dirty="0">
                          <a:solidFill>
                            <a:srgbClr val="000000"/>
                          </a:solidFill>
                          <a:effectLst/>
                          <a:latin typeface="Century Gothic" panose="020B0502020202020204" pitchFamily="34" charset="0"/>
                        </a:rPr>
                        <a:t>労働</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レベル 2 EVS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ja" sz="1100" b="0" i="0" u="none" strike="noStrike" dirty="0">
                          <a:solidFill>
                            <a:srgbClr val="000000"/>
                          </a:solidFill>
                          <a:effectLst/>
                          <a:latin typeface="Century Gothic" panose="020B0502020202020204" pitchFamily="34" charset="0"/>
                        </a:rPr>
                        <a:t>58.00ドル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ja" sz="1100" b="0" i="0" u="none" strike="noStrike" dirty="0">
                          <a:solidFill>
                            <a:srgbClr val="000000"/>
                          </a:solidFill>
                          <a:effectLst/>
                          <a:latin typeface="Century Gothic" panose="020B0502020202020204" pitchFamily="34" charset="0"/>
                        </a:rPr>
                        <a:t>50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$ 2,900.00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2750655128"/>
                  </a:ext>
                </a:extLst>
              </a:tr>
              <a:tr h="410304">
                <a:tc>
                  <a:txBody>
                    <a:bodyPr/>
                    <a:lstStyle/>
                    <a:p>
                      <a:pPr algn="l" fontAlgn="ctr"/>
                      <a:r>
                        <a:rPr lang="ja" sz="1100" b="1" i="0" u="none" strike="noStrike" dirty="0">
                          <a:solidFill>
                            <a:srgbClr val="000000"/>
                          </a:solidFill>
                          <a:effectLst/>
                          <a:latin typeface="Century Gothic" panose="020B0502020202020204" pitchFamily="34" charset="0"/>
                        </a:rPr>
                        <a:t>労働</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EVC急速充電器</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ja" sz="1100" b="0" i="0" u="none" strike="noStrike" dirty="0">
                          <a:solidFill>
                            <a:srgbClr val="000000"/>
                          </a:solidFill>
                          <a:effectLst/>
                          <a:latin typeface="Century Gothic" panose="020B0502020202020204" pitchFamily="34" charset="0"/>
                        </a:rPr>
                        <a:t>85,000.00ドル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ja"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$ 85,000.00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10304">
                <a:tc>
                  <a:txBody>
                    <a:bodyPr/>
                    <a:lstStyle/>
                    <a:p>
                      <a:pPr algn="l" rtl="0" fontAlgn="ctr"/>
                      <a:r>
                        <a:rPr lang="ja" sz="1100" b="1" i="0" u="none" strike="noStrike" dirty="0">
                          <a:solidFill>
                            <a:srgbClr val="000000"/>
                          </a:solidFill>
                          <a:effectLst/>
                          <a:latin typeface="Century Gothic" panose="020B0502020202020204" pitchFamily="34" charset="0"/>
                        </a:rPr>
                        <a:t>労働</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バッテリーベンダー</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ja" sz="1100" b="0" i="0" u="none" strike="noStrike" dirty="0">
                          <a:solidFill>
                            <a:srgbClr val="000000"/>
                          </a:solidFill>
                          <a:effectLst/>
                          <a:latin typeface="Century Gothic" panose="020B0502020202020204" pitchFamily="34" charset="0"/>
                        </a:rPr>
                        <a:t>79,879.00ドル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ja" sz="1100" b="0" i="0" u="none" strike="noStrike" dirty="0">
                          <a:solidFill>
                            <a:srgbClr val="000000"/>
                          </a:solidFill>
                          <a:effectLs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$ 239,637.00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10304">
                <a:tc>
                  <a:txBody>
                    <a:bodyPr/>
                    <a:lstStyle/>
                    <a:p>
                      <a:pPr algn="l" rtl="0" fontAlgn="ctr"/>
                      <a:r>
                        <a:rPr lang="ja" sz="1100" b="1" i="0" u="none" strike="noStrike" dirty="0">
                          <a:solidFill>
                            <a:srgbClr val="000000"/>
                          </a:solidFill>
                          <a:effectLst/>
                          <a:latin typeface="Century Gothic" panose="020B0502020202020204" pitchFamily="34" charset="0"/>
                        </a:rPr>
                        <a:t>調度</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電力変換システムベンダー</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ja" sz="1100" b="0" i="0" u="none" strike="noStrike" dirty="0">
                          <a:solidFill>
                            <a:srgbClr val="000000"/>
                          </a:solidFill>
                          <a:effectLst/>
                          <a:latin typeface="Century Gothic" panose="020B0502020202020204" pitchFamily="34" charset="0"/>
                        </a:rPr>
                        <a:t>68,686.00ドル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ja"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$ 68,686.00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10304">
                <a:tc>
                  <a:txBody>
                    <a:bodyPr/>
                    <a:lstStyle/>
                    <a:p>
                      <a:pPr algn="l" rtl="0" fontAlgn="ctr"/>
                      <a:r>
                        <a:rPr lang="ja" sz="1100" b="1" i="0" u="none" strike="noStrike" dirty="0">
                          <a:solidFill>
                            <a:srgbClr val="000000"/>
                          </a:solidFill>
                          <a:effectLst/>
                          <a:latin typeface="Century Gothic" panose="020B0502020202020204" pitchFamily="34" charset="0"/>
                        </a:rPr>
                        <a:t>雑</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ja" sz="1100" b="0" i="0" u="none" strike="noStrike" dirty="0">
                          <a:solidFill>
                            <a:srgbClr val="000000"/>
                          </a:solidFill>
                          <a:effectLst/>
                          <a:latin typeface="Century Gothic" panose="020B0502020202020204" pitchFamily="34" charset="0"/>
                        </a:rPr>
                        <a:t>サードパーティ製ソフトウェア</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ja" sz="1100" b="0" i="0" u="none" strike="noStrike" dirty="0">
                          <a:solidFill>
                            <a:srgbClr val="000000"/>
                          </a:solidFill>
                          <a:effectLst/>
                          <a:latin typeface="Century Gothic" panose="020B0502020202020204" pitchFamily="34" charset="0"/>
                        </a:rPr>
                        <a:t>25,432.00ドル</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ja"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r>
                        <a:rPr lang="ja" sz="1100" b="0" i="0" u="none" strike="noStrike" dirty="0">
                          <a:solidFill>
                            <a:srgbClr val="000000"/>
                          </a:solidFill>
                          <a:effectLst/>
                          <a:latin typeface="Century Gothic" panose="020B0502020202020204" pitchFamily="34" charset="0"/>
                        </a:rPr>
                        <a:t> $ 25,432.00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10304">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ja" sz="1000" b="0" i="0" u="none" strike="noStrike" dirty="0">
                          <a:solidFill>
                            <a:srgbClr val="000000"/>
                          </a:solidFill>
                          <a:effectLst/>
                          <a:latin typeface="Century Gothic" panose="020B0502020202020204" pitchFamily="34" charset="0"/>
                        </a:rPr>
                        <a:t>総費用</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$ 441,855.00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利点と顧客</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4. 福利厚生とお客様</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2817279920"/>
              </p:ext>
            </p:extLst>
          </p:nvPr>
        </p:nvGraphicFramePr>
        <p:xfrm>
          <a:off x="472698" y="710066"/>
          <a:ext cx="10679006" cy="1914406"/>
        </p:xfrm>
        <a:graphic>
          <a:graphicData uri="http://schemas.openxmlformats.org/drawingml/2006/table">
            <a:tbl>
              <a:tblPr/>
              <a:tblGrid>
                <a:gridCol w="1821076">
                  <a:extLst>
                    <a:ext uri="{9D8B030D-6E8A-4147-A177-3AD203B41FA5}">
                      <a16:colId xmlns:a16="http://schemas.microsoft.com/office/drawing/2014/main" val="3129605748"/>
                    </a:ext>
                  </a:extLst>
                </a:gridCol>
                <a:gridCol w="8857930">
                  <a:extLst>
                    <a:ext uri="{9D8B030D-6E8A-4147-A177-3AD203B41FA5}">
                      <a16:colId xmlns:a16="http://schemas.microsoft.com/office/drawing/2014/main" val="4134565234"/>
                    </a:ext>
                  </a:extLst>
                </a:gridCol>
              </a:tblGrid>
              <a:tr h="381619">
                <a:tc>
                  <a:txBody>
                    <a:bodyPr/>
                    <a:lstStyle/>
                    <a:p>
                      <a:pPr algn="l" fontAlgn="ctr"/>
                      <a:r>
                        <a:rPr lang="ja" sz="1200" b="0" i="0" u="none" strike="noStrike" dirty="0">
                          <a:solidFill>
                            <a:srgbClr val="000000"/>
                          </a:solidFill>
                          <a:effectLst/>
                          <a:latin typeface="Century Gothic" panose="020B0502020202020204" pitchFamily="34" charset="0"/>
                        </a:rPr>
                        <a:t>プロセス所有者</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ジェーン・マシューズ - プロジェクトマネージャー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81619">
                <a:tc>
                  <a:txBody>
                    <a:bodyPr/>
                    <a:lstStyle/>
                    <a:p>
                      <a:pPr algn="l" rtl="0" fontAlgn="ctr"/>
                      <a:r>
                        <a:rPr lang="ja" sz="1200" b="0" i="0" u="none" strike="noStrike" dirty="0">
                          <a:solidFill>
                            <a:srgbClr val="000000"/>
                          </a:solidFill>
                          <a:effectLst/>
                          <a:latin typeface="Century Gothic" panose="020B0502020202020204" pitchFamily="34" charset="0"/>
                        </a:rPr>
                        <a:t>主要な利害関係者</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ジル・デグラシオ</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81619">
                <a:tc>
                  <a:txBody>
                    <a:bodyPr/>
                    <a:lstStyle/>
                    <a:p>
                      <a:pPr algn="l" fontAlgn="ctr"/>
                      <a:r>
                        <a:rPr lang="ja" sz="1200" b="0" i="0" u="none" strike="noStrike" dirty="0">
                          <a:solidFill>
                            <a:srgbClr val="000000"/>
                          </a:solidFill>
                          <a:effectLst/>
                          <a:latin typeface="Century Gothic" panose="020B0502020202020204" pitchFamily="34" charset="0"/>
                        </a:rPr>
                        <a:t>最終顧客</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米国、メキシコ、カナダの116のクライアント(添付のクライアントリストを参照)。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769549">
                <a:tc>
                  <a:txBody>
                    <a:bodyPr/>
                    <a:lstStyle/>
                    <a:p>
                      <a:pPr algn="l" rtl="0" fontAlgn="ctr"/>
                      <a:r>
                        <a:rPr lang="ja" sz="1200" b="0" i="0" u="none" strike="noStrike" dirty="0">
                          <a:solidFill>
                            <a:srgbClr val="000000"/>
                          </a:solidFill>
                          <a:effectLst/>
                          <a:latin typeface="Century Gothic" panose="020B0502020202020204" pitchFamily="34" charset="0"/>
                        </a:rPr>
                        <a:t>期待されるメリット</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100" b="0" i="0" u="none" strike="noStrike" dirty="0">
                          <a:solidFill>
                            <a:srgbClr val="000000"/>
                          </a:solidFill>
                          <a:effectLst/>
                          <a:latin typeface="Century Gothic" panose="020B0502020202020204" pitchFamily="34" charset="0"/>
                        </a:rPr>
                        <a:t>米国、メキシコ、カナダの116カ所に1,125カ所のEV充電ステーションを導入し、モールやサービスステーションのEV充電「交通量」に対応することで、EVドライバーが次の充電のために通過しなければならない長さが短縮されます。EV充電ステーションの導入により、ポジティブチャージの24%の利益も得られる。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862564124"/>
              </p:ext>
            </p:extLst>
          </p:nvPr>
        </p:nvGraphicFramePr>
        <p:xfrm>
          <a:off x="472698" y="2922089"/>
          <a:ext cx="9448800" cy="3027404"/>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247044">
                <a:tc>
                  <a:txBody>
                    <a:bodyPr/>
                    <a:lstStyle/>
                    <a:p>
                      <a:pPr algn="l" fontAlgn="ctr"/>
                      <a:r>
                        <a:rPr lang="ja" sz="1000" b="1" i="0" u="none" strike="noStrike" dirty="0">
                          <a:solidFill>
                            <a:srgbClr val="000000"/>
                          </a:solidFill>
                          <a:effectLst/>
                          <a:latin typeface="Century Gothic" panose="020B0502020202020204" pitchFamily="34" charset="0"/>
                        </a:rPr>
                        <a:t>福利厚生の種類</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ja" sz="1000" b="1" i="0" u="none" strike="noStrike" dirty="0">
                          <a:solidFill>
                            <a:srgbClr val="000000"/>
                          </a:solidFill>
                          <a:effectLst/>
                          <a:latin typeface="Century Gothic" panose="020B0502020202020204" pitchFamily="34" charset="0"/>
                        </a:rPr>
                        <a:t>見積りの根拠</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ja" sz="1000" b="1" i="0" u="none" strike="noStrike" dirty="0">
                          <a:solidFill>
                            <a:srgbClr val="000000"/>
                          </a:solidFill>
                          <a:effectLst/>
                          <a:latin typeface="Century Gothic" panose="020B0502020202020204" pitchFamily="34" charset="0"/>
                        </a:rPr>
                        <a:t>給付金額の概算</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347545">
                <a:tc>
                  <a:txBody>
                    <a:bodyPr/>
                    <a:lstStyle/>
                    <a:p>
                      <a:pPr algn="l" rtl="0" fontAlgn="ctr"/>
                      <a:r>
                        <a:rPr lang="ja" sz="1100" b="1" i="0" u="none" strike="noStrike" dirty="0">
                          <a:solidFill>
                            <a:srgbClr val="000000"/>
                          </a:solidFill>
                          <a:effectLst/>
                          <a:latin typeface="Century Gothic" panose="020B0502020202020204" pitchFamily="34" charset="0"/>
                        </a:rPr>
                        <a:t>具体的なコスト削減</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推定量の予測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25,000.00ドル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347545">
                <a:tc>
                  <a:txBody>
                    <a:bodyPr/>
                    <a:lstStyle/>
                    <a:p>
                      <a:pPr algn="l" fontAlgn="ctr"/>
                      <a:r>
                        <a:rPr lang="ja" sz="1100" b="1" i="0" u="none" strike="noStrike" dirty="0">
                          <a:solidFill>
                            <a:srgbClr val="000000"/>
                          </a:solidFill>
                          <a:effectLst/>
                          <a:latin typeface="Century Gothic" panose="020B0502020202020204" pitchFamily="34" charset="0"/>
                        </a:rPr>
                        <a:t>収益の向上</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財務の予測</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347545">
                <a:tc>
                  <a:txBody>
                    <a:bodyPr/>
                    <a:lstStyle/>
                    <a:p>
                      <a:pPr algn="l" rtl="0" fontAlgn="ctr"/>
                      <a:r>
                        <a:rPr lang="ja" sz="1100" b="1" i="0" u="none" strike="noStrike" dirty="0">
                          <a:solidFill>
                            <a:srgbClr val="000000"/>
                          </a:solidFill>
                          <a:effectLst/>
                          <a:latin typeface="Century Gothic" panose="020B0502020202020204" pitchFamily="34" charset="0"/>
                        </a:rPr>
                        <a:t>生産性の向上(ソフト)</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プロジェクト管理の見積もり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347545">
                <a:tc>
                  <a:txBody>
                    <a:bodyPr/>
                    <a:lstStyle/>
                    <a:p>
                      <a:pPr algn="l" fontAlgn="ctr"/>
                      <a:r>
                        <a:rPr lang="ja" sz="1100" b="1" i="0" u="none" strike="noStrike" dirty="0">
                          <a:solidFill>
                            <a:srgbClr val="000000"/>
                          </a:solidFill>
                          <a:effectLst/>
                          <a:latin typeface="Century Gothic" panose="020B0502020202020204" pitchFamily="34" charset="0"/>
                        </a:rPr>
                        <a:t>コンプライアンスの向上</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オペレーションの見積もり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12,000.00ドル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347545">
                <a:tc>
                  <a:txBody>
                    <a:bodyPr/>
                    <a:lstStyle/>
                    <a:p>
                      <a:pPr algn="l" rtl="0" fontAlgn="ctr"/>
                      <a:r>
                        <a:rPr lang="ja" sz="1100" b="1" i="0" u="none" strike="noStrike" dirty="0">
                          <a:solidFill>
                            <a:srgbClr val="000000"/>
                          </a:solidFill>
                          <a:effectLst/>
                          <a:latin typeface="Century Gothic" panose="020B0502020202020204" pitchFamily="34" charset="0"/>
                        </a:rPr>
                        <a:t>より良い意思決定</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プロジェクト管理の見積もり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347545">
                <a:tc>
                  <a:txBody>
                    <a:bodyPr/>
                    <a:lstStyle/>
                    <a:p>
                      <a:pPr algn="l" rtl="0" fontAlgn="ctr"/>
                      <a:r>
                        <a:rPr lang="ja" sz="1100" b="1" i="0" u="none" strike="noStrike" dirty="0">
                          <a:solidFill>
                            <a:srgbClr val="000000"/>
                          </a:solidFill>
                          <a:effectLst/>
                          <a:latin typeface="Century Gothic" panose="020B0502020202020204" pitchFamily="34" charset="0"/>
                        </a:rPr>
                        <a:t>少ないメンテナンス</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プロジェクト管理の見積もり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26,000.00ドル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347545">
                <a:tc>
                  <a:txBody>
                    <a:bodyPr/>
                    <a:lstStyle/>
                    <a:p>
                      <a:pPr algn="l" rtl="0" fontAlgn="ctr"/>
                      <a:r>
                        <a:rPr lang="ja" sz="1100" b="1" i="0" u="none" strike="noStrike" dirty="0">
                          <a:solidFill>
                            <a:srgbClr val="000000"/>
                          </a:solidFill>
                          <a:effectLst/>
                          <a:latin typeface="Century Gothic" panose="020B0502020202020204" pitchFamily="34" charset="0"/>
                        </a:rPr>
                        <a:t>その他のコストを回避</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ja" sz="1100" b="0" i="0" u="none" strike="noStrike" dirty="0">
                          <a:solidFill>
                            <a:srgbClr val="000000"/>
                          </a:solidFill>
                          <a:effectLst/>
                          <a:latin typeface="Century Gothic" panose="020B0502020202020204" pitchFamily="34" charset="0"/>
                        </a:rPr>
                        <a:t>財務の予測</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ja" sz="1100" b="0" i="0" u="none" strike="noStrike" dirty="0">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347545">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ja" sz="1000" b="0" i="0" u="none" strike="noStrike" dirty="0">
                          <a:solidFill>
                            <a:srgbClr val="000000"/>
                          </a:solidFill>
                          <a:effectLst/>
                          <a:latin typeface="Century Gothic" panose="020B0502020202020204" pitchFamily="34" charset="0"/>
                        </a:rPr>
                        <a:t>総利益</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ja"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リスク、制約、仮定</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5. リスク、制約、仮定</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4104450326"/>
              </p:ext>
            </p:extLst>
          </p:nvPr>
        </p:nvGraphicFramePr>
        <p:xfrm>
          <a:off x="472698" y="734330"/>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ja" sz="1400" b="0" i="0" u="none" strike="noStrike" dirty="0">
                          <a:solidFill>
                            <a:srgbClr val="000000"/>
                          </a:solidFill>
                          <a:effectLst/>
                          <a:latin typeface="Century Gothic" panose="020B0502020202020204" pitchFamily="34" charset="0"/>
                        </a:rPr>
                        <a:t>リスク</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ja" sz="1200" b="0" i="0" u="none" strike="noStrike" dirty="0">
                          <a:solidFill>
                            <a:srgbClr val="000000"/>
                          </a:solidFill>
                          <a:effectLst/>
                          <a:latin typeface="Century Gothic" panose="020B0502020202020204" pitchFamily="34" charset="0"/>
                        </a:rPr>
                        <a:t>契約は結ばれているが、オペレーションズはまだデンバー市とユマ市から設置の承認を得ていない。プロジェクト管理は、両都市と協力して、スケジュールされた設置に間に合うように適切な許可などを確保しま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ja" sz="1400" b="0" i="0" u="none" strike="noStrike" dirty="0">
                          <a:solidFill>
                            <a:srgbClr val="000000"/>
                          </a:solidFill>
                          <a:effectLst/>
                          <a:latin typeface="Century Gothic" panose="020B0502020202020204" pitchFamily="34" charset="0"/>
                        </a:rPr>
                        <a:t>制約</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ja" sz="1200" b="0" i="0" u="none" strike="noStrike" dirty="0">
                          <a:solidFill>
                            <a:srgbClr val="000000"/>
                          </a:solidFill>
                          <a:effectLst/>
                          <a:latin typeface="Century Gothic" panose="020B0502020202020204" pitchFamily="34" charset="0"/>
                        </a:rPr>
                        <a:t>私たちは、EVステーションの実装を管理するための「現場」の人々を確保するために、いくつかの重要なプロジェクト管理とフィールドエンジニアのポジションを「埋め戻す」必要があります。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ja" sz="1400" b="0" i="0" u="none" strike="noStrike" dirty="0">
                          <a:solidFill>
                            <a:srgbClr val="000000"/>
                          </a:solidFill>
                          <a:effectLst/>
                          <a:latin typeface="Century Gothic" panose="020B0502020202020204" pitchFamily="34" charset="0"/>
                        </a:rPr>
                        <a:t>仮定</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ja" sz="1200" b="0" i="0" u="none" strike="noStrike" dirty="0">
                          <a:solidFill>
                            <a:srgbClr val="000000"/>
                          </a:solidFill>
                          <a:effectLst/>
                          <a:latin typeface="Century Gothic" panose="020B0502020202020204" pitchFamily="34" charset="0"/>
                        </a:rPr>
                        <a:t>EV充電ステーションの設置許可はすべて、導入時までにお客様から提供されるものと想定しています。</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作成者</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57744054"/>
              </p:ext>
            </p:extLst>
          </p:nvPr>
        </p:nvGraphicFramePr>
        <p:xfrm>
          <a:off x="408789" y="785168"/>
          <a:ext cx="7425801" cy="994795"/>
        </p:xfrm>
        <a:graphic>
          <a:graphicData uri="http://schemas.openxmlformats.org/drawingml/2006/table">
            <a:tbl>
              <a:tblPr firstRow="1" firstCol="1" bandRow="1">
                <a:tableStyleId>{5C22544A-7EE6-4342-B048-85BDC9FD1C3A}</a:tableStyleId>
              </a:tblPr>
              <a:tblGrid>
                <a:gridCol w="2195263">
                  <a:extLst>
                    <a:ext uri="{9D8B030D-6E8A-4147-A177-3AD203B41FA5}">
                      <a16:colId xmlns:a16="http://schemas.microsoft.com/office/drawing/2014/main" val="1352701077"/>
                    </a:ext>
                  </a:extLst>
                </a:gridCol>
                <a:gridCol w="3239539">
                  <a:extLst>
                    <a:ext uri="{9D8B030D-6E8A-4147-A177-3AD203B41FA5}">
                      <a16:colId xmlns:a16="http://schemas.microsoft.com/office/drawing/2014/main" val="1056840554"/>
                    </a:ext>
                  </a:extLst>
                </a:gridCol>
                <a:gridCol w="199099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ja" sz="900" b="0" dirty="0">
                          <a:solidFill>
                            <a:schemeClr val="tx1"/>
                          </a:solidFill>
                          <a:effectLst/>
                          <a:latin typeface="Century Gothic" panose="020B0502020202020204" pitchFamily="34" charset="0"/>
                        </a:rPr>
                        <a:t>作成者</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ja" sz="900" b="0" dirty="0">
                          <a:solidFill>
                            <a:schemeClr val="tx1"/>
                          </a:solidFill>
                          <a:effectLst/>
                          <a:latin typeface="Century Gothic" panose="020B0502020202020204" pitchFamily="34" charset="0"/>
                        </a:rPr>
                        <a:t>タイトル</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300"/>
                        </a:spcBef>
                        <a:spcAft>
                          <a:spcPts val="300"/>
                        </a:spcAft>
                      </a:pPr>
                      <a:r>
                        <a:rPr lang="ja" sz="900" b="0" dirty="0">
                          <a:solidFill>
                            <a:schemeClr val="tx1"/>
                          </a:solidFill>
                          <a:effectLst/>
                          <a:latin typeface="Century Gothic" panose="020B0502020202020204" pitchFamily="34" charset="0"/>
                        </a:rPr>
                        <a:t>日付</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ja" sz="1600" b="0" dirty="0">
                          <a:solidFill>
                            <a:schemeClr val="tx1"/>
                          </a:solidFill>
                          <a:effectLst/>
                          <a:latin typeface="Century Gothic" panose="020B0502020202020204" pitchFamily="34" charset="0"/>
                        </a:rPr>
                        <a:t>ジェーン・マシューズ</a:t>
                      </a:r>
                      <a:endParaRPr lang="en-US" sz="1600" b="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ja" sz="1600" dirty="0">
                          <a:solidFill>
                            <a:schemeClr val="tx1"/>
                          </a:solidFill>
                          <a:effectLst/>
                          <a:latin typeface="Century Gothic" panose="020B0502020202020204" pitchFamily="34" charset="0"/>
                        </a:rPr>
                        <a:t>シニアプロジェクトマネージャー</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gn="ctr">
                        <a:lnSpc>
                          <a:spcPct val="107000"/>
                        </a:lnSpc>
                        <a:spcBef>
                          <a:spcPts val="300"/>
                        </a:spcBef>
                        <a:spcAft>
                          <a:spcPts val="300"/>
                        </a:spcAft>
                      </a:pPr>
                      <a:r>
                        <a:rPr lang="ja" sz="1600" dirty="0">
                          <a:solidFill>
                            <a:schemeClr val="tx1"/>
                          </a:solidFill>
                          <a:effectLst/>
                          <a:latin typeface="Century Gothic" panose="020B0502020202020204" pitchFamily="34" charset="0"/>
                        </a:rPr>
                        <a:t>20XX年4月22日</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ja" sz="2400" dirty="0">
                <a:solidFill>
                  <a:schemeClr val="tx1">
                    <a:lumMod val="65000"/>
                    <a:lumOff val="35000"/>
                  </a:schemeClr>
                </a:solidFill>
                <a:latin typeface="Century Gothic" panose="020B0502020202020204" pitchFamily="34" charset="0"/>
              </a:rPr>
              <a:t>6. 作成者</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harter-Template-with-Example-Data_PowerPoint" id="{23151D67-D973-D74D-AE49-D8599ACA9A0A}" vid="{E540B549-6B68-0C4D-8441-23D5A3055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TotalTime>
  <Words>3494</Words>
  <Application>Microsoft Macintosh PowerPoint</Application>
  <PresentationFormat>Widescreen</PresentationFormat>
  <Paragraphs>233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PowerPointプレゼンテーション</dc:title>
  <dc:creator>Heather Key</dc:creator>
  <cp:lastModifiedBy>Jason Flores</cp:lastModifiedBy>
  <cp:revision>2</cp:revision>
  <dcterms:created xsi:type="dcterms:W3CDTF">2022-06-28T22:57:13Z</dcterms:created>
  <dcterms:modified xsi:type="dcterms:W3CDTF">2022-09-11T04:34:35Z</dcterms:modified>
</cp:coreProperties>
</file>