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PROJEKTDEFINITION </a:t>
            </a:r>
            <a:br>
              <a:rPr lang="en-US" sz="2200" b="1" dirty="0">
                <a:solidFill>
                  <a:schemeClr val="tx1">
                    <a:lumMod val="75000"/>
                    <a:lumOff val="25000"/>
                  </a:schemeClr>
                </a:solidFill>
                <a:latin typeface="Century Gothic" panose="020B0502020202020204" pitchFamily="34" charset="0"/>
              </a:rPr>
            </a:br>
            <a:r>
              <a:rPr lang="de" sz="2200" b="1" dirty="0">
                <a:solidFill>
                  <a:schemeClr val="tx1">
                    <a:lumMod val="75000"/>
                    <a:lumOff val="25000"/>
                  </a:schemeClr>
                </a:solidFill>
                <a:latin typeface="Century Gothic" panose="020B0502020202020204" pitchFamily="34" charset="0"/>
              </a:rPr>
              <a:t>SIX SIGMA ARBEITSBLATTVORLAGE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PROJEKTDEFINITION SIX SIGMA ARBEITSBLATTPRÄSENTATION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de" sz="1000" b="0" i="0" u="none" strike="noStrike" dirty="0">
                          <a:solidFill>
                            <a:srgbClr val="000000"/>
                          </a:solidFill>
                          <a:effectLst/>
                          <a:latin typeface="Century Gothic" panose="020B0502020202020204" pitchFamily="34" charset="0"/>
                        </a:rPr>
                        <a:t>PROJEKTNAME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de" sz="1000" b="0" i="0" u="none" strike="noStrike" dirty="0">
                          <a:solidFill>
                            <a:srgbClr val="000000"/>
                          </a:solidFill>
                          <a:effectLst/>
                          <a:latin typeface="Century Gothic" panose="020B0502020202020204" pitchFamily="34" charset="0"/>
                        </a:rPr>
                        <a:t>PROJEKTLEITER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PROJEKTTRÄGER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de"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de" sz="1000" b="0" i="0" u="none" strike="noStrike">
                          <a:solidFill>
                            <a:srgbClr val="000000"/>
                          </a:solidFill>
                          <a:effectLst/>
                          <a:latin typeface="Century Gothic" panose="020B0502020202020204" pitchFamily="34" charset="0"/>
                        </a:rPr>
                        <a:t>TELEFON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de" sz="1000" b="0" i="0" u="none" strike="noStrike" dirty="0">
                          <a:solidFill>
                            <a:srgbClr val="000000"/>
                          </a:solidFill>
                          <a:effectLst/>
                          <a:latin typeface="Century Gothic" panose="020B0502020202020204" pitchFamily="34" charset="0"/>
                        </a:rPr>
                        <a:t>ORGANISATIONSEINHEIT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a:solidFill>
                            <a:srgbClr val="000000"/>
                          </a:solidFill>
                          <a:effectLst/>
                          <a:latin typeface="Century Gothic" panose="020B0502020202020204" pitchFamily="34" charset="0"/>
                        </a:rPr>
                        <a:t>GRÜNGURTE VERGEBEN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a:solidFill>
                            <a:srgbClr val="000000"/>
                          </a:solidFill>
                          <a:effectLst/>
                          <a:latin typeface="Century Gothic" panose="020B0502020202020204" pitchFamily="34" charset="0"/>
                        </a:rPr>
                        <a:t>VORAUSSICHTLICHER STARTTERMIN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VORAUSSICHTLICHER FERTIGSTELLUNGSTERMIN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a:solidFill>
                            <a:srgbClr val="000000"/>
                          </a:solidFill>
                          <a:effectLst/>
                          <a:latin typeface="Century Gothic" panose="020B0502020202020204" pitchFamily="34" charset="0"/>
                        </a:rPr>
                        <a:t>SCHWARZGURTE ZUGEWIESEN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a:solidFill>
                            <a:srgbClr val="000000"/>
                          </a:solidFill>
                          <a:effectLst/>
                          <a:latin typeface="Century Gothic" panose="020B0502020202020204" pitchFamily="34" charset="0"/>
                        </a:rPr>
                        <a:t>ERWARTETE EINSPARUNGEN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GESCHÄTZTE KOSTEN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ALLGEMEINE PROJEKTINFORMATIONEN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PROJEKTDEFINITION SECHS SIGMA ARBEITSBLATT PRÄSENTATION DER PRÄSENTATION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PROJEKTÜBERSICHT</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PROJEKTUMFANG</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VORLÄUFIGER ZEITPLAN</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RESSOURCEN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KOSTEN</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RISIKEN, EINSCHRÄNKUNGEN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UND ANNAHMEN</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VORBEREITET VON...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VORTEILE &amp; KUNDEN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1. PROJEKTÜBERSICHT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PROJEKTÜBERSICHT &amp; PROJEKTUMFANG</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PROJEKTUMFANG</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de" sz="1200" b="0" i="0" u="none" strike="noStrike" dirty="0">
                          <a:solidFill>
                            <a:srgbClr val="000000"/>
                          </a:solidFill>
                          <a:effectLst/>
                          <a:latin typeface="Century Gothic" panose="020B0502020202020204" pitchFamily="34" charset="0"/>
                        </a:rPr>
                        <a:t>PROBLEM ODER PROBLEM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de" sz="1200" b="0" i="0" u="none" strike="noStrike">
                          <a:solidFill>
                            <a:srgbClr val="000000"/>
                          </a:solidFill>
                          <a:effectLst/>
                          <a:latin typeface="Century Gothic" panose="020B0502020202020204" pitchFamily="34" charset="0"/>
                        </a:rPr>
                        <a:t>ZWECK DES PROJEKTS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de" sz="1200" b="0" i="0" u="none" strike="noStrike">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de" sz="1200" b="0" i="0" u="none" strike="noStrike">
                          <a:solidFill>
                            <a:srgbClr val="000000"/>
                          </a:solidFill>
                          <a:effectLst/>
                          <a:latin typeface="Century Gothic" panose="020B0502020202020204" pitchFamily="34" charset="0"/>
                        </a:rPr>
                        <a:t>ZIELE / METRIKEN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de" sz="1200" b="0" i="0" u="none" strike="noStrike">
                          <a:solidFill>
                            <a:srgbClr val="000000"/>
                          </a:solidFill>
                          <a:effectLst/>
                          <a:latin typeface="Century Gothic" panose="020B0502020202020204" pitchFamily="34" charset="0"/>
                        </a:rPr>
                        <a:t>ERWARTETE ERGEBNISSE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de" sz="1200" b="0" i="0" u="none" strike="noStrike">
                          <a:solidFill>
                            <a:srgbClr val="000000"/>
                          </a:solidFill>
                          <a:effectLst/>
                          <a:latin typeface="Century Gothic" panose="020B0502020202020204" pitchFamily="34" charset="0"/>
                        </a:rPr>
                        <a:t>IM GELTUNGSBEREICH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de" sz="1200" b="0" i="0" u="none" strike="noStrike">
                          <a:solidFill>
                            <a:srgbClr val="000000"/>
                          </a:solidFill>
                          <a:effectLst/>
                          <a:latin typeface="Century Gothic" panose="020B0502020202020204" pitchFamily="34" charset="0"/>
                        </a:rPr>
                        <a:t>AUSSERHALB VON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2. VORLÄUFIGER ZEITPLAN</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VORLÄUFIGER ZEITPLAN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de" sz="900" b="1" i="0" u="none" strike="noStrike">
                          <a:solidFill>
                            <a:srgbClr val="000000"/>
                          </a:solidFill>
                          <a:effectLst/>
                          <a:latin typeface="Century Gothic" panose="020B0502020202020204" pitchFamily="34" charset="0"/>
                        </a:rPr>
                        <a:t>WICHTIGER MEILENSTEIN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de" sz="900" b="1" i="0" u="none" strike="noStrike">
                          <a:solidFill>
                            <a:srgbClr val="000000"/>
                          </a:solidFill>
                          <a:effectLst/>
                          <a:latin typeface="Century Gothic" panose="020B0502020202020204" pitchFamily="34" charset="0"/>
                        </a:rPr>
                        <a:t>ANFANGEN</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de" sz="900" b="1" i="0" u="none" strike="noStrike">
                          <a:solidFill>
                            <a:srgbClr val="000000"/>
                          </a:solidFill>
                          <a:effectLst/>
                          <a:latin typeface="Century Gothic" panose="020B0502020202020204" pitchFamily="34" charset="0"/>
                        </a:rPr>
                        <a:t>BEENDEN</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de" sz="1000" b="0" i="0" u="none" strike="noStrike">
                          <a:solidFill>
                            <a:srgbClr val="000000"/>
                          </a:solidFill>
                          <a:effectLst/>
                          <a:latin typeface="Century Gothic" panose="020B0502020202020204" pitchFamily="34" charset="0"/>
                        </a:rPr>
                        <a:t>Formular Projektteam / Vorprüfung / Umfang</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de" sz="1000" b="0" i="0" u="none" strike="noStrike">
                          <a:solidFill>
                            <a:srgbClr val="000000"/>
                          </a:solidFill>
                          <a:effectLst/>
                          <a:latin typeface="Century Gothic" panose="020B0502020202020204" pitchFamily="34" charset="0"/>
                        </a:rPr>
                        <a:t>Projektplan / Charta / Kick Off abschließen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de" sz="1000" b="0" i="0" u="none" strike="noStrike">
                          <a:solidFill>
                            <a:srgbClr val="000000"/>
                          </a:solidFill>
                          <a:effectLst/>
                          <a:latin typeface="Century Gothic" panose="020B0502020202020204" pitchFamily="34" charset="0"/>
                        </a:rPr>
                        <a:t>Phase definieren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de" sz="1000" b="0" i="0" u="none" strike="noStrike">
                          <a:solidFill>
                            <a:srgbClr val="000000"/>
                          </a:solidFill>
                          <a:effectLst/>
                          <a:latin typeface="Century Gothic" panose="020B0502020202020204" pitchFamily="34" charset="0"/>
                        </a:rPr>
                        <a:t>Messphase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de" sz="1000" b="0" i="0" u="none" strike="noStrike">
                          <a:solidFill>
                            <a:srgbClr val="000000"/>
                          </a:solidFill>
                          <a:effectLst/>
                          <a:latin typeface="Century Gothic" panose="020B0502020202020204" pitchFamily="34" charset="0"/>
                        </a:rPr>
                        <a:t>Analysephase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de" sz="1000" b="0" i="0" u="none" strike="noStrike">
                          <a:solidFill>
                            <a:srgbClr val="000000"/>
                          </a:solidFill>
                          <a:effectLst/>
                          <a:latin typeface="Century Gothic" panose="020B0502020202020204" pitchFamily="34" charset="0"/>
                        </a:rPr>
                        <a:t>Verbesserungsphase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de" sz="1000" b="0" i="0" u="none" strike="noStrike">
                          <a:solidFill>
                            <a:srgbClr val="000000"/>
                          </a:solidFill>
                          <a:effectLst/>
                          <a:latin typeface="Century Gothic" panose="020B0502020202020204" pitchFamily="34" charset="0"/>
                        </a:rPr>
                        <a:t>Kontrollphase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de" sz="1000" b="0" i="0" u="none" strike="noStrike">
                          <a:solidFill>
                            <a:srgbClr val="000000"/>
                          </a:solidFill>
                          <a:effectLst/>
                          <a:latin typeface="Century Gothic" panose="020B0502020202020204" pitchFamily="34" charset="0"/>
                        </a:rPr>
                        <a:t>Projektzusammenfassungsbericht und Abschluss</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RESSOURCEN &amp; KOSTEN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3. RESSOURCEN</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de" sz="1200" b="0" i="0" u="none" strike="noStrike">
                          <a:solidFill>
                            <a:srgbClr val="000000"/>
                          </a:solidFill>
                          <a:effectLst/>
                          <a:latin typeface="Century Gothic" panose="020B0502020202020204" pitchFamily="34" charset="0"/>
                        </a:rPr>
                        <a:t>PROJEKTTEAM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de" sz="1200" b="0" i="0" u="none" strike="noStrike">
                          <a:solidFill>
                            <a:srgbClr val="000000"/>
                          </a:solidFill>
                          <a:effectLst/>
                          <a:latin typeface="Century Gothic" panose="020B0502020202020204" pitchFamily="34" charset="0"/>
                        </a:rPr>
                        <a:t>SUPPORT-RESSOURCEN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de" sz="1200" b="0" i="0" u="none" strike="noStrike">
                          <a:solidFill>
                            <a:srgbClr val="000000"/>
                          </a:solidFill>
                          <a:effectLst/>
                          <a:latin typeface="Century Gothic" panose="020B0502020202020204" pitchFamily="34" charset="0"/>
                        </a:rPr>
                        <a:t>BESONDERE BEDÜRFNISSE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KOSTEN</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de" sz="1000" b="1" i="0" u="none" strike="noStrike">
                          <a:solidFill>
                            <a:srgbClr val="000000"/>
                          </a:solidFill>
                          <a:effectLst/>
                          <a:latin typeface="Century Gothic" panose="020B0502020202020204" pitchFamily="34" charset="0"/>
                        </a:rPr>
                        <a:t>KOSTENART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de" sz="1000" b="1" i="0" u="none" strike="noStrike">
                          <a:solidFill>
                            <a:srgbClr val="000000"/>
                          </a:solidFill>
                          <a:effectLst/>
                          <a:latin typeface="Century Gothic" panose="020B0502020202020204" pitchFamily="34" charset="0"/>
                        </a:rPr>
                        <a:t>NAMEN VON LIEFERANTEN / MITARBEITERN</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de"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a:solidFill>
                            <a:srgbClr val="000000"/>
                          </a:solidFill>
                          <a:effectLst/>
                          <a:latin typeface="Century Gothic" panose="020B0502020202020204" pitchFamily="34" charset="0"/>
                        </a:rPr>
                        <a:t>MENGE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de" sz="1100" b="1" i="0" u="none" strike="noStrike">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de" sz="1100" b="1" i="0" u="none" strike="noStrike">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de" sz="1100" b="1" i="0" u="none" strike="noStrike">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de" sz="1100" b="1" i="0" u="none" strike="noStrike">
                          <a:solidFill>
                            <a:srgbClr val="000000"/>
                          </a:solidFill>
                          <a:effectLst/>
                          <a:latin typeface="Century Gothic" panose="020B0502020202020204" pitchFamily="34" charset="0"/>
                        </a:rPr>
                        <a:t>Vorräte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Verschiedenes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de" sz="1000" b="0" i="0" u="none" strike="noStrike">
                          <a:solidFill>
                            <a:srgbClr val="000000"/>
                          </a:solidFill>
                          <a:effectLst/>
                          <a:latin typeface="Century Gothic" panose="020B0502020202020204" pitchFamily="34" charset="0"/>
                        </a:rPr>
                        <a:t>GESAMTKOSTEN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VORTEILE &amp; KUNDEN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4. NUTZEN &amp; KUNDEN</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de" sz="1200" b="0" i="0" u="none" strike="noStrike">
                          <a:solidFill>
                            <a:srgbClr val="000000"/>
                          </a:solidFill>
                          <a:effectLst/>
                          <a:latin typeface="Century Gothic" panose="020B0502020202020204" pitchFamily="34" charset="0"/>
                        </a:rPr>
                        <a:t>PROZESSVERANTWORTLICHER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de" sz="1200" b="0" i="0" u="none" strike="noStrike">
                          <a:solidFill>
                            <a:srgbClr val="000000"/>
                          </a:solidFill>
                          <a:effectLst/>
                          <a:latin typeface="Century Gothic" panose="020B0502020202020204" pitchFamily="34" charset="0"/>
                        </a:rPr>
                        <a:t>WICHTIGE STAKEHOLDER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de" sz="1200" b="0" i="0" u="none" strike="noStrike">
                          <a:solidFill>
                            <a:srgbClr val="000000"/>
                          </a:solidFill>
                          <a:effectLst/>
                          <a:latin typeface="Century Gothic" panose="020B0502020202020204" pitchFamily="34" charset="0"/>
                        </a:rPr>
                        <a:t>ENDKUNDE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de" sz="1200" b="0" i="0" u="none" strike="noStrike">
                          <a:solidFill>
                            <a:srgbClr val="000000"/>
                          </a:solidFill>
                          <a:effectLst/>
                          <a:latin typeface="Century Gothic" panose="020B0502020202020204" pitchFamily="34" charset="0"/>
                        </a:rPr>
                        <a:t>ERWARTETER NUTZEN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de" sz="1000" b="1" i="0" u="none" strike="noStrike">
                          <a:solidFill>
                            <a:srgbClr val="000000"/>
                          </a:solidFill>
                          <a:effectLst/>
                          <a:latin typeface="Century Gothic" panose="020B0502020202020204" pitchFamily="34" charset="0"/>
                        </a:rPr>
                        <a:t>ART DER LEISTUNG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de" sz="1000" b="1" i="0" u="none" strike="noStrike" dirty="0">
                          <a:solidFill>
                            <a:srgbClr val="000000"/>
                          </a:solidFill>
                          <a:effectLst/>
                          <a:latin typeface="Century Gothic" panose="020B0502020202020204" pitchFamily="34" charset="0"/>
                        </a:rPr>
                        <a:t>GRUNDLAGE DER SCHÄTZUNG</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de" sz="1000" b="1" i="0" u="none" strike="noStrike">
                          <a:solidFill>
                            <a:srgbClr val="000000"/>
                          </a:solidFill>
                          <a:effectLst/>
                          <a:latin typeface="Century Gothic" panose="020B0502020202020204" pitchFamily="34" charset="0"/>
                        </a:rPr>
                        <a:t>GESCHÄTZTE LEISTUNGSHÖHE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Spezifische Kosteneinsparungen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de" sz="1100" b="1" i="0" u="none" strike="noStrike">
                          <a:solidFill>
                            <a:srgbClr val="000000"/>
                          </a:solidFill>
                          <a:effectLst/>
                          <a:latin typeface="Century Gothic" panose="020B0502020202020204" pitchFamily="34" charset="0"/>
                        </a:rPr>
                        <a:t>Umsatzsteigerung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de" sz="1100" b="1" i="0" u="none" strike="noStrike">
                          <a:solidFill>
                            <a:srgbClr val="000000"/>
                          </a:solidFill>
                          <a:effectLst/>
                          <a:latin typeface="Century Gothic" panose="020B0502020202020204" pitchFamily="34" charset="0"/>
                        </a:rPr>
                        <a:t>Höhere Produktivität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de" sz="1100" b="1" i="0" u="none" strike="noStrike">
                          <a:solidFill>
                            <a:srgbClr val="000000"/>
                          </a:solidFill>
                          <a:effectLst/>
                          <a:latin typeface="Century Gothic" panose="020B0502020202020204" pitchFamily="34" charset="0"/>
                        </a:rPr>
                        <a:t>Verbesserte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de" sz="1100" b="1" i="0" u="none" strike="noStrike">
                          <a:solidFill>
                            <a:srgbClr val="000000"/>
                          </a:solidFill>
                          <a:effectLst/>
                          <a:latin typeface="Century Gothic" panose="020B0502020202020204" pitchFamily="34" charset="0"/>
                        </a:rPr>
                        <a:t>Bessere Entscheidungsfindung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Weniger Wartung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de" sz="1100" b="1" i="0" u="none" strike="noStrike">
                          <a:solidFill>
                            <a:srgbClr val="000000"/>
                          </a:solidFill>
                          <a:effectLst/>
                          <a:latin typeface="Century Gothic" panose="020B0502020202020204" pitchFamily="34" charset="0"/>
                        </a:rPr>
                        <a:t>Sonstige Kosten vermieden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de" sz="1000" b="0" i="0" u="none" strike="noStrike" dirty="0">
                          <a:solidFill>
                            <a:srgbClr val="000000"/>
                          </a:solidFill>
                          <a:effectLst/>
                          <a:latin typeface="Century Gothic" panose="020B0502020202020204" pitchFamily="34" charset="0"/>
                        </a:rPr>
                        <a:t>GESAMTER NUTZEN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de"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RISIKEN, EINSCHRÄNKUNGEN UND ANNAHMEN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5. RISIKEN, EINSCHRÄNKUNGEN UND ANNAHMEN</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de" sz="1200" b="0" i="0" u="none" strike="noStrike">
                          <a:solidFill>
                            <a:srgbClr val="000000"/>
                          </a:solidFill>
                          <a:effectLst/>
                          <a:latin typeface="Century Gothic" panose="020B0502020202020204" pitchFamily="34" charset="0"/>
                        </a:rPr>
                        <a:t>RISIKEN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de" sz="1200" b="0" i="0" u="none" strike="noStrike">
                          <a:solidFill>
                            <a:srgbClr val="000000"/>
                          </a:solidFill>
                          <a:effectLst/>
                          <a:latin typeface="Century Gothic" panose="020B0502020202020204" pitchFamily="34" charset="0"/>
                        </a:rPr>
                        <a:t>ZWÄNGE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de" sz="1200" b="0" i="0" u="none" strike="noStrike">
                          <a:solidFill>
                            <a:srgbClr val="000000"/>
                          </a:solidFill>
                          <a:effectLst/>
                          <a:latin typeface="Century Gothic" panose="020B0502020202020204" pitchFamily="34" charset="0"/>
                        </a:rPr>
                        <a:t>ANNAHMEN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VORBEREITET VON</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VORBEREITET VON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TITEL</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DATUM</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6. VORBEREITET VON</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IC-Project-Definition-Six-Sigma-Worksheet-Template_PowerPoint</Template>
  <TotalTime>12</TotalTime>
  <Words>415</Words>
  <Application>Microsoft Macintosh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2021-09-13T19:28:25Z</dcterms:created>
  <dcterms:modified xsi:type="dcterms:W3CDTF">2022-09-11T04:14:56Z</dcterms:modified>
</cp:coreProperties>
</file>