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DEFINIÇÃO DO PROJETO </a:t>
            </a:r>
            <a:br>
              <a:rPr lang="en-US" sz="2200" b="1" dirty="0">
                <a:solidFill>
                  <a:schemeClr val="tx1">
                    <a:lumMod val="75000"/>
                    <a:lumOff val="25000"/>
                  </a:schemeClr>
                </a:solidFill>
                <a:latin typeface="Century Gothic" panose="020B0502020202020204" pitchFamily="34" charset="0"/>
              </a:rPr>
            </a:br>
            <a:r>
              <a:rPr lang="pt" sz="2200" b="1" dirty="0">
                <a:solidFill>
                  <a:schemeClr val="tx1">
                    <a:lumMod val="75000"/>
                    <a:lumOff val="25000"/>
                  </a:schemeClr>
                </a:solidFill>
                <a:latin typeface="Century Gothic" panose="020B0502020202020204" pitchFamily="34" charset="0"/>
              </a:rPr>
              <a:t>MODELO DE PLANILHA SEIS SIGMA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DEFINIÇÃO DO PROJETO APRESENTAÇÃO DA PLANILHA SIX SIGMA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pt" sz="1000" b="0" i="0" u="none" strike="noStrike" dirty="0">
                          <a:solidFill>
                            <a:srgbClr val="000000"/>
                          </a:solidFill>
                          <a:effectLst/>
                          <a:latin typeface="Century Gothic" panose="020B0502020202020204" pitchFamily="34" charset="0"/>
                        </a:rPr>
                        <a:t>NOME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pt" sz="1000" b="0" i="0" u="none" strike="noStrike" dirty="0">
                          <a:solidFill>
                            <a:srgbClr val="000000"/>
                          </a:solidFill>
                          <a:effectLst/>
                          <a:latin typeface="Century Gothic" panose="020B0502020202020204" pitchFamily="34" charset="0"/>
                        </a:rPr>
                        <a:t>GERENTE DE PROJETOS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PATROCINADOR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pt" sz="1000" b="0" i="0" u="none" strike="noStrike">
                          <a:solidFill>
                            <a:srgbClr val="000000"/>
                          </a:solidFill>
                          <a:effectLst/>
                          <a:latin typeface="Century Gothic" panose="020B0502020202020204" pitchFamily="34" charset="0"/>
                        </a:rPr>
                        <a:t>TELEFONE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UNIDADE ORGANIZACIONAL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CINTURÕES VERDES ATRIBUÍDOS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DATA DE INÍCIO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CONCLUSÃO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FAIXAS PRETAS ATRIBUÍDAS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ECONOMIA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CUSTOS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INFORMAÇÕES GERAIS DO PROJETO</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DEFINIÇÃO DO PROJETO SEIS | DE APRESENTAÇÃO DA PLANILHA SIGMA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VISÃO GERAL DO PROJETO</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ESCOPO DO PROJETO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CRONOGRAMA PROVISÓRIO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RECURSOS</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CUSTOS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RISCO, RESTRIÇÕES </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E SUPOSIÇÕES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PREPARADO POR...</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BENEFÍCIOS E CLIENTES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VISÃO GERAL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VISÃO GERAL DO PROJETO &amp; ESCOPO DO PROJETO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ESCOPO DO PROJETO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pt" sz="1200" b="0" i="0" u="none" strike="noStrike" dirty="0">
                          <a:solidFill>
                            <a:srgbClr val="000000"/>
                          </a:solidFill>
                          <a:effectLst/>
                          <a:latin typeface="Century Gothic" panose="020B0502020202020204" pitchFamily="34" charset="0"/>
                        </a:rPr>
                        <a:t>PROBLEMA OU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pt" sz="1200" b="0" i="0" u="none" strike="noStrike">
                          <a:solidFill>
                            <a:srgbClr val="000000"/>
                          </a:solidFill>
                          <a:effectLst/>
                          <a:latin typeface="Century Gothic" panose="020B0502020202020204" pitchFamily="34" charset="0"/>
                        </a:rPr>
                        <a:t>PROPÓSITO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pt" sz="1200" b="0" i="0" u="none" strike="noStrike">
                          <a:solidFill>
                            <a:srgbClr val="000000"/>
                          </a:solidFill>
                          <a:effectLst/>
                          <a:latin typeface="Century Gothic" panose="020B0502020202020204" pitchFamily="34" charset="0"/>
                        </a:rPr>
                        <a:t>CASO DE NEGÓCIOS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pt" sz="1200" b="0" i="0" u="none" strike="noStrike">
                          <a:solidFill>
                            <a:srgbClr val="000000"/>
                          </a:solidFill>
                          <a:effectLst/>
                          <a:latin typeface="Century Gothic" panose="020B0502020202020204" pitchFamily="34" charset="0"/>
                        </a:rPr>
                        <a:t>GOLS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pt" sz="1200" b="0" i="0" u="none" strike="noStrike">
                          <a:solidFill>
                            <a:srgbClr val="000000"/>
                          </a:solidFill>
                          <a:effectLst/>
                          <a:latin typeface="Century Gothic" panose="020B0502020202020204" pitchFamily="34" charset="0"/>
                        </a:rPr>
                        <a:t>ENTREGAS ESPERADAS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pt" sz="1200" b="0" i="0" u="none" strike="noStrike">
                          <a:solidFill>
                            <a:srgbClr val="000000"/>
                          </a:solidFill>
                          <a:effectLst/>
                          <a:latin typeface="Century Gothic" panose="020B0502020202020204" pitchFamily="34" charset="0"/>
                        </a:rPr>
                        <a:t>DENTRO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pt" sz="1200" b="0" i="0" u="none" strike="noStrike">
                          <a:solidFill>
                            <a:srgbClr val="000000"/>
                          </a:solidFill>
                          <a:effectLst/>
                          <a:latin typeface="Century Gothic" panose="020B0502020202020204" pitchFamily="34" charset="0"/>
                        </a:rPr>
                        <a:t>FORA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CRONOGRAMA PROVISÓRIO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PROVISÓRIO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pt" sz="900" b="1" i="0" u="none" strike="noStrike">
                          <a:solidFill>
                            <a:srgbClr val="000000"/>
                          </a:solidFill>
                          <a:effectLst/>
                          <a:latin typeface="Century Gothic" panose="020B0502020202020204" pitchFamily="34" charset="0"/>
                        </a:rPr>
                        <a:t>MARCO-CHAVE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a:solidFill>
                            <a:srgbClr val="000000"/>
                          </a:solidFill>
                          <a:effectLst/>
                          <a:latin typeface="Century Gothic" panose="020B0502020202020204" pitchFamily="34" charset="0"/>
                        </a:rPr>
                        <a:t>COMEÇAR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a:solidFill>
                            <a:srgbClr val="000000"/>
                          </a:solidFill>
                          <a:effectLst/>
                          <a:latin typeface="Century Gothic" panose="020B0502020202020204" pitchFamily="34" charset="0"/>
                        </a:rPr>
                        <a:t>ACABAR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pt" sz="1000" b="0" i="0" u="none" strike="noStrike">
                          <a:solidFill>
                            <a:srgbClr val="000000"/>
                          </a:solidFill>
                          <a:effectLst/>
                          <a:latin typeface="Century Gothic" panose="020B0502020202020204" pitchFamily="34" charset="0"/>
                        </a:rPr>
                        <a:t>Equipe de Projeto de Formulário / Revisão Preliminar / Escopo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Finalizar plano de projeto / carta / pontapé inicial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pt" sz="1000" b="0" i="0" u="none" strike="noStrike">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medição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Análise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melhoria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pt" sz="1000" b="0" i="0" u="none" strike="noStrike">
                          <a:solidFill>
                            <a:srgbClr val="000000"/>
                          </a:solidFill>
                          <a:effectLst/>
                          <a:latin typeface="Century Gothic" panose="020B0502020202020204" pitchFamily="34" charset="0"/>
                        </a:rPr>
                        <a:t>Fase de controle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pt" sz="1000" b="0" i="0" u="none" strike="noStrike">
                          <a:solidFill>
                            <a:srgbClr val="000000"/>
                          </a:solidFill>
                          <a:effectLst/>
                          <a:latin typeface="Century Gothic" panose="020B0502020202020204" pitchFamily="34" charset="0"/>
                        </a:rPr>
                        <a:t>Relatório de resumo do projeto e encerramento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RECURSOS E CUSTOS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RECURSOS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pt" sz="1200" b="0" i="0" u="none" strike="noStrike">
                          <a:solidFill>
                            <a:srgbClr val="000000"/>
                          </a:solidFill>
                          <a:effectLst/>
                          <a:latin typeface="Century Gothic" panose="020B0502020202020204" pitchFamily="34" charset="0"/>
                        </a:rPr>
                        <a:t>EQUIPE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pt" sz="1200" b="0" i="0" u="none" strike="noStrike">
                          <a:solidFill>
                            <a:srgbClr val="000000"/>
                          </a:solidFill>
                          <a:effectLst/>
                          <a:latin typeface="Century Gothic" panose="020B0502020202020204" pitchFamily="34" charset="0"/>
                        </a:rPr>
                        <a:t>RECURSOS DE SUPORTE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pt" sz="1200" b="0" i="0" u="none" strike="noStrike">
                          <a:solidFill>
                            <a:srgbClr val="000000"/>
                          </a:solidFill>
                          <a:effectLst/>
                          <a:latin typeface="Century Gothic" panose="020B0502020202020204" pitchFamily="34" charset="0"/>
                        </a:rPr>
                        <a:t>NECESSIDADES ESPECIAIS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CUSTOS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pt" sz="1000" b="1" i="0" u="none" strike="noStrike">
                          <a:solidFill>
                            <a:srgbClr val="000000"/>
                          </a:solidFill>
                          <a:effectLst/>
                          <a:latin typeface="Century Gothic" panose="020B0502020202020204" pitchFamily="34" charset="0"/>
                        </a:rPr>
                        <a:t>TIPO DE CUSTO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pt" sz="1000" b="1" i="0" u="none" strike="noStrike">
                          <a:solidFill>
                            <a:srgbClr val="000000"/>
                          </a:solidFill>
                          <a:effectLst/>
                          <a:latin typeface="Century Gothic" panose="020B0502020202020204" pitchFamily="34" charset="0"/>
                        </a:rPr>
                        <a:t>NOMES DE FORNECEDOR / MÃO-DE-OBRA</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TAXA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a:solidFill>
                            <a:srgbClr val="000000"/>
                          </a:solidFill>
                          <a:effectLst/>
                          <a:latin typeface="Century Gothic" panose="020B0502020202020204" pitchFamily="34" charset="0"/>
                        </a:rPr>
                        <a:t>QUANTIDADE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pt" sz="1100" b="1" i="0" u="none" strike="noStrike">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pt" sz="1100" b="1" i="0" u="none" strike="noStrike">
                          <a:solidFill>
                            <a:srgbClr val="000000"/>
                          </a:solidFill>
                          <a:effectLst/>
                          <a:latin typeface="Century Gothic" panose="020B0502020202020204" pitchFamily="34" charset="0"/>
                        </a:rPr>
                        <a:t>Suprimentos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Variado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pt" sz="1000" b="0" i="0" u="none" strike="noStrike">
                          <a:solidFill>
                            <a:srgbClr val="000000"/>
                          </a:solidFill>
                          <a:effectLst/>
                          <a:latin typeface="Century Gothic" panose="020B0502020202020204" pitchFamily="34" charset="0"/>
                        </a:rPr>
                        <a:t>CUSTOS TOTAIS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BENEFÍCIOS E CLIENTES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BENEFÍCIOS E CLIENTES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pt" sz="1200" b="0" i="0" u="none" strike="noStrike">
                          <a:solidFill>
                            <a:srgbClr val="000000"/>
                          </a:solidFill>
                          <a:effectLst/>
                          <a:latin typeface="Century Gothic" panose="020B0502020202020204" pitchFamily="34" charset="0"/>
                        </a:rPr>
                        <a:t>PROPRIETÁRIO DE PROCESSOS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pt" sz="1200" b="0" i="0" u="none" strike="noStrike">
                          <a:solidFill>
                            <a:srgbClr val="000000"/>
                          </a:solidFill>
                          <a:effectLst/>
                          <a:latin typeface="Century Gothic" panose="020B0502020202020204" pitchFamily="34" charset="0"/>
                        </a:rPr>
                        <a:t>PRINCIPAIS PARTES INTERESSADAS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pt" sz="1200" b="0" i="0" u="none" strike="noStrike">
                          <a:solidFill>
                            <a:srgbClr val="000000"/>
                          </a:solidFill>
                          <a:effectLst/>
                          <a:latin typeface="Century Gothic" panose="020B0502020202020204" pitchFamily="34" charset="0"/>
                        </a:rPr>
                        <a:t>CLIENTE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pt" sz="1200" b="0" i="0" u="none" strike="noStrike">
                          <a:solidFill>
                            <a:srgbClr val="000000"/>
                          </a:solidFill>
                          <a:effectLst/>
                          <a:latin typeface="Century Gothic" panose="020B0502020202020204" pitchFamily="34" charset="0"/>
                        </a:rPr>
                        <a:t>BENEFÍCIOS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pt" sz="1000" b="1" i="0" u="none" strike="noStrike">
                          <a:solidFill>
                            <a:srgbClr val="000000"/>
                          </a:solidFill>
                          <a:effectLst/>
                          <a:latin typeface="Century Gothic" panose="020B0502020202020204" pitchFamily="34" charset="0"/>
                        </a:rPr>
                        <a:t>TIPO DE BENEFÍCIO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pt" sz="1000" b="1" i="0" u="none" strike="noStrike" dirty="0">
                          <a:solidFill>
                            <a:srgbClr val="000000"/>
                          </a:solidFill>
                          <a:effectLst/>
                          <a:latin typeface="Century Gothic" panose="020B0502020202020204" pitchFamily="34" charset="0"/>
                        </a:rPr>
                        <a:t>BASE DE ESTIMATIVA</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VALOR ESTIMADO DO BENEFÍCIO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Economia de custos específica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pt" sz="1100" b="1" i="0" u="none" strike="noStrike">
                          <a:solidFill>
                            <a:srgbClr val="000000"/>
                          </a:solidFill>
                          <a:effectLst/>
                          <a:latin typeface="Century Gothic" panose="020B0502020202020204" pitchFamily="34" charset="0"/>
                        </a:rPr>
                        <a:t>Receitas Aprimoradas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Maior produtividade (suave)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pt" sz="1100" b="1" i="0" u="none" strike="noStrike">
                          <a:solidFill>
                            <a:srgbClr val="000000"/>
                          </a:solidFill>
                          <a:effectLst/>
                          <a:latin typeface="Century Gothic" panose="020B0502020202020204" pitchFamily="34" charset="0"/>
                        </a:rPr>
                        <a:t>Conformidade aprimorada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Melhor tomada de decisão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Menos manutenção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pt" sz="1100" b="1" i="0" u="none" strike="noStrike">
                          <a:solidFill>
                            <a:srgbClr val="000000"/>
                          </a:solidFill>
                          <a:effectLst/>
                          <a:latin typeface="Century Gothic" panose="020B0502020202020204" pitchFamily="34" charset="0"/>
                        </a:rPr>
                        <a:t>Outros custos evitados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pt" sz="1000" b="0" i="0" u="none" strike="noStrike" dirty="0">
                          <a:solidFill>
                            <a:srgbClr val="000000"/>
                          </a:solidFill>
                          <a:effectLst/>
                          <a:latin typeface="Century Gothic" panose="020B0502020202020204" pitchFamily="34" charset="0"/>
                        </a:rPr>
                        <a:t>BENEFÍCIO TOTAL</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pt" sz="1100" b="0" i="0" u="none" strike="noStrike" dirty="0">
                          <a:solidFill>
                            <a:srgbClr val="000000"/>
                          </a:solidFill>
                          <a:effectLst/>
                          <a:latin typeface="Century Gothic" panose="020B0502020202020204" pitchFamily="34" charset="0"/>
                        </a:rPr>
                        <a:t>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RISCOS, RESTRIÇÕES E SUPOSIÇÕES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RISCOS, RESTRIÇÕES E SUPOSIÇÕES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pt" sz="1200" b="0" i="0" u="none" strike="noStrike">
                          <a:solidFill>
                            <a:srgbClr val="000000"/>
                          </a:solidFill>
                          <a:effectLst/>
                          <a:latin typeface="Century Gothic" panose="020B0502020202020204" pitchFamily="34" charset="0"/>
                        </a:rPr>
                        <a:t>RISCOS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pt" sz="1200" b="0" i="0" u="none" strike="noStrike">
                          <a:solidFill>
                            <a:srgbClr val="000000"/>
                          </a:solidFill>
                          <a:effectLst/>
                          <a:latin typeface="Century Gothic" panose="020B0502020202020204" pitchFamily="34" charset="0"/>
                        </a:rPr>
                        <a:t>RESTRIÇÕES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pt" sz="1200" b="0" i="0" u="none" strike="noStrike">
                          <a:solidFill>
                            <a:srgbClr val="000000"/>
                          </a:solidFill>
                          <a:effectLst/>
                          <a:latin typeface="Century Gothic" panose="020B0502020202020204" pitchFamily="34" charset="0"/>
                        </a:rPr>
                        <a:t>SUPOSIÇÕES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PREPARADO POR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PREPARADO POR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TÍTULO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DATA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6. PREPARADO POR</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IC-Project-Definition-Six-Sigma-Worksheet-Template_PowerPoint</Template>
  <TotalTime>13</TotalTime>
  <Words>498</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2021-09-13T19:28:25Z</dcterms:created>
  <dcterms:modified xsi:type="dcterms:W3CDTF">2022-09-11T04:40:02Z</dcterms:modified>
</cp:coreProperties>
</file>