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342" r:id="rId2"/>
    <p:sldId id="353" r:id="rId3"/>
    <p:sldId id="354" r:id="rId4"/>
    <p:sldId id="379" r:id="rId5"/>
    <p:sldId id="378" r:id="rId6"/>
    <p:sldId id="382" r:id="rId7"/>
    <p:sldId id="383" r:id="rId8"/>
    <p:sldId id="370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0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83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0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1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7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60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形&#10;&#10;自動的に生成された説明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プロジェクト定義シ </a:t>
            </a:r>
            <a:b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ja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ックスシグマワークシートテンプレート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プロジェクト定義シックスシグマワークシートプレゼンテーション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E1EF1D-44E9-405A-962E-9662EEC24B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302889"/>
              </p:ext>
            </p:extLst>
          </p:nvPr>
        </p:nvGraphicFramePr>
        <p:xfrm>
          <a:off x="168967" y="1908313"/>
          <a:ext cx="11678478" cy="4194314"/>
        </p:xfrm>
        <a:graphic>
          <a:graphicData uri="http://schemas.openxmlformats.org/drawingml/2006/table">
            <a:tbl>
              <a:tblPr/>
              <a:tblGrid>
                <a:gridCol w="290244">
                  <a:extLst>
                    <a:ext uri="{9D8B030D-6E8A-4147-A177-3AD203B41FA5}">
                      <a16:colId xmlns:a16="http://schemas.microsoft.com/office/drawing/2014/main" val="3077314378"/>
                    </a:ext>
                  </a:extLst>
                </a:gridCol>
                <a:gridCol w="2371593">
                  <a:extLst>
                    <a:ext uri="{9D8B030D-6E8A-4147-A177-3AD203B41FA5}">
                      <a16:colId xmlns:a16="http://schemas.microsoft.com/office/drawing/2014/main" val="3974924313"/>
                    </a:ext>
                  </a:extLst>
                </a:gridCol>
                <a:gridCol w="2371593">
                  <a:extLst>
                    <a:ext uri="{9D8B030D-6E8A-4147-A177-3AD203B41FA5}">
                      <a16:colId xmlns:a16="http://schemas.microsoft.com/office/drawing/2014/main" val="1781912408"/>
                    </a:ext>
                  </a:extLst>
                </a:gridCol>
                <a:gridCol w="1638349">
                  <a:extLst>
                    <a:ext uri="{9D8B030D-6E8A-4147-A177-3AD203B41FA5}">
                      <a16:colId xmlns:a16="http://schemas.microsoft.com/office/drawing/2014/main" val="2801501734"/>
                    </a:ext>
                  </a:extLst>
                </a:gridCol>
                <a:gridCol w="2543450">
                  <a:extLst>
                    <a:ext uri="{9D8B030D-6E8A-4147-A177-3AD203B41FA5}">
                      <a16:colId xmlns:a16="http://schemas.microsoft.com/office/drawing/2014/main" val="1833642973"/>
                    </a:ext>
                  </a:extLst>
                </a:gridCol>
                <a:gridCol w="2463249">
                  <a:extLst>
                    <a:ext uri="{9D8B030D-6E8A-4147-A177-3AD203B41FA5}">
                      <a16:colId xmlns:a16="http://schemas.microsoft.com/office/drawing/2014/main" val="3405722606"/>
                    </a:ext>
                  </a:extLst>
                </a:gridCol>
              </a:tblGrid>
              <a:tr h="318757">
                <a:tc rowSpan="8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プロジェクトマネージャー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プロジェクトスポンサー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972825"/>
                  </a:ext>
                </a:extLst>
              </a:tr>
              <a:tr h="79689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558998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電子メール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電話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組織単位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511437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911167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割り当てられたグリーンベルト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開始予定日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完成予定日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539555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87299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割り当てられた黒帯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期待される節約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推定コスト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735057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98514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26E6ECB-CF92-3B4C-9578-D6C0F06A41C9}"/>
              </a:ext>
            </a:extLst>
          </p:cNvPr>
          <p:cNvSpPr txBox="1"/>
          <p:nvPr/>
        </p:nvSpPr>
        <p:spPr>
          <a:xfrm>
            <a:off x="367747" y="1400027"/>
            <a:ext cx="5178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一般的なプロジェクト情報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形&#10;&#10;自動的に生成された説明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プロジェクト定義 シックスシグマワークシート プレゼンテーション |  目次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目次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252258"/>
            <a:ext cx="2428870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プロジェクト概要とプロジェクト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範囲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779833"/>
            <a:ext cx="307022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暫定スケジュール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3959012"/>
            <a:ext cx="2502851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リソースと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コスト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630943"/>
            <a:ext cx="274139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リスク、制約、 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仮定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8A1D8F-ED63-8F48-B9E4-4BDDDF9B48AB}"/>
              </a:ext>
            </a:extLst>
          </p:cNvPr>
          <p:cNvSpPr txBox="1"/>
          <p:nvPr/>
        </p:nvSpPr>
        <p:spPr>
          <a:xfrm>
            <a:off x="5013485" y="4133626"/>
            <a:ext cx="1890261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によって準備...</a:t>
            </a:r>
          </a:p>
        </p:txBody>
      </p:sp>
      <p:sp>
        <p:nvSpPr>
          <p:cNvPr id="53" name="TextBox 52">
            <a:hlinkClick r:id="rId6" action="ppaction://hlinksldjump"/>
            <a:extLst>
              <a:ext uri="{FF2B5EF4-FFF2-40B4-BE49-F238E27FC236}">
                <a16:creationId xmlns:a16="http://schemas.microsoft.com/office/drawing/2014/main" id="{BDA40E49-45E7-A744-88C0-12BC470C236A}"/>
              </a:ext>
            </a:extLst>
          </p:cNvPr>
          <p:cNvSpPr txBox="1"/>
          <p:nvPr/>
        </p:nvSpPr>
        <p:spPr>
          <a:xfrm>
            <a:off x="4381676" y="370529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405259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利点と顧客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525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プロジェクト概要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プロジェクト概要とプロジェクト範囲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9AB062-8C1C-4C70-BE52-A5053D1050EF}"/>
              </a:ext>
            </a:extLst>
          </p:cNvPr>
          <p:cNvSpPr txBox="1"/>
          <p:nvPr/>
        </p:nvSpPr>
        <p:spPr>
          <a:xfrm>
            <a:off x="367748" y="4471690"/>
            <a:ext cx="2622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プロジェクトの範囲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37D93A8-7E17-4F98-A895-BBADF3A52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312052"/>
              </p:ext>
            </p:extLst>
          </p:nvPr>
        </p:nvGraphicFramePr>
        <p:xfrm>
          <a:off x="488196" y="697704"/>
          <a:ext cx="9448800" cy="348932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問題または問題 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プロジェクトの目的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223311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ビジネスケース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761586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目標/指標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283196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期待される成果物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370378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2A29ACB9-DD4A-4609-90CB-18909D54A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789895"/>
              </p:ext>
            </p:extLst>
          </p:nvPr>
        </p:nvGraphicFramePr>
        <p:xfrm>
          <a:off x="488196" y="4959636"/>
          <a:ext cx="9448800" cy="1395730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3734826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1467896747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範囲内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0059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範囲外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382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592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暫定スケジュール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暫定スケジュール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ABD8C64-143C-4A5E-8B6A-75D3668D3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911121"/>
              </p:ext>
            </p:extLst>
          </p:nvPr>
        </p:nvGraphicFramePr>
        <p:xfrm>
          <a:off x="447932" y="710065"/>
          <a:ext cx="10276896" cy="5559004"/>
        </p:xfrm>
        <a:graphic>
          <a:graphicData uri="http://schemas.openxmlformats.org/drawingml/2006/table">
            <a:tbl>
              <a:tblPr/>
              <a:tblGrid>
                <a:gridCol w="5758784">
                  <a:extLst>
                    <a:ext uri="{9D8B030D-6E8A-4147-A177-3AD203B41FA5}">
                      <a16:colId xmlns:a16="http://schemas.microsoft.com/office/drawing/2014/main" val="45349884"/>
                    </a:ext>
                  </a:extLst>
                </a:gridCol>
                <a:gridCol w="2295242">
                  <a:extLst>
                    <a:ext uri="{9D8B030D-6E8A-4147-A177-3AD203B41FA5}">
                      <a16:colId xmlns:a16="http://schemas.microsoft.com/office/drawing/2014/main" val="4030175396"/>
                    </a:ext>
                  </a:extLst>
                </a:gridCol>
                <a:gridCol w="2222870">
                  <a:extLst>
                    <a:ext uri="{9D8B030D-6E8A-4147-A177-3AD203B41FA5}">
                      <a16:colId xmlns:a16="http://schemas.microsoft.com/office/drawing/2014/main" val="2635095511"/>
                    </a:ext>
                  </a:extLst>
                </a:gridCol>
              </a:tblGrid>
              <a:tr h="368924">
                <a:tc>
                  <a:txBody>
                    <a:bodyPr/>
                    <a:lstStyle/>
                    <a:p>
                      <a:pPr algn="l" fontAlgn="ctr"/>
                      <a:r>
                        <a:rPr lang="ja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重要なマイルストーン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始める</a:t>
                      </a: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終える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266174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プロジェクトチームの結成 / 予備審査 / 範囲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816394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プロジェクト計画/チャーター/キックオフの確定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720879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フェーズの定義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54951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測定フェーズ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482540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分析フェーズ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953128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改善フェーズ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24549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制御フェーズ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060000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プロジェクト概要レポートと終了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696142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853147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329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87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リソースとコスト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2257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リソース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7917102-5A33-4403-8779-9E0F7BC0D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896153"/>
              </p:ext>
            </p:extLst>
          </p:nvPr>
        </p:nvGraphicFramePr>
        <p:xfrm>
          <a:off x="444760" y="723151"/>
          <a:ext cx="9448800" cy="209359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4094908337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4207127760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プロジェクトチーム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166472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サポートリソース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920344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特別なニーズ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34303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2E21270-3FBA-4420-BFD2-4643CF6BC93D}"/>
              </a:ext>
            </a:extLst>
          </p:cNvPr>
          <p:cNvSpPr txBox="1"/>
          <p:nvPr/>
        </p:nvSpPr>
        <p:spPr>
          <a:xfrm>
            <a:off x="367748" y="2829832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コスト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93C68B-FEC8-436F-9C75-91A96EC328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169240"/>
              </p:ext>
            </p:extLst>
          </p:nvPr>
        </p:nvGraphicFramePr>
        <p:xfrm>
          <a:off x="444760" y="3262810"/>
          <a:ext cx="9448800" cy="299148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532633734"/>
                    </a:ext>
                  </a:extLst>
                </a:gridCol>
                <a:gridCol w="1967708">
                  <a:extLst>
                    <a:ext uri="{9D8B030D-6E8A-4147-A177-3AD203B41FA5}">
                      <a16:colId xmlns:a16="http://schemas.microsoft.com/office/drawing/2014/main" val="4170409706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2162117222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3686796820"/>
                    </a:ext>
                  </a:extLst>
                </a:gridCol>
                <a:gridCol w="750961">
                  <a:extLst>
                    <a:ext uri="{9D8B030D-6E8A-4147-A177-3AD203B41FA5}">
                      <a16:colId xmlns:a16="http://schemas.microsoft.com/office/drawing/2014/main" val="502520764"/>
                    </a:ext>
                  </a:extLst>
                </a:gridCol>
                <a:gridCol w="2043755">
                  <a:extLst>
                    <a:ext uri="{9D8B030D-6E8A-4147-A177-3AD203B41FA5}">
                      <a16:colId xmlns:a16="http://schemas.microsoft.com/office/drawing/2014/main" val="1459874708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ja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コストタイプ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仕入先/作業者名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数量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量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401314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労働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251426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労働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40133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労働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4837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調度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99062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雑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162371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総費用</a:t>
                      </a:r>
                    </a:p>
                  </a:txBody>
                  <a:tcPr marL="9525" marR="114300" marT="9525" marB="0" anchor="ctr">
                    <a:lnL>
                      <a:noFill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447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64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利点と顧客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3958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福利厚生とお客様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72D526B-7D39-4AD3-ADEB-D8D7825D8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231078"/>
              </p:ext>
            </p:extLst>
          </p:nvPr>
        </p:nvGraphicFramePr>
        <p:xfrm>
          <a:off x="472698" y="719663"/>
          <a:ext cx="9448800" cy="1698073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3129605748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4134565234"/>
                    </a:ext>
                  </a:extLst>
                </a:gridCol>
              </a:tblGrid>
              <a:tr h="481456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プロセス所有者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401919"/>
                  </a:ext>
                </a:extLst>
              </a:tr>
              <a:tr h="395206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主要な利害関係者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803336"/>
                  </a:ext>
                </a:extLst>
              </a:tr>
              <a:tr h="395207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最終顧客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862052"/>
                  </a:ext>
                </a:extLst>
              </a:tr>
              <a:tr h="426204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期待されるメリット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9551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A97594C-07DD-4DB1-9368-BAAF8E323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848757"/>
              </p:ext>
            </p:extLst>
          </p:nvPr>
        </p:nvGraphicFramePr>
        <p:xfrm>
          <a:off x="472698" y="2498752"/>
          <a:ext cx="9448800" cy="388302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82474641"/>
                    </a:ext>
                  </a:extLst>
                </a:gridCol>
                <a:gridCol w="1967708">
                  <a:extLst>
                    <a:ext uri="{9D8B030D-6E8A-4147-A177-3AD203B41FA5}">
                      <a16:colId xmlns:a16="http://schemas.microsoft.com/office/drawing/2014/main" val="1810954435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2742326689"/>
                    </a:ext>
                  </a:extLst>
                </a:gridCol>
                <a:gridCol w="2110295">
                  <a:extLst>
                    <a:ext uri="{9D8B030D-6E8A-4147-A177-3AD203B41FA5}">
                      <a16:colId xmlns:a16="http://schemas.microsoft.com/office/drawing/2014/main" val="3672165900"/>
                    </a:ext>
                  </a:extLst>
                </a:gridCol>
                <a:gridCol w="2043755">
                  <a:extLst>
                    <a:ext uri="{9D8B030D-6E8A-4147-A177-3AD203B41FA5}">
                      <a16:colId xmlns:a16="http://schemas.microsoft.com/office/drawing/2014/main" val="3932209737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ja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福利厚生の種類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見積りの根拠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給付金額の概算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32403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具体的なコスト削減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25,000.00ドル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55551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収益の向上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$ 92,500.00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28090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生産性の向上(ソフト)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$ 17,500.00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070610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コンプライアンスの向上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12,000.00ドル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128199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より良い意思決定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$ 18,500.00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57982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少ないメンテナンス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26,000.00ドル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56206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その他のコストを回避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$ 46,250.00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754924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総利益</a:t>
                      </a:r>
                    </a:p>
                  </a:txBody>
                  <a:tcPr marL="9525" marR="114300" marT="9525" marB="0" anchor="ctr">
                    <a:lnL>
                      <a:noFill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$ 237,750.00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389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48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リスク、制約、仮定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5921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リスク、制約、仮定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53E2D6-08E7-4F28-9E2A-A9EAF1B07D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374431"/>
              </p:ext>
            </p:extLst>
          </p:nvPr>
        </p:nvGraphicFramePr>
        <p:xfrm>
          <a:off x="472698" y="710065"/>
          <a:ext cx="9448800" cy="4194810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1881596487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619396767"/>
                    </a:ext>
                  </a:extLst>
                </a:gridCol>
              </a:tblGrid>
              <a:tr h="1398270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リスク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898126"/>
                  </a:ext>
                </a:extLst>
              </a:tr>
              <a:tr h="13982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制約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79886"/>
                  </a:ext>
                </a:extLst>
              </a:tr>
              <a:tr h="1398270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仮定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02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62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作成者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9EC24629-596C-6F43-9073-88FDEC0A7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401347"/>
              </p:ext>
            </p:extLst>
          </p:nvPr>
        </p:nvGraphicFramePr>
        <p:xfrm>
          <a:off x="408789" y="785168"/>
          <a:ext cx="8100723" cy="994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6364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2171959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2404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作成者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タイトル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日付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7543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</a:tbl>
          </a:graphicData>
        </a:graphic>
      </p:graphicFrame>
      <p:pic>
        <p:nvPicPr>
          <p:cNvPr id="8194" name="Picture 2">
            <a:extLst>
              <a:ext uri="{FF2B5EF4-FFF2-40B4-BE49-F238E27FC236}">
                <a16:creationId xmlns:a16="http://schemas.microsoft.com/office/drawing/2014/main" id="{E794B7D3-EADC-5642-9AF0-B65D68BD1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782" y="4990075"/>
            <a:ext cx="1304208" cy="129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E36FEB26-6347-CD41-956A-B259185DAC9B}"/>
              </a:ext>
            </a:extLst>
          </p:cNvPr>
          <p:cNvSpPr txBox="1"/>
          <p:nvPr/>
        </p:nvSpPr>
        <p:spPr>
          <a:xfrm>
            <a:off x="367748" y="248400"/>
            <a:ext cx="249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 作成者</a:t>
            </a:r>
          </a:p>
        </p:txBody>
      </p:sp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_IC-Project-Definition-Six-Sigma-Worksheet-Template_PowerPoint" id="{37767492-E183-7543-B5C1-7600B70972A0}" vid="{9CEF50A3-A285-A246-87C2-B0707780F7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IC-Project-Definition-Six-Sigma-Worksheet-Template_PowerPoint</Template>
  <TotalTime>12</TotalTime>
  <Words>1168</Words>
  <Application>Microsoft Macintosh PowerPoint</Application>
  <PresentationFormat>Widescreen</PresentationFormat>
  <Paragraphs>180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PowerPointプレゼンテーション</dc:title>
  <dc:creator>Alexandra Ragazhinskaya</dc:creator>
  <cp:lastModifiedBy>Jason Flores</cp:lastModifiedBy>
  <cp:revision>2</cp:revision>
  <dcterms:created xsi:type="dcterms:W3CDTF">2021-09-13T19:28:25Z</dcterms:created>
  <dcterms:modified xsi:type="dcterms:W3CDTF">2022-09-11T04:34:26Z</dcterms:modified>
</cp:coreProperties>
</file>