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342" r:id="rId2"/>
    <p:sldId id="353" r:id="rId3"/>
    <p:sldId id="354" r:id="rId4"/>
    <p:sldId id="368" r:id="rId5"/>
    <p:sldId id="363" r:id="rId6"/>
    <p:sldId id="369" r:id="rId7"/>
    <p:sldId id="374" r:id="rId8"/>
    <p:sldId id="375" r:id="rId9"/>
    <p:sldId id="376" r:id="rId10"/>
    <p:sldId id="377" r:id="rId11"/>
    <p:sldId id="37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1C3"/>
    <a:srgbClr val="E9CF9C"/>
    <a:srgbClr val="F7F9FB"/>
    <a:srgbClr val="F9F9F9"/>
    <a:srgbClr val="FCF8E4"/>
    <a:srgbClr val="EAEEF3"/>
    <a:srgbClr val="E0EA88"/>
    <a:srgbClr val="9CF0F0"/>
    <a:srgbClr val="D3EEA4"/>
    <a:srgbClr val="FFF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4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78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6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7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06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43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7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1.xml"/><Relationship Id="rId5" Type="http://schemas.openxmlformats.org/officeDocument/2006/relationships/slide" Target="slide4.xml"/><Relationship Id="rId10" Type="http://schemas.openxmlformats.org/officeDocument/2006/relationships/slide" Target="slide5.xml"/><Relationship Id="rId4" Type="http://schemas.openxmlformats.org/officeDocument/2006/relationships/slide" Target="slide9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PRESENTACIÓN DEL PLAN DE COMUNICACIÓN DE GESTIÓN DE PROYECTOS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 DE COMUNICACIÓN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2177381"/>
            <a:ext cx="1122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800" dirty="0"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3534252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PLAN DE COMUNICACIÓN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318269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GLOSARIO DE TÉRMINOS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9. GLOSARIO DE TÉRMINOS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00044"/>
              </p:ext>
            </p:extLst>
          </p:nvPr>
        </p:nvGraphicFramePr>
        <p:xfrm>
          <a:off x="237798" y="703241"/>
          <a:ext cx="5431224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196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086028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TÉRMINO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DEFINICIÓN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7B6B45D-A8B8-7545-B2D4-9F02B67F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98365"/>
              </p:ext>
            </p:extLst>
          </p:nvPr>
        </p:nvGraphicFramePr>
        <p:xfrm>
          <a:off x="6189700" y="709551"/>
          <a:ext cx="5195408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390276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TÉRMINO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DEFINICIÓN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6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APROBACIÓN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162292A-46D6-3C40-B88B-CD9665EA78C0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10. APROBACIÓN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87147"/>
              </p:ext>
            </p:extLst>
          </p:nvPr>
        </p:nvGraphicFramePr>
        <p:xfrm>
          <a:off x="695331" y="1924662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DEL PATROCINADOR DEL PROYECTO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7C48B5FE-EC8B-3149-BB4F-EF65922666B1}"/>
              </a:ext>
            </a:extLst>
          </p:cNvPr>
          <p:cNvSpPr txBox="1"/>
          <p:nvPr/>
        </p:nvSpPr>
        <p:spPr>
          <a:xfrm>
            <a:off x="682229" y="1410631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APROBADO POR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5294376" y="6477000"/>
            <a:ext cx="645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 DE COMUNICACIÓN |   TABLA DE CONTENIDOS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TABLA DE CONTENIDOS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118654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PROPÓSITO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499999"/>
            <a:ext cx="2424693" cy="92900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ENFOQUE DE GESTIÓN DE LA COMUNICACIÓN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20267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LIMITACIONES DE COMUNICACIÓN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1253050"/>
            <a:ext cx="1975221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ROLES Y </a:t>
            </a:r>
          </a:p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RESPONSABILIDADES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2617234"/>
            <a:ext cx="231666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COMUNICACIÓN </a:t>
            </a:r>
          </a:p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REQUISITOS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4" name="TextBox 53">
            <a:hlinkClick r:id="rId7" action="ppaction://hlinksldjump"/>
            <a:extLst>
              <a:ext uri="{FF2B5EF4-FFF2-40B4-BE49-F238E27FC236}">
                <a16:creationId xmlns:a16="http://schemas.microsoft.com/office/drawing/2014/main" id="{3FF5FA85-39A8-074F-93DB-10E569F1F4C2}"/>
              </a:ext>
            </a:extLst>
          </p:cNvPr>
          <p:cNvSpPr txBox="1"/>
          <p:nvPr/>
        </p:nvSpPr>
        <p:spPr>
          <a:xfrm>
            <a:off x="4381675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55" name="TextBox 54">
            <a:hlinkClick r:id="rId8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8CE68B-2DD7-474E-83C7-F737670A8372}"/>
              </a:ext>
            </a:extLst>
          </p:cNvPr>
          <p:cNvSpPr txBox="1"/>
          <p:nvPr/>
        </p:nvSpPr>
        <p:spPr>
          <a:xfrm>
            <a:off x="5013485" y="3986584"/>
            <a:ext cx="2732883" cy="646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DIRECTRICES PARA LA REUNIÓN DEL PROYECTO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2A477F0-669E-3943-945A-EE5EBAA934BC}"/>
              </a:ext>
            </a:extLst>
          </p:cNvPr>
          <p:cNvSpPr txBox="1"/>
          <p:nvPr/>
        </p:nvSpPr>
        <p:spPr>
          <a:xfrm>
            <a:off x="9195832" y="1389510"/>
            <a:ext cx="236154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GLOSARIO DE TEMS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980B10-0F56-B541-AFCA-998F6A2BDDAA}"/>
              </a:ext>
            </a:extLst>
          </p:cNvPr>
          <p:cNvSpPr txBox="1"/>
          <p:nvPr/>
        </p:nvSpPr>
        <p:spPr>
          <a:xfrm>
            <a:off x="9195832" y="2726210"/>
            <a:ext cx="140936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APROBACIÓN</a:t>
            </a:r>
          </a:p>
        </p:txBody>
      </p:sp>
      <p:sp>
        <p:nvSpPr>
          <p:cNvPr id="62" name="TextBox 61">
            <a:hlinkClick r:id="" action="ppaction://noaction"/>
            <a:extLst>
              <a:ext uri="{FF2B5EF4-FFF2-40B4-BE49-F238E27FC236}">
                <a16:creationId xmlns:a16="http://schemas.microsoft.com/office/drawing/2014/main" id="{407D5FF6-FA1D-034A-9C6B-71D78D1B7B27}"/>
              </a:ext>
            </a:extLst>
          </p:cNvPr>
          <p:cNvSpPr txBox="1"/>
          <p:nvPr/>
        </p:nvSpPr>
        <p:spPr>
          <a:xfrm>
            <a:off x="8349761" y="2327399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63" name="TextBox 62">
            <a:hlinkClick r:id="rId9" action="ppaction://hlinksldjump"/>
            <a:extLst>
              <a:ext uri="{FF2B5EF4-FFF2-40B4-BE49-F238E27FC236}">
                <a16:creationId xmlns:a16="http://schemas.microsoft.com/office/drawing/2014/main" id="{DA45F0AE-A633-4643-A14D-2E4A2D685D07}"/>
              </a:ext>
            </a:extLst>
          </p:cNvPr>
          <p:cNvSpPr txBox="1"/>
          <p:nvPr/>
        </p:nvSpPr>
        <p:spPr>
          <a:xfrm>
            <a:off x="8564022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4" name="TextBox 63">
            <a:hlinkClick r:id="rId10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304278" y="492590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936088" y="5131218"/>
            <a:ext cx="274139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REQUISITOS DE COMUNICACIÓN DE LAS PARTES INTERESADAS</a:t>
            </a:r>
          </a:p>
        </p:txBody>
      </p:sp>
      <p:sp>
        <p:nvSpPr>
          <p:cNvPr id="67" name="TextBox 66">
            <a:hlinkClick r:id="rId11" action="ppaction://hlinksldjump"/>
            <a:extLst>
              <a:ext uri="{FF2B5EF4-FFF2-40B4-BE49-F238E27FC236}">
                <a16:creationId xmlns:a16="http://schemas.microsoft.com/office/drawing/2014/main" id="{07A33CE0-0E2E-9C43-9988-91D59DF94BE8}"/>
              </a:ext>
            </a:extLst>
          </p:cNvPr>
          <p:cNvSpPr txBox="1"/>
          <p:nvPr/>
        </p:nvSpPr>
        <p:spPr>
          <a:xfrm>
            <a:off x="4381675" y="492590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964616A-0797-9044-BBB4-5F99F23A13B5}"/>
              </a:ext>
            </a:extLst>
          </p:cNvPr>
          <p:cNvSpPr txBox="1"/>
          <p:nvPr/>
        </p:nvSpPr>
        <p:spPr>
          <a:xfrm>
            <a:off x="5013485" y="5178877"/>
            <a:ext cx="1824637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ESCALADA DE PROBLEMAS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87979"/>
              </p:ext>
            </p:extLst>
          </p:nvPr>
        </p:nvGraphicFramePr>
        <p:xfrm>
          <a:off x="473711" y="773545"/>
          <a:ext cx="5300924" cy="4790238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300924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790238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FINALIDAD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92967"/>
              </p:ext>
            </p:extLst>
          </p:nvPr>
        </p:nvGraphicFramePr>
        <p:xfrm>
          <a:off x="6201962" y="1164693"/>
          <a:ext cx="4840411" cy="438180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840411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381809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pic>
        <p:nvPicPr>
          <p:cNvPr id="43" name="Picture 42" descr="Una imagen que contiene candelabro&#10;&#10;Descripción generada automáticamente">
            <a:extLst>
              <a:ext uri="{FF2B5EF4-FFF2-40B4-BE49-F238E27FC236}">
                <a16:creationId xmlns:a16="http://schemas.microsoft.com/office/drawing/2014/main" id="{9B65A2B5-035D-8E44-8941-BFDC5F06D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705969">
            <a:off x="10447338" y="4951101"/>
            <a:ext cx="1242446" cy="12424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1239EE6-71BC-6A4C-809F-552031EF4A58}"/>
              </a:ext>
            </a:extLst>
          </p:cNvPr>
          <p:cNvSpPr txBox="1"/>
          <p:nvPr/>
        </p:nvSpPr>
        <p:spPr>
          <a:xfrm>
            <a:off x="6096000" y="248399"/>
            <a:ext cx="4946373" cy="85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ENFOQUE DE GESTIÓN DE LA COMUNICACIÓN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PROPÓSITO + ENFOQUE DE GESTIÓN DE LA COMUNICACIÓN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42FA9C2-9B66-1843-B1B5-87FC79507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56090"/>
              </p:ext>
            </p:extLst>
          </p:nvPr>
        </p:nvGraphicFramePr>
        <p:xfrm>
          <a:off x="473711" y="773545"/>
          <a:ext cx="5300924" cy="4790238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300924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790238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FA7164C-4330-A149-ACCA-24C89795B119}"/>
              </a:ext>
            </a:extLst>
          </p:cNvPr>
          <p:cNvSpPr txBox="1"/>
          <p:nvPr/>
        </p:nvSpPr>
        <p:spPr>
          <a:xfrm>
            <a:off x="367748" y="248400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LIMITACIONES DE COMUNICACIÓN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0F497FA-A52E-F444-9D85-737D2B7D2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4659"/>
              </p:ext>
            </p:extLst>
          </p:nvPr>
        </p:nvGraphicFramePr>
        <p:xfrm>
          <a:off x="6201962" y="1164693"/>
          <a:ext cx="5105135" cy="438180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10513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381809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007B40B-CFCD-2A4D-836B-85712B4ACDF6}"/>
              </a:ext>
            </a:extLst>
          </p:cNvPr>
          <p:cNvSpPr txBox="1"/>
          <p:nvPr/>
        </p:nvSpPr>
        <p:spPr>
          <a:xfrm>
            <a:off x="6096000" y="248399"/>
            <a:ext cx="53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REQUISITOS DE COMUNICACIÓN DE LAS PARTES INTERESADAS</a:t>
            </a:r>
          </a:p>
        </p:txBody>
      </p:sp>
      <p:pic>
        <p:nvPicPr>
          <p:cNvPr id="16" name="Picture 15" descr="Icono&#10;&#10;Descripción generada automáticamente">
            <a:extLst>
              <a:ext uri="{FF2B5EF4-FFF2-40B4-BE49-F238E27FC236}">
                <a16:creationId xmlns:a16="http://schemas.microsoft.com/office/drawing/2014/main" id="{3213B28F-7319-8B4E-8E71-E06FE7156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1117" y="4840946"/>
            <a:ext cx="1411112" cy="1411112"/>
          </a:xfrm>
          <a:prstGeom prst="rect">
            <a:avLst/>
          </a:prstGeom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884903" y="6477000"/>
            <a:ext cx="1086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RESTRICCIONES DE COMUNICACIÓN + REQUISITOS DE COMUNICACIÓN DE LAS PARTES INTERESADAS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MATRIZ DE PARTES INTERESADAS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MATRIZ DE PARTES INTERESADAS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61737"/>
              </p:ext>
            </p:extLst>
          </p:nvPr>
        </p:nvGraphicFramePr>
        <p:xfrm>
          <a:off x="237798" y="703241"/>
          <a:ext cx="5431224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196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086028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INTERESADO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PATROCINADOR DEL PROYECTO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GERENTE DE PROGRAMA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GERENTE DE PROYECTO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PRINCIPALES PARTES INTERESADAS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TABLERO DE CONTROL DE CAMBIOS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CLIENTE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7B6B45D-A8B8-7545-B2D4-9F02B67F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537219"/>
              </p:ext>
            </p:extLst>
          </p:nvPr>
        </p:nvGraphicFramePr>
        <p:xfrm>
          <a:off x="6189700" y="709551"/>
          <a:ext cx="5195408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390276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INTERESADO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COMITÉ DIRECTIVO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LÍDER TÉCNICO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pic>
        <p:nvPicPr>
          <p:cNvPr id="5122" name="Picture 2">
            <a:extLst>
              <a:ext uri="{FF2B5EF4-FFF2-40B4-BE49-F238E27FC236}">
                <a16:creationId xmlns:a16="http://schemas.microsoft.com/office/drawing/2014/main" id="{49F6B048-6D90-AA4D-99CC-1EA4243C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238" y="5161394"/>
            <a:ext cx="1079573" cy="107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8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Forma&#10;&#10;Descripción generada automáticamente">
            <a:extLst>
              <a:ext uri="{FF2B5EF4-FFF2-40B4-BE49-F238E27FC236}">
                <a16:creationId xmlns:a16="http://schemas.microsoft.com/office/drawing/2014/main" id="{1D0B2554-03BF-E44C-99F3-C52BA0737C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23313" y="125618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FUNCIONES Y RESPONSABILIDADES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4679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FUNCIONES Y RESPONSABILIDADES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A59A5F-6A97-6A41-9F89-E1763C48A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42282"/>
              </p:ext>
            </p:extLst>
          </p:nvPr>
        </p:nvGraphicFramePr>
        <p:xfrm>
          <a:off x="550695" y="890265"/>
          <a:ext cx="11120196" cy="50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466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75743404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2153772306"/>
                    </a:ext>
                  </a:extLst>
                </a:gridCol>
                <a:gridCol w="3398332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2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ROL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DEPARTAMENTO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CONTACTO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6305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50998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08337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69381B52-53ED-4A44-B462-DFFA4ADC4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516" y="4816795"/>
            <a:ext cx="1002890" cy="100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85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REQUISITOS DE COMUNICACIÓN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5567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REQUISITOS DE COMUNICACIÓN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E8B259-D2F6-6A40-B180-806089994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34843"/>
              </p:ext>
            </p:extLst>
          </p:nvPr>
        </p:nvGraphicFramePr>
        <p:xfrm>
          <a:off x="467181" y="793238"/>
          <a:ext cx="11400356" cy="5464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961">
                  <a:extLst>
                    <a:ext uri="{9D8B030D-6E8A-4147-A177-3AD203B41FA5}">
                      <a16:colId xmlns:a16="http://schemas.microsoft.com/office/drawing/2014/main" val="2526477281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2775163000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411876490"/>
                    </a:ext>
                  </a:extLst>
                </a:gridCol>
                <a:gridCol w="1199536">
                  <a:extLst>
                    <a:ext uri="{9D8B030D-6E8A-4147-A177-3AD203B41FA5}">
                      <a16:colId xmlns:a16="http://schemas.microsoft.com/office/drawing/2014/main" val="86417318"/>
                    </a:ext>
                  </a:extLst>
                </a:gridCol>
                <a:gridCol w="1307690">
                  <a:extLst>
                    <a:ext uri="{9D8B030D-6E8A-4147-A177-3AD203B41FA5}">
                      <a16:colId xmlns:a16="http://schemas.microsoft.com/office/drawing/2014/main" val="1508945906"/>
                    </a:ext>
                  </a:extLst>
                </a:gridCol>
                <a:gridCol w="1237996">
                  <a:extLst>
                    <a:ext uri="{9D8B030D-6E8A-4147-A177-3AD203B41FA5}">
                      <a16:colId xmlns:a16="http://schemas.microsoft.com/office/drawing/2014/main" val="1721117559"/>
                    </a:ext>
                  </a:extLst>
                </a:gridCol>
                <a:gridCol w="1411364">
                  <a:extLst>
                    <a:ext uri="{9D8B030D-6E8A-4147-A177-3AD203B41FA5}">
                      <a16:colId xmlns:a16="http://schemas.microsoft.com/office/drawing/2014/main" val="4140741584"/>
                    </a:ext>
                  </a:extLst>
                </a:gridCol>
                <a:gridCol w="1411364">
                  <a:extLst>
                    <a:ext uri="{9D8B030D-6E8A-4147-A177-3AD203B41FA5}">
                      <a16:colId xmlns:a16="http://schemas.microsoft.com/office/drawing/2014/main" val="2670963938"/>
                    </a:ext>
                  </a:extLst>
                </a:gridCol>
              </a:tblGrid>
              <a:tr h="425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TIPO DE COMUNICACIÓN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OBJETIVOS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MÉTODO DE COMUNICACIÓN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DESTINATARIOS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ENTREGABLE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49445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410537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86508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771038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59624"/>
                  </a:ext>
                </a:extLst>
              </a:tr>
            </a:tbl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AE8C0A00-A0EB-FF4A-A45F-03AA71D60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981" y="5246934"/>
            <a:ext cx="879838" cy="8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3AD2FD51-2F44-384B-81AA-7C20A9984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573" y="5696446"/>
            <a:ext cx="448802" cy="44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45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DIRECTRICES PARA LA REUNIÓN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s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7. DIRECTRICES PARA LA REUNIÓN DEL PROYECTO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84563"/>
              </p:ext>
            </p:extLst>
          </p:nvPr>
        </p:nvGraphicFramePr>
        <p:xfrm>
          <a:off x="237798" y="703241"/>
          <a:ext cx="8556050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022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7505822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ORDEN DEL DÍA DE LA REUNIÓN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PRESIDENTE DE LA REUNIÓN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ACTAS DE LA REUNIÓN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MANTENIMIENTO DEL TIEMPO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ELEMENTOS DE ACCIÓN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ARTÍCULOS DIFERIDOS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pic>
        <p:nvPicPr>
          <p:cNvPr id="6148" name="Picture 4">
            <a:extLst>
              <a:ext uri="{FF2B5EF4-FFF2-40B4-BE49-F238E27FC236}">
                <a16:creationId xmlns:a16="http://schemas.microsoft.com/office/drawing/2014/main" id="{5D626942-CABE-7B4D-AE07-5B5268595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74" y="5405062"/>
            <a:ext cx="753602" cy="74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53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Forma&#10;&#10;Descripción generada automáticamente">
            <a:extLst>
              <a:ext uri="{FF2B5EF4-FFF2-40B4-BE49-F238E27FC236}">
                <a16:creationId xmlns:a16="http://schemas.microsoft.com/office/drawing/2014/main" id="{1D0B2554-03BF-E44C-99F3-C52BA0737C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23313" y="125618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ESCALADA DE PROBLEMAS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ESCALAMIENTO DEL PROBLEMA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A59A5F-6A97-6A41-9F89-E1763C48A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83371"/>
              </p:ext>
            </p:extLst>
          </p:nvPr>
        </p:nvGraphicFramePr>
        <p:xfrm>
          <a:off x="550694" y="890265"/>
          <a:ext cx="10254959" cy="50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6273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2912199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54236">
                  <a:extLst>
                    <a:ext uri="{9D8B030D-6E8A-4147-A177-3AD203B41FA5}">
                      <a16:colId xmlns:a16="http://schemas.microsoft.com/office/drawing/2014/main" val="2153772306"/>
                    </a:ext>
                  </a:extLst>
                </a:gridCol>
                <a:gridCol w="3792251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2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NIVEL DE IMPACTO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INFORMAR A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CRONOGRAMA DE RESOLUCIÓN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6305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50998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08337"/>
                  </a:ext>
                </a:extLst>
              </a:tr>
            </a:tbl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F2141866-5D88-D146-AF56-F2104EAC8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759" y="4784709"/>
            <a:ext cx="1069148" cy="106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72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Management-Communication-Plan-Presentation-Template_PowerPoint" id="{B9984E10-D2BD-9A4B-97AA-141EE3FE3D7B}" vid="{D35F0B13-DE4E-964A-A6C6-EC89EE107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IC-Project-Management-Communication-Plan-Presentation-Template_PowerPoint</Template>
  <TotalTime>1</TotalTime>
  <Words>516</Words>
  <Application>Microsoft Macintosh PowerPoint</Application>
  <PresentationFormat>Widescreen</PresentationFormat>
  <Paragraphs>233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2021-06-01T17:32:18Z</dcterms:created>
  <dcterms:modified xsi:type="dcterms:W3CDTF">2022-09-11T04:17:29Z</dcterms:modified>
</cp:coreProperties>
</file>