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53" r:id="rId3"/>
    <p:sldId id="354" r:id="rId4"/>
    <p:sldId id="368" r:id="rId5"/>
    <p:sldId id="363" r:id="rId6"/>
    <p:sldId id="369" r:id="rId7"/>
    <p:sldId id="374" r:id="rId8"/>
    <p:sldId id="375" r:id="rId9"/>
    <p:sldId id="376" r:id="rId10"/>
    <p:sldId id="377" r:id="rId11"/>
    <p:sldId id="37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1C3"/>
    <a:srgbClr val="E9CF9C"/>
    <a:srgbClr val="F7F9FB"/>
    <a:srgbClr val="F9F9F9"/>
    <a:srgbClr val="FCF8E4"/>
    <a:srgbClr val="EAEEF3"/>
    <a:srgbClr val="E0EA88"/>
    <a:srgbClr val="9CF0F0"/>
    <a:srgbClr val="D3EEA4"/>
    <a:srgbClr val="FFF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0" autoAdjust="0"/>
    <p:restoredTop sz="86447"/>
  </p:normalViewPr>
  <p:slideViewPr>
    <p:cSldViewPr snapToGrid="0" snapToObjects="1">
      <p:cViewPr varScale="1">
        <p:scale>
          <a:sx n="112" d="100"/>
          <a:sy n="112" d="100"/>
        </p:scale>
        <p:origin x="840"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242678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811784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81863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452671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681006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686743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078479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image" Target="../media/image1.png"/><Relationship Id="rId7" Type="http://schemas.openxmlformats.org/officeDocument/2006/relationships/slide" Target="slide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1.xml"/><Relationship Id="rId5" Type="http://schemas.openxmlformats.org/officeDocument/2006/relationships/slide" Target="slide4.xml"/><Relationship Id="rId10" Type="http://schemas.openxmlformats.org/officeDocument/2006/relationships/slide" Target="slide5.xml"/><Relationship Id="rId4" Type="http://schemas.openxmlformats.org/officeDocument/2006/relationships/slide" Target="slide9.xml"/><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PRÄSENTATIONSVORLAGE FÜR DEN PROJEKTMANAGEMENT-KOMMUNIKATIONSPLAN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KOMMUNIKATIONSPLAN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2177381"/>
            <a:ext cx="11221474" cy="830997"/>
          </a:xfrm>
          <a:prstGeom prst="rect">
            <a:avLst/>
          </a:prstGeom>
          <a:noFill/>
        </p:spPr>
        <p:txBody>
          <a:bodyPr wrap="square" rtlCol="0">
            <a:spAutoFit/>
          </a:bodyPr>
          <a:lstStyle/>
          <a:p>
            <a:r>
              <a:rPr lang="de" sz="4800" dirty="0">
                <a:latin typeface="Century Gothic" panose="020B0502020202020204" pitchFamily="34" charset="0"/>
              </a:rPr>
              <a:t>PROJEKTNAME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3534252"/>
            <a:ext cx="8138087" cy="2246769"/>
          </a:xfrm>
          <a:prstGeom prst="rect">
            <a:avLst/>
          </a:prstGeom>
          <a:noFill/>
        </p:spPr>
        <p:txBody>
          <a:bodyPr wrap="square" rtlCol="0">
            <a:spAutoFit/>
          </a:bodyPr>
          <a:lstStyle/>
          <a:p>
            <a:r>
              <a:rPr lang="de" sz="3600" dirty="0">
                <a:solidFill>
                  <a:schemeClr val="tx2">
                    <a:lumMod val="50000"/>
                  </a:schemeClr>
                </a:solidFill>
                <a:latin typeface="Century Gothic" panose="020B0502020202020204" pitchFamily="34" charset="0"/>
              </a:rPr>
              <a:t>KOMMUNIKATIONSPLAN</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de"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3182694"/>
            <a:ext cx="1107097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GLOSSAR DER BEGRIFFE</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solidFill>
                  <a:schemeClr val="tx2">
                    <a:lumMod val="75000"/>
                  </a:schemeClr>
                </a:solidFill>
                <a:latin typeface="Century Gothic" panose="020B0502020202020204" pitchFamily="34" charset="0"/>
                <a:ea typeface="Montserrat Light" charset="0"/>
                <a:cs typeface="Montserrat Light" charset="0"/>
              </a:rPr>
              <a:t>9. GLOSSAR</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2206500044"/>
              </p:ext>
            </p:extLst>
          </p:nvPr>
        </p:nvGraphicFramePr>
        <p:xfrm>
          <a:off x="237798" y="703241"/>
          <a:ext cx="5431224" cy="5501775"/>
        </p:xfrm>
        <a:graphic>
          <a:graphicData uri="http://schemas.openxmlformats.org/drawingml/2006/table">
            <a:tbl>
              <a:tblPr firstRow="1" firstCol="1" bandRow="1">
                <a:tableStyleId>{5C22544A-7EE6-4342-B048-85BDC9FD1C3A}</a:tableStyleId>
              </a:tblPr>
              <a:tblGrid>
                <a:gridCol w="1345196">
                  <a:extLst>
                    <a:ext uri="{9D8B030D-6E8A-4147-A177-3AD203B41FA5}">
                      <a16:colId xmlns:a16="http://schemas.microsoft.com/office/drawing/2014/main" val="519892843"/>
                    </a:ext>
                  </a:extLst>
                </a:gridCol>
                <a:gridCol w="4086028">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AUSDRUCK</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rPr>
                        <a:t>DEFINITION</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graphicFrame>
        <p:nvGraphicFramePr>
          <p:cNvPr id="39" name="Table 38">
            <a:extLst>
              <a:ext uri="{FF2B5EF4-FFF2-40B4-BE49-F238E27FC236}">
                <a16:creationId xmlns:a16="http://schemas.microsoft.com/office/drawing/2014/main" id="{A7B6B45D-A8B8-7545-B2D4-9F02B67F4045}"/>
              </a:ext>
            </a:extLst>
          </p:cNvPr>
          <p:cNvGraphicFramePr>
            <a:graphicFrameLocks noGrp="1"/>
          </p:cNvGraphicFramePr>
          <p:nvPr>
            <p:extLst>
              <p:ext uri="{D42A27DB-BD31-4B8C-83A1-F6EECF244321}">
                <p14:modId xmlns:p14="http://schemas.microsoft.com/office/powerpoint/2010/main" val="2314898365"/>
              </p:ext>
            </p:extLst>
          </p:nvPr>
        </p:nvGraphicFramePr>
        <p:xfrm>
          <a:off x="6189700" y="709551"/>
          <a:ext cx="5195408" cy="5501775"/>
        </p:xfrm>
        <a:graphic>
          <a:graphicData uri="http://schemas.openxmlformats.org/drawingml/2006/table">
            <a:tbl>
              <a:tblPr firstRow="1" firstCol="1" bandRow="1">
                <a:tableStyleId>{5C22544A-7EE6-4342-B048-85BDC9FD1C3A}</a:tableStyleId>
              </a:tblPr>
              <a:tblGrid>
                <a:gridCol w="1292648">
                  <a:extLst>
                    <a:ext uri="{9D8B030D-6E8A-4147-A177-3AD203B41FA5}">
                      <a16:colId xmlns:a16="http://schemas.microsoft.com/office/drawing/2014/main" val="519892843"/>
                    </a:ext>
                  </a:extLst>
                </a:gridCol>
                <a:gridCol w="3902760">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AUSDRUCK</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rPr>
                        <a:t>DEFINITION</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spTree>
    <p:extLst>
      <p:ext uri="{BB962C8B-B14F-4D97-AF65-F5344CB8AC3E}">
        <p14:creationId xmlns:p14="http://schemas.microsoft.com/office/powerpoint/2010/main" val="901163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GENEHMIGUNG</a:t>
            </a:r>
            <a:endParaRPr lang="en-US" dirty="0">
              <a:solidFill>
                <a:schemeClr val="bg1"/>
              </a:solidFill>
              <a:latin typeface="Century Gothic" panose="020B0502020202020204" pitchFamily="34" charset="0"/>
              <a:ea typeface="Arial" charset="0"/>
              <a:cs typeface="Arial" charset="0"/>
            </a:endParaRPr>
          </a:p>
        </p:txBody>
      </p:sp>
      <p:sp>
        <p:nvSpPr>
          <p:cNvPr id="42" name="Subtitle 2">
            <a:extLst>
              <a:ext uri="{FF2B5EF4-FFF2-40B4-BE49-F238E27FC236}">
                <a16:creationId xmlns:a16="http://schemas.microsoft.com/office/drawing/2014/main" id="{C162292A-46D6-3C40-B88B-CD9665EA78C0}"/>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solidFill>
                  <a:schemeClr val="tx2">
                    <a:lumMod val="75000"/>
                  </a:schemeClr>
                </a:solidFill>
                <a:latin typeface="Century Gothic" panose="020B0502020202020204" pitchFamily="34" charset="0"/>
                <a:ea typeface="Montserrat Light" charset="0"/>
                <a:cs typeface="Montserrat Light" charset="0"/>
              </a:rPr>
              <a:t>10. GENEHMIGUNG</a:t>
            </a: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1835287147"/>
              </p:ext>
            </p:extLst>
          </p:nvPr>
        </p:nvGraphicFramePr>
        <p:xfrm>
          <a:off x="695331" y="1924662"/>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NAME DES PROJEKTSPONSORS</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TITEL</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DATUM</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46" name="TextBox 45">
            <a:extLst>
              <a:ext uri="{FF2B5EF4-FFF2-40B4-BE49-F238E27FC236}">
                <a16:creationId xmlns:a16="http://schemas.microsoft.com/office/drawing/2014/main" id="{7C48B5FE-EC8B-3149-BB4F-EF65922666B1}"/>
              </a:ext>
            </a:extLst>
          </p:cNvPr>
          <p:cNvSpPr txBox="1"/>
          <p:nvPr/>
        </p:nvSpPr>
        <p:spPr>
          <a:xfrm>
            <a:off x="682229" y="1410631"/>
            <a:ext cx="1758815" cy="369332"/>
          </a:xfrm>
          <a:prstGeom prst="rect">
            <a:avLst/>
          </a:prstGeom>
          <a:noFill/>
        </p:spPr>
        <p:txBody>
          <a:bodyPr wrap="none" rtlCol="0">
            <a:spAutoFit/>
          </a:bodyPr>
          <a:lstStyle/>
          <a:p>
            <a:r>
              <a:rPr lang="de" dirty="0">
                <a:solidFill>
                  <a:schemeClr val="tx1">
                    <a:lumMod val="65000"/>
                    <a:lumOff val="35000"/>
                  </a:schemeClr>
                </a:solidFill>
                <a:latin typeface="Century Gothic" panose="020B0502020202020204" pitchFamily="34" charset="0"/>
              </a:rPr>
              <a:t>GENEHMIGT VON</a:t>
            </a:r>
          </a:p>
        </p:txBody>
      </p:sp>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0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10;&#10;Beschreibung automatisch generier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5294376" y="6477000"/>
            <a:ext cx="645286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KOMMUNIKATIONSPLAN |   INHALTSVERZEICHNIS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de" sz="3200" dirty="0">
                <a:solidFill>
                  <a:schemeClr val="tx1">
                    <a:lumMod val="65000"/>
                    <a:lumOff val="35000"/>
                  </a:schemeClr>
                </a:solidFill>
                <a:latin typeface="Century Gothic" panose="020B0502020202020204" pitchFamily="34" charset="0"/>
              </a:rPr>
              <a:t>INHALTSVERZEICHNIS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1186543" cy="369332"/>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ZWECK</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499999"/>
            <a:ext cx="2424693" cy="929001"/>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KOMMUNIKATIONSMANAGEMENT-ANSATZ</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20267"/>
            <a:ext cx="2502851" cy="646331"/>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KOMMUNIKATIONSEINSCHRÄNKUNGEN</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1253050"/>
            <a:ext cx="1975221" cy="646331"/>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ROLLEN UND </a:t>
            </a:r>
          </a:p>
          <a:p>
            <a:r>
              <a:rPr lang="de" dirty="0">
                <a:latin typeface="Century Gothic" panose="020B0502020202020204" pitchFamily="34" charset="0"/>
                <a:ea typeface="Montserrat Bold" charset="0"/>
                <a:cs typeface="Montserrat Bold" charset="0"/>
              </a:rPr>
              <a:t>VERANTWORTLICHKEITEN</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2617234"/>
            <a:ext cx="2316660" cy="646331"/>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KOMMUNIKATION </a:t>
            </a:r>
          </a:p>
          <a:p>
            <a:r>
              <a:rPr lang="de" dirty="0">
                <a:latin typeface="Century Gothic" panose="020B0502020202020204" pitchFamily="34" charset="0"/>
                <a:ea typeface="Montserrat Bold" charset="0"/>
                <a:cs typeface="Montserrat Bold" charset="0"/>
              </a:rPr>
              <a:t>ANFORDERUNGEN</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232739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6</a:t>
            </a:r>
          </a:p>
        </p:txBody>
      </p:sp>
      <p:sp>
        <p:nvSpPr>
          <p:cNvPr id="54" name="TextBox 53">
            <a:hlinkClick r:id="rId7" action="ppaction://hlinksldjump"/>
            <a:extLst>
              <a:ext uri="{FF2B5EF4-FFF2-40B4-BE49-F238E27FC236}">
                <a16:creationId xmlns:a16="http://schemas.microsoft.com/office/drawing/2014/main" id="{3FF5FA85-39A8-074F-93DB-10E569F1F4C2}"/>
              </a:ext>
            </a:extLst>
          </p:cNvPr>
          <p:cNvSpPr txBox="1"/>
          <p:nvPr/>
        </p:nvSpPr>
        <p:spPr>
          <a:xfrm>
            <a:off x="4381675" y="3663164"/>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8" action="ppaction://hlinksldjump"/>
            <a:extLst>
              <a:ext uri="{FF2B5EF4-FFF2-40B4-BE49-F238E27FC236}">
                <a16:creationId xmlns:a16="http://schemas.microsoft.com/office/drawing/2014/main" id="{86746B7D-B52D-4941-A37D-E63B673D5DEE}"/>
              </a:ext>
            </a:extLst>
          </p:cNvPr>
          <p:cNvSpPr txBox="1"/>
          <p:nvPr/>
        </p:nvSpPr>
        <p:spPr>
          <a:xfrm>
            <a:off x="4381675" y="96833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5</a:t>
            </a:r>
          </a:p>
        </p:txBody>
      </p:sp>
      <p:sp>
        <p:nvSpPr>
          <p:cNvPr id="56" name="TextBox 55">
            <a:extLst>
              <a:ext uri="{FF2B5EF4-FFF2-40B4-BE49-F238E27FC236}">
                <a16:creationId xmlns:a16="http://schemas.microsoft.com/office/drawing/2014/main" id="{BD8CE68B-2DD7-474E-83C7-F737670A8372}"/>
              </a:ext>
            </a:extLst>
          </p:cNvPr>
          <p:cNvSpPr txBox="1"/>
          <p:nvPr/>
        </p:nvSpPr>
        <p:spPr>
          <a:xfrm>
            <a:off x="5013485" y="3986584"/>
            <a:ext cx="2732883" cy="646330"/>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RICHTLINIEN FÜR PROJEKTBESPRECHUNGEN</a:t>
            </a:r>
          </a:p>
        </p:txBody>
      </p:sp>
      <p:sp>
        <p:nvSpPr>
          <p:cNvPr id="58" name="TextBox 57">
            <a:extLst>
              <a:ext uri="{FF2B5EF4-FFF2-40B4-BE49-F238E27FC236}">
                <a16:creationId xmlns:a16="http://schemas.microsoft.com/office/drawing/2014/main" id="{B2A477F0-669E-3943-945A-EE5EBAA934BC}"/>
              </a:ext>
            </a:extLst>
          </p:cNvPr>
          <p:cNvSpPr txBox="1"/>
          <p:nvPr/>
        </p:nvSpPr>
        <p:spPr>
          <a:xfrm>
            <a:off x="9195832" y="1389510"/>
            <a:ext cx="2361544" cy="369332"/>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GLOSSAR VON TEMS</a:t>
            </a:r>
          </a:p>
        </p:txBody>
      </p:sp>
      <p:sp>
        <p:nvSpPr>
          <p:cNvPr id="60" name="TextBox 59">
            <a:extLst>
              <a:ext uri="{FF2B5EF4-FFF2-40B4-BE49-F238E27FC236}">
                <a16:creationId xmlns:a16="http://schemas.microsoft.com/office/drawing/2014/main" id="{8F980B10-0F56-B541-AFCA-998F6A2BDDAA}"/>
              </a:ext>
            </a:extLst>
          </p:cNvPr>
          <p:cNvSpPr txBox="1"/>
          <p:nvPr/>
        </p:nvSpPr>
        <p:spPr>
          <a:xfrm>
            <a:off x="9195832" y="2726210"/>
            <a:ext cx="1409360" cy="369332"/>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GENEHMIGUNG</a:t>
            </a:r>
          </a:p>
        </p:txBody>
      </p:sp>
      <p:sp>
        <p:nvSpPr>
          <p:cNvPr id="62" name="TextBox 61">
            <a:hlinkClick r:id="" action="ppaction://noaction"/>
            <a:extLst>
              <a:ext uri="{FF2B5EF4-FFF2-40B4-BE49-F238E27FC236}">
                <a16:creationId xmlns:a16="http://schemas.microsoft.com/office/drawing/2014/main" id="{407D5FF6-FA1D-034A-9C6B-71D78D1B7B27}"/>
              </a:ext>
            </a:extLst>
          </p:cNvPr>
          <p:cNvSpPr txBox="1"/>
          <p:nvPr/>
        </p:nvSpPr>
        <p:spPr>
          <a:xfrm>
            <a:off x="8349761" y="2327399"/>
            <a:ext cx="86754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10</a:t>
            </a:r>
          </a:p>
        </p:txBody>
      </p:sp>
      <p:sp>
        <p:nvSpPr>
          <p:cNvPr id="63" name="TextBox 62">
            <a:hlinkClick r:id="rId9" action="ppaction://hlinksldjump"/>
            <a:extLst>
              <a:ext uri="{FF2B5EF4-FFF2-40B4-BE49-F238E27FC236}">
                <a16:creationId xmlns:a16="http://schemas.microsoft.com/office/drawing/2014/main" id="{DA45F0AE-A633-4643-A14D-2E4A2D685D07}"/>
              </a:ext>
            </a:extLst>
          </p:cNvPr>
          <p:cNvSpPr txBox="1"/>
          <p:nvPr/>
        </p:nvSpPr>
        <p:spPr>
          <a:xfrm>
            <a:off x="8564022" y="96833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9</a:t>
            </a:r>
          </a:p>
        </p:txBody>
      </p:sp>
      <p:sp>
        <p:nvSpPr>
          <p:cNvPr id="64" name="TextBox 63">
            <a:hlinkClick r:id="rId10" action="ppaction://hlinksldjump"/>
            <a:extLst>
              <a:ext uri="{FF2B5EF4-FFF2-40B4-BE49-F238E27FC236}">
                <a16:creationId xmlns:a16="http://schemas.microsoft.com/office/drawing/2014/main" id="{D29DD01A-13BF-744A-9B64-9D86AC88EDDE}"/>
              </a:ext>
            </a:extLst>
          </p:cNvPr>
          <p:cNvSpPr txBox="1"/>
          <p:nvPr/>
        </p:nvSpPr>
        <p:spPr>
          <a:xfrm>
            <a:off x="304278" y="4925907"/>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936088" y="5131218"/>
            <a:ext cx="2741390" cy="923330"/>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ANFORDERUNGEN AN DIE KOMMUNIKATION MIT STAKEHOLDERN</a:t>
            </a:r>
          </a:p>
        </p:txBody>
      </p:sp>
      <p:sp>
        <p:nvSpPr>
          <p:cNvPr id="67" name="TextBox 66">
            <a:hlinkClick r:id="rId11" action="ppaction://hlinksldjump"/>
            <a:extLst>
              <a:ext uri="{FF2B5EF4-FFF2-40B4-BE49-F238E27FC236}">
                <a16:creationId xmlns:a16="http://schemas.microsoft.com/office/drawing/2014/main" id="{07A33CE0-0E2E-9C43-9988-91D59DF94BE8}"/>
              </a:ext>
            </a:extLst>
          </p:cNvPr>
          <p:cNvSpPr txBox="1"/>
          <p:nvPr/>
        </p:nvSpPr>
        <p:spPr>
          <a:xfrm>
            <a:off x="4381675" y="4925907"/>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8</a:t>
            </a:r>
          </a:p>
        </p:txBody>
      </p:sp>
      <p:sp>
        <p:nvSpPr>
          <p:cNvPr id="68" name="TextBox 67">
            <a:extLst>
              <a:ext uri="{FF2B5EF4-FFF2-40B4-BE49-F238E27FC236}">
                <a16:creationId xmlns:a16="http://schemas.microsoft.com/office/drawing/2014/main" id="{7964616A-0797-9044-BBB4-5F99F23A13B5}"/>
              </a:ext>
            </a:extLst>
          </p:cNvPr>
          <p:cNvSpPr txBox="1"/>
          <p:nvPr/>
        </p:nvSpPr>
        <p:spPr>
          <a:xfrm>
            <a:off x="5013485" y="5178877"/>
            <a:ext cx="1824637" cy="646331"/>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PROBLEM-ESKALATION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774787979"/>
              </p:ext>
            </p:extLst>
          </p:nvPr>
        </p:nvGraphicFramePr>
        <p:xfrm>
          <a:off x="473711" y="773545"/>
          <a:ext cx="5300924" cy="4790238"/>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5300924">
                  <a:extLst>
                    <a:ext uri="{9D8B030D-6E8A-4147-A177-3AD203B41FA5}">
                      <a16:colId xmlns:a16="http://schemas.microsoft.com/office/drawing/2014/main" val="155532388"/>
                    </a:ext>
                  </a:extLst>
                </a:gridCol>
              </a:tblGrid>
              <a:tr h="4790238">
                <a:tc>
                  <a:txBody>
                    <a:bodyPr/>
                    <a:lstStyle/>
                    <a:p>
                      <a:pPr algn="l" fontAlgn="ctr"/>
                      <a:r>
                        <a:rPr lang="de" sz="1600" b="0" i="0" u="none" strike="noStrike" dirty="0">
                          <a:solidFill>
                            <a:schemeClr val="tx1"/>
                          </a:solidFill>
                          <a:effectLst/>
                          <a:latin typeface="Century Gothic" panose="020B0502020202020204" pitchFamily="34" charset="0"/>
                        </a:rPr>
                        <a:t>Text eingeben</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1866217"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1. ZWECK</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extLst>
              <p:ext uri="{D42A27DB-BD31-4B8C-83A1-F6EECF244321}">
                <p14:modId xmlns:p14="http://schemas.microsoft.com/office/powerpoint/2010/main" val="849292967"/>
              </p:ext>
            </p:extLst>
          </p:nvPr>
        </p:nvGraphicFramePr>
        <p:xfrm>
          <a:off x="6201962" y="1164693"/>
          <a:ext cx="4840411" cy="438180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4840411">
                  <a:extLst>
                    <a:ext uri="{9D8B030D-6E8A-4147-A177-3AD203B41FA5}">
                      <a16:colId xmlns:a16="http://schemas.microsoft.com/office/drawing/2014/main" val="155532388"/>
                    </a:ext>
                  </a:extLst>
                </a:gridCol>
              </a:tblGrid>
              <a:tr h="4381809">
                <a:tc>
                  <a:txBody>
                    <a:bodyPr/>
                    <a:lstStyle/>
                    <a:p>
                      <a:pPr algn="l" fontAlgn="ctr"/>
                      <a:r>
                        <a:rPr lang="de" sz="1600" b="0" i="0" u="none" strike="noStrike" dirty="0">
                          <a:solidFill>
                            <a:schemeClr val="tx1"/>
                          </a:solidFill>
                          <a:effectLst/>
                          <a:latin typeface="Century Gothic" panose="020B0502020202020204" pitchFamily="34" charset="0"/>
                        </a:rPr>
                        <a:t>Text eingeben</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pic>
        <p:nvPicPr>
          <p:cNvPr id="43" name="Picture 42" descr="Ein Bild mit Kandelaber&#10;&#10;Beschreibung automatisch generiert">
            <a:extLst>
              <a:ext uri="{FF2B5EF4-FFF2-40B4-BE49-F238E27FC236}">
                <a16:creationId xmlns:a16="http://schemas.microsoft.com/office/drawing/2014/main" id="{9B65A2B5-035D-8E44-8941-BFDC5F06D5E3}"/>
              </a:ext>
            </a:extLst>
          </p:cNvPr>
          <p:cNvPicPr>
            <a:picLocks noChangeAspect="1"/>
          </p:cNvPicPr>
          <p:nvPr/>
        </p:nvPicPr>
        <p:blipFill>
          <a:blip r:embed="rId3"/>
          <a:stretch>
            <a:fillRect/>
          </a:stretch>
        </p:blipFill>
        <p:spPr>
          <a:xfrm rot="3705969">
            <a:off x="10447338" y="4951101"/>
            <a:ext cx="1242446" cy="1242446"/>
          </a:xfrm>
          <a:prstGeom prst="rect">
            <a:avLst/>
          </a:prstGeom>
        </p:spPr>
      </p:pic>
      <p:sp>
        <p:nvSpPr>
          <p:cNvPr id="14" name="TextBox 13">
            <a:extLst>
              <a:ext uri="{FF2B5EF4-FFF2-40B4-BE49-F238E27FC236}">
                <a16:creationId xmlns:a16="http://schemas.microsoft.com/office/drawing/2014/main" id="{F1239EE6-71BC-6A4C-809F-552031EF4A58}"/>
              </a:ext>
            </a:extLst>
          </p:cNvPr>
          <p:cNvSpPr txBox="1"/>
          <p:nvPr/>
        </p:nvSpPr>
        <p:spPr>
          <a:xfrm>
            <a:off x="6096000" y="248399"/>
            <a:ext cx="4946373" cy="852814"/>
          </a:xfrm>
          <a:prstGeom prst="rect">
            <a:avLst/>
          </a:prstGeom>
          <a:noFill/>
        </p:spPr>
        <p:txBody>
          <a:bodyPr wrap="square" rtlCol="0">
            <a:spAutoFit/>
          </a:bodyPr>
          <a:lstStyle/>
          <a:p>
            <a:r>
              <a:rPr lang="de" sz="2400" dirty="0">
                <a:solidFill>
                  <a:schemeClr val="tx1">
                    <a:lumMod val="65000"/>
                    <a:lumOff val="35000"/>
                  </a:schemeClr>
                </a:solidFill>
                <a:latin typeface="Century Gothic" panose="020B0502020202020204" pitchFamily="34" charset="0"/>
              </a:rPr>
              <a:t>2. KOMMUNIKATIONSMANAGEMENT-ANSATZ</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ZWECK + KOMMUNIKATIONSMANAGEMENT-ANSATZ</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graphicFrame>
        <p:nvGraphicFramePr>
          <p:cNvPr id="13" name="Table 12">
            <a:extLst>
              <a:ext uri="{FF2B5EF4-FFF2-40B4-BE49-F238E27FC236}">
                <a16:creationId xmlns:a16="http://schemas.microsoft.com/office/drawing/2014/main" id="{C42FA9C2-9B66-1843-B1B5-87FC79507727}"/>
              </a:ext>
            </a:extLst>
          </p:cNvPr>
          <p:cNvGraphicFramePr>
            <a:graphicFrameLocks noGrp="1"/>
          </p:cNvGraphicFramePr>
          <p:nvPr>
            <p:extLst>
              <p:ext uri="{D42A27DB-BD31-4B8C-83A1-F6EECF244321}">
                <p14:modId xmlns:p14="http://schemas.microsoft.com/office/powerpoint/2010/main" val="1800456090"/>
              </p:ext>
            </p:extLst>
          </p:nvPr>
        </p:nvGraphicFramePr>
        <p:xfrm>
          <a:off x="473711" y="773545"/>
          <a:ext cx="5300924" cy="4790238"/>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5300924">
                  <a:extLst>
                    <a:ext uri="{9D8B030D-6E8A-4147-A177-3AD203B41FA5}">
                      <a16:colId xmlns:a16="http://schemas.microsoft.com/office/drawing/2014/main" val="155532388"/>
                    </a:ext>
                  </a:extLst>
                </a:gridCol>
              </a:tblGrid>
              <a:tr h="4790238">
                <a:tc>
                  <a:txBody>
                    <a:bodyPr/>
                    <a:lstStyle/>
                    <a:p>
                      <a:pPr algn="l" fontAlgn="ctr"/>
                      <a:r>
                        <a:rPr lang="de" sz="1600" b="0" i="0" u="none" strike="noStrike" dirty="0">
                          <a:solidFill>
                            <a:schemeClr val="tx1"/>
                          </a:solidFill>
                          <a:effectLst/>
                          <a:latin typeface="Century Gothic" panose="020B0502020202020204" pitchFamily="34" charset="0"/>
                        </a:rPr>
                        <a:t>Text eingeben</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2846645468"/>
                  </a:ext>
                </a:extLst>
              </a:tr>
            </a:tbl>
          </a:graphicData>
        </a:graphic>
      </p:graphicFrame>
      <p:sp>
        <p:nvSpPr>
          <p:cNvPr id="14" name="TextBox 13">
            <a:extLst>
              <a:ext uri="{FF2B5EF4-FFF2-40B4-BE49-F238E27FC236}">
                <a16:creationId xmlns:a16="http://schemas.microsoft.com/office/drawing/2014/main" id="{7FA7164C-4330-A149-ACCA-24C89795B119}"/>
              </a:ext>
            </a:extLst>
          </p:cNvPr>
          <p:cNvSpPr txBox="1"/>
          <p:nvPr/>
        </p:nvSpPr>
        <p:spPr>
          <a:xfrm>
            <a:off x="367748" y="248400"/>
            <a:ext cx="5391219"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3. KOMMUNIKATIONSBESCHRÄNKUNGEN</a:t>
            </a:r>
          </a:p>
        </p:txBody>
      </p:sp>
      <p:graphicFrame>
        <p:nvGraphicFramePr>
          <p:cNvPr id="15" name="Table 14">
            <a:extLst>
              <a:ext uri="{FF2B5EF4-FFF2-40B4-BE49-F238E27FC236}">
                <a16:creationId xmlns:a16="http://schemas.microsoft.com/office/drawing/2014/main" id="{50F497FA-A52E-F444-9D85-737D2B7D236F}"/>
              </a:ext>
            </a:extLst>
          </p:cNvPr>
          <p:cNvGraphicFramePr>
            <a:graphicFrameLocks noGrp="1"/>
          </p:cNvGraphicFramePr>
          <p:nvPr>
            <p:extLst>
              <p:ext uri="{D42A27DB-BD31-4B8C-83A1-F6EECF244321}">
                <p14:modId xmlns:p14="http://schemas.microsoft.com/office/powerpoint/2010/main" val="307514659"/>
              </p:ext>
            </p:extLst>
          </p:nvPr>
        </p:nvGraphicFramePr>
        <p:xfrm>
          <a:off x="6201962" y="1164693"/>
          <a:ext cx="5105135" cy="438180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5105135">
                  <a:extLst>
                    <a:ext uri="{9D8B030D-6E8A-4147-A177-3AD203B41FA5}">
                      <a16:colId xmlns:a16="http://schemas.microsoft.com/office/drawing/2014/main" val="155532388"/>
                    </a:ext>
                  </a:extLst>
                </a:gridCol>
              </a:tblGrid>
              <a:tr h="4381809">
                <a:tc>
                  <a:txBody>
                    <a:bodyPr/>
                    <a:lstStyle/>
                    <a:p>
                      <a:pPr algn="l" fontAlgn="ctr"/>
                      <a:r>
                        <a:rPr lang="de" sz="1600" b="0" i="0" u="none" strike="noStrike" dirty="0">
                          <a:solidFill>
                            <a:schemeClr val="tx1"/>
                          </a:solidFill>
                          <a:effectLst/>
                          <a:latin typeface="Century Gothic" panose="020B0502020202020204" pitchFamily="34" charset="0"/>
                        </a:rPr>
                        <a:t>Text eingeben</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CF1C3"/>
                    </a:solidFill>
                  </a:tcPr>
                </a:tc>
                <a:extLst>
                  <a:ext uri="{0D108BD9-81ED-4DB2-BD59-A6C34878D82A}">
                    <a16:rowId xmlns:a16="http://schemas.microsoft.com/office/drawing/2014/main" val="2846645468"/>
                  </a:ext>
                </a:extLst>
              </a:tr>
            </a:tbl>
          </a:graphicData>
        </a:graphic>
      </p:graphicFrame>
      <p:sp>
        <p:nvSpPr>
          <p:cNvPr id="17" name="TextBox 16">
            <a:extLst>
              <a:ext uri="{FF2B5EF4-FFF2-40B4-BE49-F238E27FC236}">
                <a16:creationId xmlns:a16="http://schemas.microsoft.com/office/drawing/2014/main" id="{9007B40B-CFCD-2A4D-836B-85712B4ACDF6}"/>
              </a:ext>
            </a:extLst>
          </p:cNvPr>
          <p:cNvSpPr txBox="1"/>
          <p:nvPr/>
        </p:nvSpPr>
        <p:spPr>
          <a:xfrm>
            <a:off x="6096000" y="248399"/>
            <a:ext cx="5300924" cy="830997"/>
          </a:xfrm>
          <a:prstGeom prst="rect">
            <a:avLst/>
          </a:prstGeom>
          <a:noFill/>
        </p:spPr>
        <p:txBody>
          <a:bodyPr wrap="square" rtlCol="0">
            <a:spAutoFit/>
          </a:bodyPr>
          <a:lstStyle/>
          <a:p>
            <a:r>
              <a:rPr lang="de" sz="2400" dirty="0">
                <a:solidFill>
                  <a:schemeClr val="tx1">
                    <a:lumMod val="65000"/>
                    <a:lumOff val="35000"/>
                  </a:schemeClr>
                </a:solidFill>
                <a:latin typeface="Century Gothic" panose="020B0502020202020204" pitchFamily="34" charset="0"/>
              </a:rPr>
              <a:t>4. ANFORDERUNGEN AN DIE KOMMUNIKATION MIT DEN INTERESSENTRÄGERN</a:t>
            </a:r>
          </a:p>
        </p:txBody>
      </p:sp>
      <p:pic>
        <p:nvPicPr>
          <p:cNvPr id="16" name="Picture 15" descr="Ikone&#10;&#10;Beschreibung automatisch generiert">
            <a:extLst>
              <a:ext uri="{FF2B5EF4-FFF2-40B4-BE49-F238E27FC236}">
                <a16:creationId xmlns:a16="http://schemas.microsoft.com/office/drawing/2014/main" id="{3213B28F-7319-8B4E-8E71-E06FE71565E7}"/>
              </a:ext>
            </a:extLst>
          </p:cNvPr>
          <p:cNvPicPr>
            <a:picLocks noChangeAspect="1"/>
          </p:cNvPicPr>
          <p:nvPr/>
        </p:nvPicPr>
        <p:blipFill>
          <a:blip r:embed="rId3"/>
          <a:stretch>
            <a:fillRect/>
          </a:stretch>
        </p:blipFill>
        <p:spPr>
          <a:xfrm>
            <a:off x="10551117" y="4840946"/>
            <a:ext cx="1411112" cy="1411112"/>
          </a:xfrm>
          <a:prstGeom prst="rect">
            <a:avLst/>
          </a:prstGeom>
        </p:spPr>
      </p:pic>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884903" y="6477000"/>
            <a:ext cx="10862337"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KOMMUNIKATIONSBESCHRÄNKUNGEN + ANFORDERUNGEN AN DIE KOMMUNIKATION VON STAKEHOLDERN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7813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STAKEHOLDER-MATRIX</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solidFill>
                  <a:schemeClr val="tx2">
                    <a:lumMod val="75000"/>
                  </a:schemeClr>
                </a:solidFill>
                <a:latin typeface="Century Gothic" panose="020B0502020202020204" pitchFamily="34" charset="0"/>
                <a:ea typeface="Montserrat Light" charset="0"/>
                <a:cs typeface="Montserrat Light" charset="0"/>
              </a:rPr>
              <a:t>STAKEHOLDER-MATRIX</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4000761737"/>
              </p:ext>
            </p:extLst>
          </p:nvPr>
        </p:nvGraphicFramePr>
        <p:xfrm>
          <a:off x="237798" y="703241"/>
          <a:ext cx="5431224" cy="5501775"/>
        </p:xfrm>
        <a:graphic>
          <a:graphicData uri="http://schemas.openxmlformats.org/drawingml/2006/table">
            <a:tbl>
              <a:tblPr firstRow="1" firstCol="1" bandRow="1">
                <a:tableStyleId>{5C22544A-7EE6-4342-B048-85BDC9FD1C3A}</a:tableStyleId>
              </a:tblPr>
              <a:tblGrid>
                <a:gridCol w="1345196">
                  <a:extLst>
                    <a:ext uri="{9D8B030D-6E8A-4147-A177-3AD203B41FA5}">
                      <a16:colId xmlns:a16="http://schemas.microsoft.com/office/drawing/2014/main" val="519892843"/>
                    </a:ext>
                  </a:extLst>
                </a:gridCol>
                <a:gridCol w="4086028">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STAKEHOLDER</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rPr>
                        <a:t>BESCHREIBUNG</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PROJEKTTRÄGER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PROGRAMM-MANAGER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PROJEKTLEITER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WICHTIGE STAKEHOLDER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CONTROL BOARD ÄNDERN</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KUNDE</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graphicFrame>
        <p:nvGraphicFramePr>
          <p:cNvPr id="39" name="Table 38">
            <a:extLst>
              <a:ext uri="{FF2B5EF4-FFF2-40B4-BE49-F238E27FC236}">
                <a16:creationId xmlns:a16="http://schemas.microsoft.com/office/drawing/2014/main" id="{A7B6B45D-A8B8-7545-B2D4-9F02B67F4045}"/>
              </a:ext>
            </a:extLst>
          </p:cNvPr>
          <p:cNvGraphicFramePr>
            <a:graphicFrameLocks noGrp="1"/>
          </p:cNvGraphicFramePr>
          <p:nvPr>
            <p:extLst>
              <p:ext uri="{D42A27DB-BD31-4B8C-83A1-F6EECF244321}">
                <p14:modId xmlns:p14="http://schemas.microsoft.com/office/powerpoint/2010/main" val="2515537219"/>
              </p:ext>
            </p:extLst>
          </p:nvPr>
        </p:nvGraphicFramePr>
        <p:xfrm>
          <a:off x="6189700" y="709551"/>
          <a:ext cx="5195408" cy="5501775"/>
        </p:xfrm>
        <a:graphic>
          <a:graphicData uri="http://schemas.openxmlformats.org/drawingml/2006/table">
            <a:tbl>
              <a:tblPr firstRow="1" firstCol="1" bandRow="1">
                <a:tableStyleId>{5C22544A-7EE6-4342-B048-85BDC9FD1C3A}</a:tableStyleId>
              </a:tblPr>
              <a:tblGrid>
                <a:gridCol w="1292648">
                  <a:extLst>
                    <a:ext uri="{9D8B030D-6E8A-4147-A177-3AD203B41FA5}">
                      <a16:colId xmlns:a16="http://schemas.microsoft.com/office/drawing/2014/main" val="519892843"/>
                    </a:ext>
                  </a:extLst>
                </a:gridCol>
                <a:gridCol w="3902760">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STAKEHOLDER</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rPr>
                        <a:t>BESCHREIBUNG</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PROJEKT </a:t>
                      </a:r>
                    </a:p>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MANNSCHAFT</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LENKUNGSAUSSCHUSS</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TECHNISCHE LEITUNG</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ANDERE</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ANDERE</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ANDERE</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bl>
          </a:graphicData>
        </a:graphic>
      </p:graphicFrame>
      <p:pic>
        <p:nvPicPr>
          <p:cNvPr id="5122" name="Picture 2">
            <a:extLst>
              <a:ext uri="{FF2B5EF4-FFF2-40B4-BE49-F238E27FC236}">
                <a16:creationId xmlns:a16="http://schemas.microsoft.com/office/drawing/2014/main" id="{49F6B048-6D90-AA4D-99CC-1EA4243CEF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02238" y="5161394"/>
            <a:ext cx="1079573" cy="1079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86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Form&#10;&#10;Beschreibung automatisch generiert">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ROLLEN UND VERANTWORTLICHKEITEN</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4679486"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5. ROLLEN UND VERANTWORTLICHKEITEN</a:t>
            </a:r>
          </a:p>
        </p:txBody>
      </p:sp>
      <p:graphicFrame>
        <p:nvGraphicFramePr>
          <p:cNvPr id="3" name="Table 2">
            <a:extLst>
              <a:ext uri="{FF2B5EF4-FFF2-40B4-BE49-F238E27FC236}">
                <a16:creationId xmlns:a16="http://schemas.microsoft.com/office/drawing/2014/main" id="{81A59A5F-6A97-6A41-9F89-E1763C48A7CA}"/>
              </a:ext>
            </a:extLst>
          </p:cNvPr>
          <p:cNvGraphicFramePr>
            <a:graphicFrameLocks noGrp="1"/>
          </p:cNvGraphicFramePr>
          <p:nvPr>
            <p:extLst>
              <p:ext uri="{D42A27DB-BD31-4B8C-83A1-F6EECF244321}">
                <p14:modId xmlns:p14="http://schemas.microsoft.com/office/powerpoint/2010/main" val="1449842282"/>
              </p:ext>
            </p:extLst>
          </p:nvPr>
        </p:nvGraphicFramePr>
        <p:xfrm>
          <a:off x="550695" y="890265"/>
          <a:ext cx="11120196" cy="5018922"/>
        </p:xfrm>
        <a:graphic>
          <a:graphicData uri="http://schemas.openxmlformats.org/drawingml/2006/table">
            <a:tbl>
              <a:tblPr firstRow="1" firstCol="1" bandRow="1">
                <a:tableStyleId>{5C22544A-7EE6-4342-B048-85BDC9FD1C3A}</a:tableStyleId>
              </a:tblPr>
              <a:tblGrid>
                <a:gridCol w="1930466">
                  <a:extLst>
                    <a:ext uri="{9D8B030D-6E8A-4147-A177-3AD203B41FA5}">
                      <a16:colId xmlns:a16="http://schemas.microsoft.com/office/drawing/2014/main" val="1352701077"/>
                    </a:ext>
                  </a:extLst>
                </a:gridCol>
                <a:gridCol w="1930466">
                  <a:extLst>
                    <a:ext uri="{9D8B030D-6E8A-4147-A177-3AD203B41FA5}">
                      <a16:colId xmlns:a16="http://schemas.microsoft.com/office/drawing/2014/main" val="1056840554"/>
                    </a:ext>
                  </a:extLst>
                </a:gridCol>
                <a:gridCol w="1930466">
                  <a:extLst>
                    <a:ext uri="{9D8B030D-6E8A-4147-A177-3AD203B41FA5}">
                      <a16:colId xmlns:a16="http://schemas.microsoft.com/office/drawing/2014/main" val="75743404"/>
                    </a:ext>
                  </a:extLst>
                </a:gridCol>
                <a:gridCol w="1930466">
                  <a:extLst>
                    <a:ext uri="{9D8B030D-6E8A-4147-A177-3AD203B41FA5}">
                      <a16:colId xmlns:a16="http://schemas.microsoft.com/office/drawing/2014/main" val="2153772306"/>
                    </a:ext>
                  </a:extLst>
                </a:gridCol>
                <a:gridCol w="3398332">
                  <a:extLst>
                    <a:ext uri="{9D8B030D-6E8A-4147-A177-3AD203B41FA5}">
                      <a16:colId xmlns:a16="http://schemas.microsoft.com/office/drawing/2014/main" val="3764831040"/>
                    </a:ext>
                  </a:extLst>
                </a:gridCol>
              </a:tblGrid>
              <a:tr h="242682">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ROLLE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NAME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TITEL</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ABTEILUNG</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KONTAKT</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809506305"/>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57850998"/>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775208337"/>
                  </a:ext>
                </a:extLst>
              </a:tr>
            </a:tbl>
          </a:graphicData>
        </a:graphic>
      </p:graphicFrame>
      <p:pic>
        <p:nvPicPr>
          <p:cNvPr id="1026" name="Picture 2">
            <a:extLst>
              <a:ext uri="{FF2B5EF4-FFF2-40B4-BE49-F238E27FC236}">
                <a16:creationId xmlns:a16="http://schemas.microsoft.com/office/drawing/2014/main" id="{69381B52-53ED-4A44-B462-DFFA4ADC4A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20516" y="4816795"/>
            <a:ext cx="1002890" cy="1002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85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KOMMUNIKATIONSANFORDERUNGEN</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5567550"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6. ANFORDERUNGEN AN DIE KOMMUNIKATION</a:t>
            </a:r>
          </a:p>
        </p:txBody>
      </p:sp>
      <p:graphicFrame>
        <p:nvGraphicFramePr>
          <p:cNvPr id="2" name="Table 1">
            <a:extLst>
              <a:ext uri="{FF2B5EF4-FFF2-40B4-BE49-F238E27FC236}">
                <a16:creationId xmlns:a16="http://schemas.microsoft.com/office/drawing/2014/main" id="{EBE8B259-D2F6-6A40-B180-806089994CF6}"/>
              </a:ext>
            </a:extLst>
          </p:cNvPr>
          <p:cNvGraphicFramePr>
            <a:graphicFrameLocks noGrp="1"/>
          </p:cNvGraphicFramePr>
          <p:nvPr>
            <p:extLst>
              <p:ext uri="{D42A27DB-BD31-4B8C-83A1-F6EECF244321}">
                <p14:modId xmlns:p14="http://schemas.microsoft.com/office/powerpoint/2010/main" val="4084134843"/>
              </p:ext>
            </p:extLst>
          </p:nvPr>
        </p:nvGraphicFramePr>
        <p:xfrm>
          <a:off x="467181" y="793238"/>
          <a:ext cx="11400356" cy="5464450"/>
        </p:xfrm>
        <a:graphic>
          <a:graphicData uri="http://schemas.openxmlformats.org/drawingml/2006/table">
            <a:tbl>
              <a:tblPr firstRow="1" firstCol="1" bandRow="1">
                <a:tableStyleId>{5C22544A-7EE6-4342-B048-85BDC9FD1C3A}</a:tableStyleId>
              </a:tblPr>
              <a:tblGrid>
                <a:gridCol w="1282961">
                  <a:extLst>
                    <a:ext uri="{9D8B030D-6E8A-4147-A177-3AD203B41FA5}">
                      <a16:colId xmlns:a16="http://schemas.microsoft.com/office/drawing/2014/main" val="2526477281"/>
                    </a:ext>
                  </a:extLst>
                </a:gridCol>
                <a:gridCol w="2212258">
                  <a:extLst>
                    <a:ext uri="{9D8B030D-6E8A-4147-A177-3AD203B41FA5}">
                      <a16:colId xmlns:a16="http://schemas.microsoft.com/office/drawing/2014/main" val="2775163000"/>
                    </a:ext>
                  </a:extLst>
                </a:gridCol>
                <a:gridCol w="1337187">
                  <a:extLst>
                    <a:ext uri="{9D8B030D-6E8A-4147-A177-3AD203B41FA5}">
                      <a16:colId xmlns:a16="http://schemas.microsoft.com/office/drawing/2014/main" val="411876490"/>
                    </a:ext>
                  </a:extLst>
                </a:gridCol>
                <a:gridCol w="1199536">
                  <a:extLst>
                    <a:ext uri="{9D8B030D-6E8A-4147-A177-3AD203B41FA5}">
                      <a16:colId xmlns:a16="http://schemas.microsoft.com/office/drawing/2014/main" val="86417318"/>
                    </a:ext>
                  </a:extLst>
                </a:gridCol>
                <a:gridCol w="1307690">
                  <a:extLst>
                    <a:ext uri="{9D8B030D-6E8A-4147-A177-3AD203B41FA5}">
                      <a16:colId xmlns:a16="http://schemas.microsoft.com/office/drawing/2014/main" val="1508945906"/>
                    </a:ext>
                  </a:extLst>
                </a:gridCol>
                <a:gridCol w="1237996">
                  <a:extLst>
                    <a:ext uri="{9D8B030D-6E8A-4147-A177-3AD203B41FA5}">
                      <a16:colId xmlns:a16="http://schemas.microsoft.com/office/drawing/2014/main" val="1721117559"/>
                    </a:ext>
                  </a:extLst>
                </a:gridCol>
                <a:gridCol w="1411364">
                  <a:extLst>
                    <a:ext uri="{9D8B030D-6E8A-4147-A177-3AD203B41FA5}">
                      <a16:colId xmlns:a16="http://schemas.microsoft.com/office/drawing/2014/main" val="4140741584"/>
                    </a:ext>
                  </a:extLst>
                </a:gridCol>
                <a:gridCol w="1411364">
                  <a:extLst>
                    <a:ext uri="{9D8B030D-6E8A-4147-A177-3AD203B41FA5}">
                      <a16:colId xmlns:a16="http://schemas.microsoft.com/office/drawing/2014/main" val="2670963938"/>
                    </a:ext>
                  </a:extLst>
                </a:gridCol>
              </a:tblGrid>
              <a:tr h="425962">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ART DER KOMMUNIKATION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ZIELE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METHODE DER KOMMUNIKATION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FREQUENZ</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EMPFÄNGER</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VERANTWORTLICHER</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LIEFERBAR</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FORMAT</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58849445"/>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53410537"/>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4738650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9677103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6159624"/>
                  </a:ext>
                </a:extLst>
              </a:tr>
            </a:tbl>
          </a:graphicData>
        </a:graphic>
      </p:graphicFrame>
      <p:pic>
        <p:nvPicPr>
          <p:cNvPr id="3074" name="Picture 2">
            <a:extLst>
              <a:ext uri="{FF2B5EF4-FFF2-40B4-BE49-F238E27FC236}">
                <a16:creationId xmlns:a16="http://schemas.microsoft.com/office/drawing/2014/main" id="{AE8C0A00-A0EB-FF4A-A45F-03AA71D60A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4981" y="5246934"/>
            <a:ext cx="879838" cy="8798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3AD2FD51-2F44-384B-81AA-7C20A99847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5573" y="5696446"/>
            <a:ext cx="448802" cy="446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450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RICHTLINIEN FÜR PROJEKTBESPRECHUNGEN</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solidFill>
                  <a:schemeClr val="tx2">
                    <a:lumMod val="75000"/>
                  </a:schemeClr>
                </a:solidFill>
                <a:latin typeface="Century Gothic" panose="020B0502020202020204" pitchFamily="34" charset="0"/>
                <a:ea typeface="Montserrat Light" charset="0"/>
                <a:cs typeface="Montserrat Light" charset="0"/>
              </a:rPr>
              <a:t>7. LEITLINIEN FÜR PROJEKTSITZUNGEN</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1347784563"/>
              </p:ext>
            </p:extLst>
          </p:nvPr>
        </p:nvGraphicFramePr>
        <p:xfrm>
          <a:off x="237798" y="703241"/>
          <a:ext cx="8556050" cy="5501775"/>
        </p:xfrm>
        <a:graphic>
          <a:graphicData uri="http://schemas.openxmlformats.org/drawingml/2006/table">
            <a:tbl>
              <a:tblPr firstRow="1" firstCol="1" bandRow="1">
                <a:tableStyleId>{5C22544A-7EE6-4342-B048-85BDC9FD1C3A}</a:tableStyleId>
              </a:tblPr>
              <a:tblGrid>
                <a:gridCol w="1050228">
                  <a:extLst>
                    <a:ext uri="{9D8B030D-6E8A-4147-A177-3AD203B41FA5}">
                      <a16:colId xmlns:a16="http://schemas.microsoft.com/office/drawing/2014/main" val="519892843"/>
                    </a:ext>
                  </a:extLst>
                </a:gridCol>
                <a:gridCol w="7505822">
                  <a:extLst>
                    <a:ext uri="{9D8B030D-6E8A-4147-A177-3AD203B41FA5}">
                      <a16:colId xmlns:a16="http://schemas.microsoft.com/office/drawing/2014/main" val="991320638"/>
                    </a:ext>
                  </a:extLst>
                </a:gridCol>
              </a:tblGrid>
              <a:tr h="290313">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ARTIKEL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de" sz="1100" b="0" dirty="0">
                          <a:solidFill>
                            <a:schemeClr val="tx1"/>
                          </a:solidFill>
                          <a:effectLst/>
                          <a:latin typeface="Century Gothic" panose="020B0502020202020204" pitchFamily="34" charset="0"/>
                        </a:rPr>
                        <a:t>BESCHREIBUNG</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66968507"/>
                  </a:ext>
                </a:extLst>
              </a:tr>
              <a:tr h="868577">
                <a:tc>
                  <a:txBody>
                    <a:bodyPr/>
                    <a:lstStyle/>
                    <a:p>
                      <a:pPr marL="0" marR="0">
                        <a:lnSpc>
                          <a:spcPct val="107000"/>
                        </a:lnSpc>
                        <a:spcBef>
                          <a:spcPts val="0"/>
                        </a:spcBef>
                        <a:spcAft>
                          <a:spcPts val="0"/>
                        </a:spcAft>
                      </a:pPr>
                      <a:r>
                        <a:rPr lang="de"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TAGESORDNUNG DER SITZUNG</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442747843"/>
                  </a:ext>
                </a:extLst>
              </a:tr>
              <a:tr h="868577">
                <a:tc>
                  <a:txBody>
                    <a:bodyPr/>
                    <a:lstStyle/>
                    <a:p>
                      <a:pPr marL="0" marR="0">
                        <a:lnSpc>
                          <a:spcPct val="107000"/>
                        </a:lnSpc>
                        <a:spcBef>
                          <a:spcPts val="0"/>
                        </a:spcBef>
                        <a:spcAft>
                          <a:spcPts val="0"/>
                        </a:spcAft>
                      </a:pPr>
                      <a:r>
                        <a:rPr lang="de"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BESPRECHUNGSLEITER</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140220592"/>
                  </a:ext>
                </a:extLst>
              </a:tr>
              <a:tr h="868577">
                <a:tc>
                  <a:txBody>
                    <a:bodyPr/>
                    <a:lstStyle/>
                    <a:p>
                      <a:pPr marL="0" marR="0">
                        <a:lnSpc>
                          <a:spcPct val="107000"/>
                        </a:lnSpc>
                        <a:spcBef>
                          <a:spcPts val="0"/>
                        </a:spcBef>
                        <a:spcAft>
                          <a:spcPts val="0"/>
                        </a:spcAft>
                      </a:pPr>
                      <a:r>
                        <a:rPr lang="de"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BESPRECHUNGSPROTOKOLL</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3032247916"/>
                  </a:ext>
                </a:extLst>
              </a:tr>
              <a:tr h="868577">
                <a:tc>
                  <a:txBody>
                    <a:bodyPr/>
                    <a:lstStyle/>
                    <a:p>
                      <a:pPr marL="0" marR="0">
                        <a:lnSpc>
                          <a:spcPct val="107000"/>
                        </a:lnSpc>
                        <a:spcBef>
                          <a:spcPts val="0"/>
                        </a:spcBef>
                        <a:spcAft>
                          <a:spcPts val="0"/>
                        </a:spcAft>
                      </a:pPr>
                      <a:r>
                        <a:rPr lang="de"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ZEITMESSUNG</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888029311"/>
                  </a:ext>
                </a:extLst>
              </a:tr>
              <a:tr h="868577">
                <a:tc>
                  <a:txBody>
                    <a:bodyPr/>
                    <a:lstStyle/>
                    <a:p>
                      <a:pPr marL="0" marR="0">
                        <a:lnSpc>
                          <a:spcPct val="107000"/>
                        </a:lnSpc>
                        <a:spcBef>
                          <a:spcPts val="0"/>
                        </a:spcBef>
                        <a:spcAft>
                          <a:spcPts val="0"/>
                        </a:spcAft>
                      </a:pPr>
                      <a:r>
                        <a:rPr lang="de"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AKTIONSPUNKTE</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3849972066"/>
                  </a:ext>
                </a:extLst>
              </a:tr>
              <a:tr h="868577">
                <a:tc>
                  <a:txBody>
                    <a:bodyPr/>
                    <a:lstStyle/>
                    <a:p>
                      <a:pPr marL="0" marR="0">
                        <a:lnSpc>
                          <a:spcPct val="107000"/>
                        </a:lnSpc>
                        <a:spcBef>
                          <a:spcPts val="0"/>
                        </a:spcBef>
                        <a:spcAft>
                          <a:spcPts val="0"/>
                        </a:spcAft>
                      </a:pPr>
                      <a:r>
                        <a:rPr lang="de" sz="13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ZURÜCKGESTELLTE ARTIKEL</a:t>
                      </a:r>
                    </a:p>
                  </a:txBody>
                  <a:tcPr marL="73025" marR="73025" marT="730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4172173951"/>
                  </a:ext>
                </a:extLst>
              </a:tr>
            </a:tbl>
          </a:graphicData>
        </a:graphic>
      </p:graphicFrame>
      <p:pic>
        <p:nvPicPr>
          <p:cNvPr id="6148" name="Picture 4">
            <a:extLst>
              <a:ext uri="{FF2B5EF4-FFF2-40B4-BE49-F238E27FC236}">
                <a16:creationId xmlns:a16="http://schemas.microsoft.com/office/drawing/2014/main" id="{5D626942-CABE-7B4D-AE07-5B5268595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674" y="5405062"/>
            <a:ext cx="753602" cy="749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530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Form&#10;&#10;Beschreibung automatisch generiert">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PROBLEM-ESKALATION</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3215945"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8. AUSGABEN-ESKALATION</a:t>
            </a:r>
          </a:p>
        </p:txBody>
      </p:sp>
      <p:graphicFrame>
        <p:nvGraphicFramePr>
          <p:cNvPr id="3" name="Table 2">
            <a:extLst>
              <a:ext uri="{FF2B5EF4-FFF2-40B4-BE49-F238E27FC236}">
                <a16:creationId xmlns:a16="http://schemas.microsoft.com/office/drawing/2014/main" id="{81A59A5F-6A97-6A41-9F89-E1763C48A7CA}"/>
              </a:ext>
            </a:extLst>
          </p:cNvPr>
          <p:cNvGraphicFramePr>
            <a:graphicFrameLocks noGrp="1"/>
          </p:cNvGraphicFramePr>
          <p:nvPr>
            <p:extLst>
              <p:ext uri="{D42A27DB-BD31-4B8C-83A1-F6EECF244321}">
                <p14:modId xmlns:p14="http://schemas.microsoft.com/office/powerpoint/2010/main" val="1970683371"/>
              </p:ext>
            </p:extLst>
          </p:nvPr>
        </p:nvGraphicFramePr>
        <p:xfrm>
          <a:off x="550694" y="890265"/>
          <a:ext cx="10254959" cy="5018922"/>
        </p:xfrm>
        <a:graphic>
          <a:graphicData uri="http://schemas.openxmlformats.org/drawingml/2006/table">
            <a:tbl>
              <a:tblPr firstRow="1" firstCol="1" bandRow="1">
                <a:tableStyleId>{5C22544A-7EE6-4342-B048-85BDC9FD1C3A}</a:tableStyleId>
              </a:tblPr>
              <a:tblGrid>
                <a:gridCol w="1396273">
                  <a:extLst>
                    <a:ext uri="{9D8B030D-6E8A-4147-A177-3AD203B41FA5}">
                      <a16:colId xmlns:a16="http://schemas.microsoft.com/office/drawing/2014/main" val="1352701077"/>
                    </a:ext>
                  </a:extLst>
                </a:gridCol>
                <a:gridCol w="2912199">
                  <a:extLst>
                    <a:ext uri="{9D8B030D-6E8A-4147-A177-3AD203B41FA5}">
                      <a16:colId xmlns:a16="http://schemas.microsoft.com/office/drawing/2014/main" val="1056840554"/>
                    </a:ext>
                  </a:extLst>
                </a:gridCol>
                <a:gridCol w="2154236">
                  <a:extLst>
                    <a:ext uri="{9D8B030D-6E8A-4147-A177-3AD203B41FA5}">
                      <a16:colId xmlns:a16="http://schemas.microsoft.com/office/drawing/2014/main" val="2153772306"/>
                    </a:ext>
                  </a:extLst>
                </a:gridCol>
                <a:gridCol w="3792251">
                  <a:extLst>
                    <a:ext uri="{9D8B030D-6E8A-4147-A177-3AD203B41FA5}">
                      <a16:colId xmlns:a16="http://schemas.microsoft.com/office/drawing/2014/main" val="3764831040"/>
                    </a:ext>
                  </a:extLst>
                </a:gridCol>
              </a:tblGrid>
              <a:tr h="242682">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WIRKUNGSGRAD</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BESCHREIBUNG</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BERICHT AN</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1000" dirty="0">
                          <a:solidFill>
                            <a:schemeClr val="tx1"/>
                          </a:solidFill>
                          <a:effectLst/>
                          <a:latin typeface="Century Gothic" panose="020B0502020202020204" pitchFamily="34" charset="0"/>
                        </a:rPr>
                        <a:t>ZEITLEISTE DER LÖSUNG</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809506305"/>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57850998"/>
                  </a:ext>
                </a:extLst>
              </a:tr>
              <a:tr h="119406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775208337"/>
                  </a:ext>
                </a:extLst>
              </a:tr>
            </a:tbl>
          </a:graphicData>
        </a:graphic>
      </p:graphicFrame>
      <p:pic>
        <p:nvPicPr>
          <p:cNvPr id="10" name="Picture 2">
            <a:extLst>
              <a:ext uri="{FF2B5EF4-FFF2-40B4-BE49-F238E27FC236}">
                <a16:creationId xmlns:a16="http://schemas.microsoft.com/office/drawing/2014/main" id="{F2141866-5D88-D146-AF56-F2104EAC8A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80759" y="4784709"/>
            <a:ext cx="1069148" cy="1063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87246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Management-Communication-Plan-Presentation-Template_PowerPoint" id="{B9984E10-D2BD-9A4B-97AA-141EE3FE3D7B}" vid="{D35F0B13-DE4E-964A-A6C6-EC89EE107C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IC-Project-Management-Communication-Plan-Presentation-Template_PowerPoint</Template>
  <TotalTime>1</TotalTime>
  <Words>412</Words>
  <Application>Microsoft Macintosh PowerPoint</Application>
  <PresentationFormat>Widescreen</PresentationFormat>
  <Paragraphs>233</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2021-06-01T17:32:18Z</dcterms:created>
  <dcterms:modified xsi:type="dcterms:W3CDTF">2022-09-11T04:14:45Z</dcterms:modified>
</cp:coreProperties>
</file>