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342" r:id="rId2"/>
    <p:sldId id="353" r:id="rId3"/>
    <p:sldId id="354" r:id="rId4"/>
    <p:sldId id="368" r:id="rId5"/>
    <p:sldId id="363" r:id="rId6"/>
    <p:sldId id="369" r:id="rId7"/>
    <p:sldId id="374" r:id="rId8"/>
    <p:sldId id="375" r:id="rId9"/>
    <p:sldId id="376" r:id="rId10"/>
    <p:sldId id="377" r:id="rId11"/>
    <p:sldId id="370" r:id="rId12"/>
    <p:sldId id="29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F1C3"/>
    <a:srgbClr val="E9CF9C"/>
    <a:srgbClr val="F7F9FB"/>
    <a:srgbClr val="F9F9F9"/>
    <a:srgbClr val="FCF8E4"/>
    <a:srgbClr val="EAEEF3"/>
    <a:srgbClr val="E0EA88"/>
    <a:srgbClr val="9CF0F0"/>
    <a:srgbClr val="D3EEA4"/>
    <a:srgbClr val="FFF1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10" autoAdjust="0"/>
    <p:restoredTop sz="86447"/>
  </p:normalViewPr>
  <p:slideViewPr>
    <p:cSldViewPr snapToGrid="0" snapToObjects="1">
      <p:cViewPr varScale="1">
        <p:scale>
          <a:sx n="112" d="100"/>
          <a:sy n="112" d="100"/>
        </p:scale>
        <p:origin x="840" y="184"/>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25415894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22426784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28117845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881863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34526710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36810067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686743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2078479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6.xml"/><Relationship Id="rId3" Type="http://schemas.openxmlformats.org/officeDocument/2006/relationships/image" Target="../media/image1.png"/><Relationship Id="rId7" Type="http://schemas.openxmlformats.org/officeDocument/2006/relationships/slide" Target="slide10.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3.xml"/><Relationship Id="rId11" Type="http://schemas.openxmlformats.org/officeDocument/2006/relationships/slide" Target="slide11.xml"/><Relationship Id="rId5" Type="http://schemas.openxmlformats.org/officeDocument/2006/relationships/slide" Target="slide4.xml"/><Relationship Id="rId10" Type="http://schemas.openxmlformats.org/officeDocument/2006/relationships/slide" Target="slide5.xml"/><Relationship Id="rId4" Type="http://schemas.openxmlformats.org/officeDocument/2006/relationships/slide" Target="slide9.xml"/><Relationship Id="rId9" Type="http://schemas.openxmlformats.org/officeDocument/2006/relationships/slide" Target="slide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rm&#10;&#10;Beschreibung automatisch generiert">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769441"/>
          </a:xfrm>
          <a:prstGeom prst="rect">
            <a:avLst/>
          </a:prstGeom>
          <a:noFill/>
        </p:spPr>
        <p:txBody>
          <a:bodyPr wrap="square" rtlCol="0">
            <a:spAutoFit/>
          </a:bodyPr>
          <a:lstStyle/>
          <a:p>
            <a:r>
              <a:rPr lang="de" sz="2200" b="1" dirty="0">
                <a:solidFill>
                  <a:schemeClr val="tx1">
                    <a:lumMod val="75000"/>
                    <a:lumOff val="25000"/>
                  </a:schemeClr>
                </a:solidFill>
                <a:latin typeface="Century Gothic" panose="020B0502020202020204" pitchFamily="34" charset="0"/>
              </a:rPr>
              <a:t>PRÄSENTATIONSVORLAGE FÜR DEN PROJEKTMANAGEMENT-KOMMUNIKATIONSPLAN</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KOMMUNIKATIONSPLAN</a:t>
            </a:r>
            <a:endParaRPr lang="en-US" dirty="0">
              <a:solidFill>
                <a:schemeClr val="bg1"/>
              </a:solidFill>
              <a:latin typeface="Century Gothic" panose="020B0502020202020204" pitchFamily="34" charset="0"/>
              <a:ea typeface="Arial" charset="0"/>
              <a:cs typeface="Arial" charset="0"/>
            </a:endParaRPr>
          </a:p>
        </p:txBody>
      </p:sp>
      <p:sp>
        <p:nvSpPr>
          <p:cNvPr id="92" name="TextBox 91">
            <a:extLst>
              <a:ext uri="{FF2B5EF4-FFF2-40B4-BE49-F238E27FC236}">
                <a16:creationId xmlns:a16="http://schemas.microsoft.com/office/drawing/2014/main" id="{15002CF0-EA59-CE43-9D0C-B9955C66D425}"/>
              </a:ext>
            </a:extLst>
          </p:cNvPr>
          <p:cNvSpPr txBox="1"/>
          <p:nvPr/>
        </p:nvSpPr>
        <p:spPr>
          <a:xfrm>
            <a:off x="552992" y="2177381"/>
            <a:ext cx="11221474" cy="830997"/>
          </a:xfrm>
          <a:prstGeom prst="rect">
            <a:avLst/>
          </a:prstGeom>
          <a:noFill/>
        </p:spPr>
        <p:txBody>
          <a:bodyPr wrap="square" rtlCol="0">
            <a:spAutoFit/>
          </a:bodyPr>
          <a:lstStyle/>
          <a:p>
            <a:r>
              <a:rPr lang="de" sz="4800" dirty="0">
                <a:latin typeface="Century Gothic" panose="020B0502020202020204" pitchFamily="34" charset="0"/>
              </a:rPr>
              <a:t>PROJEKTNAME</a:t>
            </a:r>
          </a:p>
        </p:txBody>
      </p:sp>
      <p:sp>
        <p:nvSpPr>
          <p:cNvPr id="93" name="TextBox 92">
            <a:extLst>
              <a:ext uri="{FF2B5EF4-FFF2-40B4-BE49-F238E27FC236}">
                <a16:creationId xmlns:a16="http://schemas.microsoft.com/office/drawing/2014/main" id="{4202D8FA-97A9-1F4C-B19E-615D761DF0CF}"/>
              </a:ext>
            </a:extLst>
          </p:cNvPr>
          <p:cNvSpPr txBox="1"/>
          <p:nvPr/>
        </p:nvSpPr>
        <p:spPr>
          <a:xfrm>
            <a:off x="552992" y="3534252"/>
            <a:ext cx="8138087" cy="2246769"/>
          </a:xfrm>
          <a:prstGeom prst="rect">
            <a:avLst/>
          </a:prstGeom>
          <a:noFill/>
        </p:spPr>
        <p:txBody>
          <a:bodyPr wrap="square" rtlCol="0">
            <a:spAutoFit/>
          </a:bodyPr>
          <a:lstStyle/>
          <a:p>
            <a:r>
              <a:rPr lang="de" sz="3600" dirty="0">
                <a:solidFill>
                  <a:schemeClr val="tx2">
                    <a:lumMod val="50000"/>
                  </a:schemeClr>
                </a:solidFill>
                <a:latin typeface="Century Gothic" panose="020B0502020202020204" pitchFamily="34" charset="0"/>
              </a:rPr>
              <a:t>KOMMUNIKATIONSPLAN</a:t>
            </a:r>
          </a:p>
          <a:p>
            <a:r>
              <a:rPr lang="en-US" sz="2000" dirty="0">
                <a:solidFill>
                  <a:schemeClr val="tx2"/>
                </a:solidFill>
                <a:latin typeface="Century Gothic" panose="020B0502020202020204" pitchFamily="34" charset="0"/>
              </a:rPr>
              <a:t> </a:t>
            </a:r>
          </a:p>
          <a:p>
            <a:endParaRPr lang="en-US" sz="1400" dirty="0">
              <a:solidFill>
                <a:schemeClr val="bg1">
                  <a:lumMod val="50000"/>
                </a:schemeClr>
              </a:solidFill>
              <a:latin typeface="Century Gothic" panose="020B0502020202020204" pitchFamily="34" charset="0"/>
            </a:endParaRPr>
          </a:p>
          <a:p>
            <a:endParaRPr lang="en-US" sz="1400" dirty="0">
              <a:solidFill>
                <a:schemeClr val="bg1">
                  <a:lumMod val="50000"/>
                </a:schemeClr>
              </a:solidFill>
              <a:latin typeface="Century Gothic" panose="020B0502020202020204" pitchFamily="34" charset="0"/>
            </a:endParaRPr>
          </a:p>
          <a:p>
            <a:endParaRPr lang="en-US" sz="1400" dirty="0">
              <a:solidFill>
                <a:schemeClr val="bg1">
                  <a:lumMod val="50000"/>
                </a:schemeClr>
              </a:solidFill>
              <a:latin typeface="Century Gothic" panose="020B0502020202020204" pitchFamily="34" charset="0"/>
            </a:endParaRPr>
          </a:p>
          <a:p>
            <a:endParaRPr lang="en-US" sz="1400" dirty="0">
              <a:solidFill>
                <a:schemeClr val="bg1">
                  <a:lumMod val="50000"/>
                </a:schemeClr>
              </a:solidFill>
              <a:latin typeface="Century Gothic" panose="020B0502020202020204" pitchFamily="34" charset="0"/>
            </a:endParaRPr>
          </a:p>
          <a:p>
            <a:r>
              <a:rPr lang="de" sz="1400" dirty="0">
                <a:solidFill>
                  <a:schemeClr val="bg1">
                    <a:lumMod val="50000"/>
                  </a:schemeClr>
                </a:solidFill>
                <a:latin typeface="Century Gothic" panose="020B0502020202020204" pitchFamily="34" charset="0"/>
              </a:rPr>
              <a:t>00/00/0000</a:t>
            </a:r>
          </a:p>
          <a:p>
            <a:r>
              <a:rPr lang="en-US" sz="1400" dirty="0">
                <a:solidFill>
                  <a:schemeClr val="bg1">
                    <a:lumMod val="50000"/>
                  </a:schemeClr>
                </a:solidFill>
                <a:latin typeface="Century Gothic" panose="020B0502020202020204" pitchFamily="34" charset="0"/>
              </a:rPr>
              <a:t> </a:t>
            </a:r>
          </a:p>
        </p:txBody>
      </p:sp>
      <p:cxnSp>
        <p:nvCxnSpPr>
          <p:cNvPr id="94" name="Straight Connector 93">
            <a:extLst>
              <a:ext uri="{FF2B5EF4-FFF2-40B4-BE49-F238E27FC236}">
                <a16:creationId xmlns:a16="http://schemas.microsoft.com/office/drawing/2014/main" id="{CA3131A8-9212-A843-9129-EE771E22C0FA}"/>
              </a:ext>
            </a:extLst>
          </p:cNvPr>
          <p:cNvCxnSpPr>
            <a:cxnSpLocks/>
          </p:cNvCxnSpPr>
          <p:nvPr/>
        </p:nvCxnSpPr>
        <p:spPr>
          <a:xfrm>
            <a:off x="552992" y="3182694"/>
            <a:ext cx="1107097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GLOSSAR DER BEGRIFFE</a:t>
            </a:r>
            <a:endParaRPr lang="en-US" dirty="0">
              <a:solidFill>
                <a:schemeClr val="bg1"/>
              </a:solidFill>
              <a:latin typeface="Century Gothic" panose="020B0502020202020204" pitchFamily="34" charset="0"/>
              <a:ea typeface="Arial" charset="0"/>
              <a:cs typeface="Arial" charset="0"/>
            </a:endParaRPr>
          </a:p>
        </p:txBody>
      </p:sp>
      <p:sp>
        <p:nvSpPr>
          <p:cNvPr id="38" name="Subtitle 2">
            <a:extLst>
              <a:ext uri="{FF2B5EF4-FFF2-40B4-BE49-F238E27FC236}">
                <a16:creationId xmlns:a16="http://schemas.microsoft.com/office/drawing/2014/main" id="{77F60DB5-B702-BD43-B099-8F1D37ADB6EA}"/>
              </a:ext>
            </a:extLst>
          </p:cNvPr>
          <p:cNvSpPr txBox="1">
            <a:spLocks/>
          </p:cNvSpPr>
          <p:nvPr/>
        </p:nvSpPr>
        <p:spPr>
          <a:xfrm>
            <a:off x="237798" y="286807"/>
            <a:ext cx="5101389" cy="391936"/>
          </a:xfrm>
          <a:prstGeom prst="rect">
            <a:avLst/>
          </a:prstGeom>
        </p:spPr>
        <p:txBody>
          <a:bodyPr vert="horz" wrap="square" lIns="0"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de" dirty="0">
                <a:solidFill>
                  <a:schemeClr val="tx2">
                    <a:lumMod val="75000"/>
                  </a:schemeClr>
                </a:solidFill>
                <a:latin typeface="Century Gothic" panose="020B0502020202020204" pitchFamily="34" charset="0"/>
                <a:ea typeface="Montserrat Light" charset="0"/>
                <a:cs typeface="Montserrat Light" charset="0"/>
              </a:rPr>
              <a:t>9. GLOSSAR</a:t>
            </a:r>
          </a:p>
        </p:txBody>
      </p:sp>
      <p:graphicFrame>
        <p:nvGraphicFramePr>
          <p:cNvPr id="43" name="Table 42">
            <a:extLst>
              <a:ext uri="{FF2B5EF4-FFF2-40B4-BE49-F238E27FC236}">
                <a16:creationId xmlns:a16="http://schemas.microsoft.com/office/drawing/2014/main" id="{D2A06E49-B947-924E-872B-5EC4D18F492F}"/>
              </a:ext>
            </a:extLst>
          </p:cNvPr>
          <p:cNvGraphicFramePr>
            <a:graphicFrameLocks noGrp="1"/>
          </p:cNvGraphicFramePr>
          <p:nvPr>
            <p:extLst>
              <p:ext uri="{D42A27DB-BD31-4B8C-83A1-F6EECF244321}">
                <p14:modId xmlns:p14="http://schemas.microsoft.com/office/powerpoint/2010/main" val="2206500044"/>
              </p:ext>
            </p:extLst>
          </p:nvPr>
        </p:nvGraphicFramePr>
        <p:xfrm>
          <a:off x="237798" y="703241"/>
          <a:ext cx="5431224" cy="5501775"/>
        </p:xfrm>
        <a:graphic>
          <a:graphicData uri="http://schemas.openxmlformats.org/drawingml/2006/table">
            <a:tbl>
              <a:tblPr firstRow="1" firstCol="1" bandRow="1">
                <a:tableStyleId>{5C22544A-7EE6-4342-B048-85BDC9FD1C3A}</a:tableStyleId>
              </a:tblPr>
              <a:tblGrid>
                <a:gridCol w="1345196">
                  <a:extLst>
                    <a:ext uri="{9D8B030D-6E8A-4147-A177-3AD203B41FA5}">
                      <a16:colId xmlns:a16="http://schemas.microsoft.com/office/drawing/2014/main" val="519892843"/>
                    </a:ext>
                  </a:extLst>
                </a:gridCol>
                <a:gridCol w="4086028">
                  <a:extLst>
                    <a:ext uri="{9D8B030D-6E8A-4147-A177-3AD203B41FA5}">
                      <a16:colId xmlns:a16="http://schemas.microsoft.com/office/drawing/2014/main" val="991320638"/>
                    </a:ext>
                  </a:extLst>
                </a:gridCol>
              </a:tblGrid>
              <a:tr h="290313">
                <a:tc>
                  <a:txBody>
                    <a:bodyPr/>
                    <a:lstStyle/>
                    <a:p>
                      <a:pPr marL="0" marR="0" algn="l">
                        <a:lnSpc>
                          <a:spcPct val="107000"/>
                        </a:lnSpc>
                        <a:spcBef>
                          <a:spcPts val="0"/>
                        </a:spcBef>
                        <a:spcAft>
                          <a:spcPts val="0"/>
                        </a:spcAft>
                      </a:pPr>
                      <a:r>
                        <a:rPr lang="de"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AUSDRUCK</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de" sz="1100" b="0" dirty="0">
                          <a:solidFill>
                            <a:schemeClr val="tx1"/>
                          </a:solidFill>
                          <a:effectLst/>
                          <a:latin typeface="Century Gothic" panose="020B0502020202020204" pitchFamily="34" charset="0"/>
                        </a:rPr>
                        <a:t>DEFINITION</a:t>
                      </a:r>
                      <a:endParaRPr lang="en-US"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566968507"/>
                  </a:ext>
                </a:extLst>
              </a:tr>
              <a:tr h="868577">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442747843"/>
                  </a:ext>
                </a:extLst>
              </a:tr>
              <a:tr h="868577">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1140220592"/>
                  </a:ext>
                </a:extLst>
              </a:tr>
              <a:tr h="868577">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3032247916"/>
                  </a:ext>
                </a:extLst>
              </a:tr>
              <a:tr h="868577">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888029311"/>
                  </a:ext>
                </a:extLst>
              </a:tr>
              <a:tr h="868577">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3849972066"/>
                  </a:ext>
                </a:extLst>
              </a:tr>
              <a:tr h="868577">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4172173951"/>
                  </a:ext>
                </a:extLst>
              </a:tr>
            </a:tbl>
          </a:graphicData>
        </a:graphic>
      </p:graphicFrame>
      <p:graphicFrame>
        <p:nvGraphicFramePr>
          <p:cNvPr id="39" name="Table 38">
            <a:extLst>
              <a:ext uri="{FF2B5EF4-FFF2-40B4-BE49-F238E27FC236}">
                <a16:creationId xmlns:a16="http://schemas.microsoft.com/office/drawing/2014/main" id="{A7B6B45D-A8B8-7545-B2D4-9F02B67F4045}"/>
              </a:ext>
            </a:extLst>
          </p:cNvPr>
          <p:cNvGraphicFramePr>
            <a:graphicFrameLocks noGrp="1"/>
          </p:cNvGraphicFramePr>
          <p:nvPr>
            <p:extLst>
              <p:ext uri="{D42A27DB-BD31-4B8C-83A1-F6EECF244321}">
                <p14:modId xmlns:p14="http://schemas.microsoft.com/office/powerpoint/2010/main" val="2314898365"/>
              </p:ext>
            </p:extLst>
          </p:nvPr>
        </p:nvGraphicFramePr>
        <p:xfrm>
          <a:off x="6189700" y="709551"/>
          <a:ext cx="5195408" cy="5501775"/>
        </p:xfrm>
        <a:graphic>
          <a:graphicData uri="http://schemas.openxmlformats.org/drawingml/2006/table">
            <a:tbl>
              <a:tblPr firstRow="1" firstCol="1" bandRow="1">
                <a:tableStyleId>{5C22544A-7EE6-4342-B048-85BDC9FD1C3A}</a:tableStyleId>
              </a:tblPr>
              <a:tblGrid>
                <a:gridCol w="1292648">
                  <a:extLst>
                    <a:ext uri="{9D8B030D-6E8A-4147-A177-3AD203B41FA5}">
                      <a16:colId xmlns:a16="http://schemas.microsoft.com/office/drawing/2014/main" val="519892843"/>
                    </a:ext>
                  </a:extLst>
                </a:gridCol>
                <a:gridCol w="3902760">
                  <a:extLst>
                    <a:ext uri="{9D8B030D-6E8A-4147-A177-3AD203B41FA5}">
                      <a16:colId xmlns:a16="http://schemas.microsoft.com/office/drawing/2014/main" val="991320638"/>
                    </a:ext>
                  </a:extLst>
                </a:gridCol>
              </a:tblGrid>
              <a:tr h="290313">
                <a:tc>
                  <a:txBody>
                    <a:bodyPr/>
                    <a:lstStyle/>
                    <a:p>
                      <a:pPr marL="0" marR="0" algn="l">
                        <a:lnSpc>
                          <a:spcPct val="107000"/>
                        </a:lnSpc>
                        <a:spcBef>
                          <a:spcPts val="0"/>
                        </a:spcBef>
                        <a:spcAft>
                          <a:spcPts val="0"/>
                        </a:spcAft>
                      </a:pPr>
                      <a:r>
                        <a:rPr lang="de"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AUSDRUCK</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de" sz="1100" b="0" dirty="0">
                          <a:solidFill>
                            <a:schemeClr val="tx1"/>
                          </a:solidFill>
                          <a:effectLst/>
                          <a:latin typeface="Century Gothic" panose="020B0502020202020204" pitchFamily="34" charset="0"/>
                        </a:rPr>
                        <a:t>DEFINITION</a:t>
                      </a:r>
                      <a:endParaRPr lang="en-US"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566968507"/>
                  </a:ext>
                </a:extLst>
              </a:tr>
              <a:tr h="868577">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442747843"/>
                  </a:ext>
                </a:extLst>
              </a:tr>
              <a:tr h="868577">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1140220592"/>
                  </a:ext>
                </a:extLst>
              </a:tr>
              <a:tr h="868577">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3032247916"/>
                  </a:ext>
                </a:extLst>
              </a:tr>
              <a:tr h="868577">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888029311"/>
                  </a:ext>
                </a:extLst>
              </a:tr>
              <a:tr h="868577">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3849972066"/>
                  </a:ext>
                </a:extLst>
              </a:tr>
              <a:tr h="868577">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4172173951"/>
                  </a:ext>
                </a:extLst>
              </a:tr>
            </a:tbl>
          </a:graphicData>
        </a:graphic>
      </p:graphicFrame>
    </p:spTree>
    <p:extLst>
      <p:ext uri="{BB962C8B-B14F-4D97-AF65-F5344CB8AC3E}">
        <p14:creationId xmlns:p14="http://schemas.microsoft.com/office/powerpoint/2010/main" val="901163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9" name="Rectangle 7">
            <a:extLst>
              <a:ext uri="{FF2B5EF4-FFF2-40B4-BE49-F238E27FC236}">
                <a16:creationId xmlns:a16="http://schemas.microsoft.com/office/drawing/2014/main" id="{C5C9822A-2673-EF4B-83F8-7225B1732D23}"/>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0" name="Parallelogram 39">
            <a:extLst>
              <a:ext uri="{FF2B5EF4-FFF2-40B4-BE49-F238E27FC236}">
                <a16:creationId xmlns:a16="http://schemas.microsoft.com/office/drawing/2014/main" id="{CEEE06DA-2C33-C84F-940E-6D7DB4C078C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381A0FB2-B8D0-CA42-B368-F7E708F385C5}"/>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GENEHMIGUNG</a:t>
            </a:r>
            <a:endParaRPr lang="en-US" dirty="0">
              <a:solidFill>
                <a:schemeClr val="bg1"/>
              </a:solidFill>
              <a:latin typeface="Century Gothic" panose="020B0502020202020204" pitchFamily="34" charset="0"/>
              <a:ea typeface="Arial" charset="0"/>
              <a:cs typeface="Arial" charset="0"/>
            </a:endParaRPr>
          </a:p>
        </p:txBody>
      </p:sp>
      <p:sp>
        <p:nvSpPr>
          <p:cNvPr id="42" name="Subtitle 2">
            <a:extLst>
              <a:ext uri="{FF2B5EF4-FFF2-40B4-BE49-F238E27FC236}">
                <a16:creationId xmlns:a16="http://schemas.microsoft.com/office/drawing/2014/main" id="{C162292A-46D6-3C40-B88B-CD9665EA78C0}"/>
              </a:ext>
            </a:extLst>
          </p:cNvPr>
          <p:cNvSpPr txBox="1">
            <a:spLocks/>
          </p:cNvSpPr>
          <p:nvPr/>
        </p:nvSpPr>
        <p:spPr>
          <a:xfrm>
            <a:off x="237798" y="286807"/>
            <a:ext cx="5101389" cy="391936"/>
          </a:xfrm>
          <a:prstGeom prst="rect">
            <a:avLst/>
          </a:prstGeom>
        </p:spPr>
        <p:txBody>
          <a:bodyPr vert="horz" wrap="square" lIns="0"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de" dirty="0">
                <a:solidFill>
                  <a:schemeClr val="tx2">
                    <a:lumMod val="75000"/>
                  </a:schemeClr>
                </a:solidFill>
                <a:latin typeface="Century Gothic" panose="020B0502020202020204" pitchFamily="34" charset="0"/>
                <a:ea typeface="Montserrat Light" charset="0"/>
                <a:cs typeface="Montserrat Light" charset="0"/>
              </a:rPr>
              <a:t>10. GENEHMIGUNG</a:t>
            </a:r>
          </a:p>
        </p:txBody>
      </p:sp>
      <p:graphicFrame>
        <p:nvGraphicFramePr>
          <p:cNvPr id="45" name="Table 44">
            <a:extLst>
              <a:ext uri="{FF2B5EF4-FFF2-40B4-BE49-F238E27FC236}">
                <a16:creationId xmlns:a16="http://schemas.microsoft.com/office/drawing/2014/main" id="{9EC24629-596C-6F43-9073-88FDEC0A7652}"/>
              </a:ext>
            </a:extLst>
          </p:cNvPr>
          <p:cNvGraphicFramePr>
            <a:graphicFrameLocks noGrp="1"/>
          </p:cNvGraphicFramePr>
          <p:nvPr>
            <p:extLst>
              <p:ext uri="{D42A27DB-BD31-4B8C-83A1-F6EECF244321}">
                <p14:modId xmlns:p14="http://schemas.microsoft.com/office/powerpoint/2010/main" val="1835287147"/>
              </p:ext>
            </p:extLst>
          </p:nvPr>
        </p:nvGraphicFramePr>
        <p:xfrm>
          <a:off x="695331" y="1924662"/>
          <a:ext cx="8100723" cy="994795"/>
        </p:xfrm>
        <a:graphic>
          <a:graphicData uri="http://schemas.openxmlformats.org/drawingml/2006/table">
            <a:tbl>
              <a:tblPr firstRow="1" firstCol="1" bandRow="1">
                <a:tableStyleId>{5C22544A-7EE6-4342-B048-85BDC9FD1C3A}</a:tableStyleId>
              </a:tblPr>
              <a:tblGrid>
                <a:gridCol w="1966364">
                  <a:extLst>
                    <a:ext uri="{9D8B030D-6E8A-4147-A177-3AD203B41FA5}">
                      <a16:colId xmlns:a16="http://schemas.microsoft.com/office/drawing/2014/main" val="1352701077"/>
                    </a:ext>
                  </a:extLst>
                </a:gridCol>
                <a:gridCol w="3962400">
                  <a:extLst>
                    <a:ext uri="{9D8B030D-6E8A-4147-A177-3AD203B41FA5}">
                      <a16:colId xmlns:a16="http://schemas.microsoft.com/office/drawing/2014/main" val="1056840554"/>
                    </a:ext>
                  </a:extLst>
                </a:gridCol>
                <a:gridCol w="2171959">
                  <a:extLst>
                    <a:ext uri="{9D8B030D-6E8A-4147-A177-3AD203B41FA5}">
                      <a16:colId xmlns:a16="http://schemas.microsoft.com/office/drawing/2014/main" val="3764831040"/>
                    </a:ext>
                  </a:extLst>
                </a:gridCol>
              </a:tblGrid>
              <a:tr h="240445">
                <a:tc>
                  <a:txBody>
                    <a:bodyPr/>
                    <a:lstStyle/>
                    <a:p>
                      <a:pPr marL="0" marR="0">
                        <a:lnSpc>
                          <a:spcPct val="107000"/>
                        </a:lnSpc>
                        <a:spcBef>
                          <a:spcPts val="300"/>
                        </a:spcBef>
                        <a:spcAft>
                          <a:spcPts val="300"/>
                        </a:spcAft>
                      </a:pPr>
                      <a:r>
                        <a:rPr lang="de" sz="900" b="0" dirty="0">
                          <a:solidFill>
                            <a:schemeClr val="tx1"/>
                          </a:solidFill>
                          <a:effectLst/>
                          <a:latin typeface="Century Gothic" panose="020B0502020202020204" pitchFamily="34" charset="0"/>
                        </a:rPr>
                        <a:t>NAME DES PROJEKTSPONSORS</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0" marR="0">
                        <a:lnSpc>
                          <a:spcPct val="107000"/>
                        </a:lnSpc>
                        <a:spcBef>
                          <a:spcPts val="300"/>
                        </a:spcBef>
                        <a:spcAft>
                          <a:spcPts val="300"/>
                        </a:spcAft>
                      </a:pPr>
                      <a:r>
                        <a:rPr lang="de" sz="900" b="0" dirty="0">
                          <a:solidFill>
                            <a:schemeClr val="tx1"/>
                          </a:solidFill>
                          <a:effectLst/>
                          <a:latin typeface="Century Gothic" panose="020B0502020202020204" pitchFamily="34" charset="0"/>
                        </a:rPr>
                        <a:t>TITEL</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300"/>
                        </a:spcBef>
                        <a:spcAft>
                          <a:spcPts val="300"/>
                        </a:spcAft>
                      </a:pPr>
                      <a:r>
                        <a:rPr lang="de" sz="900" b="0" dirty="0">
                          <a:solidFill>
                            <a:schemeClr val="tx1"/>
                          </a:solidFill>
                          <a:effectLst/>
                          <a:latin typeface="Century Gothic" panose="020B0502020202020204" pitchFamily="34" charset="0"/>
                        </a:rPr>
                        <a:t>DATUM</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207552269"/>
                  </a:ext>
                </a:extLst>
              </a:tr>
              <a:tr h="754350">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429936180"/>
                  </a:ext>
                </a:extLst>
              </a:tr>
            </a:tbl>
          </a:graphicData>
        </a:graphic>
      </p:graphicFrame>
      <p:sp>
        <p:nvSpPr>
          <p:cNvPr id="46" name="TextBox 45">
            <a:extLst>
              <a:ext uri="{FF2B5EF4-FFF2-40B4-BE49-F238E27FC236}">
                <a16:creationId xmlns:a16="http://schemas.microsoft.com/office/drawing/2014/main" id="{7C48B5FE-EC8B-3149-BB4F-EF65922666B1}"/>
              </a:ext>
            </a:extLst>
          </p:cNvPr>
          <p:cNvSpPr txBox="1"/>
          <p:nvPr/>
        </p:nvSpPr>
        <p:spPr>
          <a:xfrm>
            <a:off x="682229" y="1410631"/>
            <a:ext cx="1758815" cy="369332"/>
          </a:xfrm>
          <a:prstGeom prst="rect">
            <a:avLst/>
          </a:prstGeom>
          <a:noFill/>
        </p:spPr>
        <p:txBody>
          <a:bodyPr wrap="none" rtlCol="0">
            <a:spAutoFit/>
          </a:bodyPr>
          <a:lstStyle/>
          <a:p>
            <a:r>
              <a:rPr lang="de" dirty="0">
                <a:solidFill>
                  <a:schemeClr val="tx1">
                    <a:lumMod val="65000"/>
                    <a:lumOff val="35000"/>
                  </a:schemeClr>
                </a:solidFill>
                <a:latin typeface="Century Gothic" panose="020B0502020202020204" pitchFamily="34" charset="0"/>
              </a:rPr>
              <a:t>GENEHMIGT VON</a:t>
            </a:r>
          </a:p>
        </p:txBody>
      </p:sp>
      <p:pic>
        <p:nvPicPr>
          <p:cNvPr id="8194" name="Picture 2">
            <a:extLst>
              <a:ext uri="{FF2B5EF4-FFF2-40B4-BE49-F238E27FC236}">
                <a16:creationId xmlns:a16="http://schemas.microsoft.com/office/drawing/2014/main" id="{E794B7D3-EADC-5642-9AF0-B65D68BD1A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6782" y="4990075"/>
            <a:ext cx="1304208" cy="1297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6055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de" sz="1600" b="1" dirty="0">
                          <a:solidFill>
                            <a:schemeClr val="tx1"/>
                          </a:solidFill>
                          <a:effectLst/>
                          <a:latin typeface="Century Gothic" panose="020B0502020202020204" pitchFamily="34" charset="0"/>
                        </a:rPr>
                        <a:t>VERZICHTSERKLÄRUNG</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de" sz="1400" b="0" dirty="0">
                          <a:solidFill>
                            <a:schemeClr val="tx1"/>
                          </a:solidFill>
                          <a:effectLst/>
                          <a:latin typeface="Century Gothic" panose="020B0502020202020204" pitchFamily="34" charset="0"/>
                        </a:rPr>
                        <a:t>Alle Artikel, Vorlagen oder Informationen, die von Smartsheet auf der Website bereitgestellt werden, dienen nur als Referenz. Obwohl wir uns bemühen, die Informationen auf dem neuesten Stand und korrekt zu halten, geben wir keine Zusicherungen oder Gewährleistungen jeglicher Art, weder ausdrücklich noch stillschweigend, über die Vollständigkeit, Genauigkeit, Zuverlässigkeit, Eignung oder Verfügbarkeit in Bezug auf die Website oder die auf der Website enthaltenen Informationen, Artikel, Vorlagen oder zugehörigen Grafiken. Jegliches Vertrauen, das Sie auf solche Informationen setzen, erfolgt daher ausschließlich auf Ihr eigenes Risiko.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Form&#10;&#10;Beschreibung automatisch generiert">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5294376" y="6477000"/>
            <a:ext cx="645286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KOMMUNIKATIONSPLAN |   INHALTSVERZEICHNIS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de" sz="3200" dirty="0">
                <a:solidFill>
                  <a:schemeClr val="tx1">
                    <a:lumMod val="65000"/>
                    <a:lumOff val="35000"/>
                  </a:schemeClr>
                </a:solidFill>
                <a:latin typeface="Century Gothic" panose="020B0502020202020204" pitchFamily="34" charset="0"/>
              </a:rPr>
              <a:t>INHALTSVERZEICHNIS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390757"/>
            <a:ext cx="1186543" cy="369332"/>
          </a:xfrm>
          <a:prstGeom prst="rect">
            <a:avLst/>
          </a:prstGeom>
          <a:noFill/>
        </p:spPr>
        <p:txBody>
          <a:bodyPr wrap="none" rtlCol="0" anchor="ctr" anchorCtr="0">
            <a:spAutoFit/>
          </a:bodyPr>
          <a:lstStyle/>
          <a:p>
            <a:r>
              <a:rPr lang="de" dirty="0">
                <a:latin typeface="Century Gothic" panose="020B0502020202020204" pitchFamily="34" charset="0"/>
                <a:ea typeface="Montserrat Bold" charset="0"/>
                <a:cs typeface="Montserrat Bold" charset="0"/>
              </a:rPr>
              <a:t>ZWECK</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499999"/>
            <a:ext cx="2424693" cy="929001"/>
          </a:xfrm>
          <a:prstGeom prst="rect">
            <a:avLst/>
          </a:prstGeom>
          <a:noFill/>
        </p:spPr>
        <p:txBody>
          <a:bodyPr wrap="square" rtlCol="0" anchor="ctr" anchorCtr="0">
            <a:spAutoFit/>
          </a:bodyPr>
          <a:lstStyle/>
          <a:p>
            <a:r>
              <a:rPr lang="de" dirty="0">
                <a:latin typeface="Century Gothic" panose="020B0502020202020204" pitchFamily="34" charset="0"/>
                <a:ea typeface="Montserrat Bold" charset="0"/>
                <a:cs typeface="Montserrat Bold" charset="0"/>
              </a:rPr>
              <a:t>KOMMUNIKATIONSMANAGEMENT-ANSATZ</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de" sz="4800" dirty="0">
                <a:solidFill>
                  <a:srgbClr val="002060"/>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a:lnSpc>
                <a:spcPts val="5000"/>
              </a:lnSpc>
            </a:pPr>
            <a:r>
              <a:rPr lang="de" sz="4800" dirty="0">
                <a:solidFill>
                  <a:srgbClr val="002060"/>
                </a:solidFill>
                <a:latin typeface="Century Gothic" panose="020B0502020202020204" pitchFamily="34" charset="0"/>
                <a:ea typeface="Montserrat Light" charset="0"/>
                <a:cs typeface="Montserrat Light" charset="0"/>
              </a:rPr>
              <a:t>3</a:t>
            </a:r>
          </a:p>
        </p:txBody>
      </p:sp>
      <p:sp>
        <p:nvSpPr>
          <p:cNvPr id="46" name="TextBox 45">
            <a:hlinkClick r:id="rId6"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de" sz="4800" dirty="0">
                <a:solidFill>
                  <a:srgbClr val="002060"/>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3920267"/>
            <a:ext cx="2502851" cy="646331"/>
          </a:xfrm>
          <a:prstGeom prst="rect">
            <a:avLst/>
          </a:prstGeom>
          <a:noFill/>
        </p:spPr>
        <p:txBody>
          <a:bodyPr wrap="square" rtlCol="0" anchor="ctr" anchorCtr="0">
            <a:spAutoFit/>
          </a:bodyPr>
          <a:lstStyle/>
          <a:p>
            <a:r>
              <a:rPr lang="de" dirty="0">
                <a:latin typeface="Century Gothic" panose="020B0502020202020204" pitchFamily="34" charset="0"/>
                <a:ea typeface="Montserrat Bold" charset="0"/>
                <a:cs typeface="Montserrat Bold" charset="0"/>
              </a:rPr>
              <a:t>KOMMUNIKATIONSEINSCHRÄNKUNGEN</a:t>
            </a:r>
          </a:p>
        </p:txBody>
      </p:sp>
      <p:sp>
        <p:nvSpPr>
          <p:cNvPr id="49" name="TextBox 48">
            <a:extLst>
              <a:ext uri="{FF2B5EF4-FFF2-40B4-BE49-F238E27FC236}">
                <a16:creationId xmlns:a16="http://schemas.microsoft.com/office/drawing/2014/main" id="{96E0CE3B-1B24-344F-9D20-0D3E26721F3A}"/>
              </a:ext>
            </a:extLst>
          </p:cNvPr>
          <p:cNvSpPr txBox="1"/>
          <p:nvPr/>
        </p:nvSpPr>
        <p:spPr>
          <a:xfrm>
            <a:off x="5013485" y="1253050"/>
            <a:ext cx="1975221" cy="646331"/>
          </a:xfrm>
          <a:prstGeom prst="rect">
            <a:avLst/>
          </a:prstGeom>
          <a:noFill/>
        </p:spPr>
        <p:txBody>
          <a:bodyPr wrap="none" rtlCol="0" anchor="ctr" anchorCtr="0">
            <a:spAutoFit/>
          </a:bodyPr>
          <a:lstStyle/>
          <a:p>
            <a:r>
              <a:rPr lang="de" dirty="0">
                <a:latin typeface="Century Gothic" panose="020B0502020202020204" pitchFamily="34" charset="0"/>
                <a:ea typeface="Montserrat Bold" charset="0"/>
                <a:cs typeface="Montserrat Bold" charset="0"/>
              </a:rPr>
              <a:t>ROLLEN UND </a:t>
            </a:r>
          </a:p>
          <a:p>
            <a:r>
              <a:rPr lang="de" dirty="0">
                <a:latin typeface="Century Gothic" panose="020B0502020202020204" pitchFamily="34" charset="0"/>
                <a:ea typeface="Montserrat Bold" charset="0"/>
                <a:cs typeface="Montserrat Bold" charset="0"/>
              </a:rPr>
              <a:t>VERANTWORTLICHKEITEN</a:t>
            </a:r>
          </a:p>
        </p:txBody>
      </p:sp>
      <p:sp>
        <p:nvSpPr>
          <p:cNvPr id="51" name="TextBox 50">
            <a:extLst>
              <a:ext uri="{FF2B5EF4-FFF2-40B4-BE49-F238E27FC236}">
                <a16:creationId xmlns:a16="http://schemas.microsoft.com/office/drawing/2014/main" id="{268A1D8F-ED63-8F48-B9E4-4BDDDF9B48AB}"/>
              </a:ext>
            </a:extLst>
          </p:cNvPr>
          <p:cNvSpPr txBox="1"/>
          <p:nvPr/>
        </p:nvSpPr>
        <p:spPr>
          <a:xfrm>
            <a:off x="5013485" y="2617234"/>
            <a:ext cx="2316660" cy="646331"/>
          </a:xfrm>
          <a:prstGeom prst="rect">
            <a:avLst/>
          </a:prstGeom>
          <a:noFill/>
        </p:spPr>
        <p:txBody>
          <a:bodyPr wrap="none" rtlCol="0" anchor="ctr" anchorCtr="0">
            <a:spAutoFit/>
          </a:bodyPr>
          <a:lstStyle/>
          <a:p>
            <a:r>
              <a:rPr lang="de" dirty="0">
                <a:latin typeface="Century Gothic" panose="020B0502020202020204" pitchFamily="34" charset="0"/>
                <a:ea typeface="Montserrat Bold" charset="0"/>
                <a:cs typeface="Montserrat Bold" charset="0"/>
              </a:rPr>
              <a:t>KOMMUNIKATION </a:t>
            </a:r>
          </a:p>
          <a:p>
            <a:r>
              <a:rPr lang="de" dirty="0">
                <a:latin typeface="Century Gothic" panose="020B0502020202020204" pitchFamily="34" charset="0"/>
                <a:ea typeface="Montserrat Bold" charset="0"/>
                <a:cs typeface="Montserrat Bold" charset="0"/>
              </a:rPr>
              <a:t>ANFORDERUNGEN</a:t>
            </a:r>
          </a:p>
        </p:txBody>
      </p:sp>
      <p:sp>
        <p:nvSpPr>
          <p:cNvPr id="53" name="TextBox 52">
            <a:hlinkClick r:id="rId6" action="ppaction://hlinksldjump"/>
            <a:extLst>
              <a:ext uri="{FF2B5EF4-FFF2-40B4-BE49-F238E27FC236}">
                <a16:creationId xmlns:a16="http://schemas.microsoft.com/office/drawing/2014/main" id="{BDA40E49-45E7-A744-88C0-12BC470C236A}"/>
              </a:ext>
            </a:extLst>
          </p:cNvPr>
          <p:cNvSpPr txBox="1"/>
          <p:nvPr/>
        </p:nvSpPr>
        <p:spPr>
          <a:xfrm>
            <a:off x="4381676" y="2327399"/>
            <a:ext cx="526106" cy="1010533"/>
          </a:xfrm>
          <a:prstGeom prst="rect">
            <a:avLst/>
          </a:prstGeom>
          <a:noFill/>
        </p:spPr>
        <p:txBody>
          <a:bodyPr wrap="none" tIns="320040" rtlCol="0">
            <a:spAutoFit/>
          </a:bodyPr>
          <a:lstStyle/>
          <a:p>
            <a:pPr algn="r">
              <a:lnSpc>
                <a:spcPts val="5000"/>
              </a:lnSpc>
            </a:pPr>
            <a:r>
              <a:rPr lang="de" sz="4800" dirty="0">
                <a:solidFill>
                  <a:srgbClr val="002060"/>
                </a:solidFill>
                <a:latin typeface="Century Gothic" panose="020B0502020202020204" pitchFamily="34" charset="0"/>
                <a:ea typeface="Montserrat Light" charset="0"/>
                <a:cs typeface="Montserrat Light" charset="0"/>
              </a:rPr>
              <a:t>6</a:t>
            </a:r>
          </a:p>
        </p:txBody>
      </p:sp>
      <p:sp>
        <p:nvSpPr>
          <p:cNvPr id="54" name="TextBox 53">
            <a:hlinkClick r:id="rId7" action="ppaction://hlinksldjump"/>
            <a:extLst>
              <a:ext uri="{FF2B5EF4-FFF2-40B4-BE49-F238E27FC236}">
                <a16:creationId xmlns:a16="http://schemas.microsoft.com/office/drawing/2014/main" id="{3FF5FA85-39A8-074F-93DB-10E569F1F4C2}"/>
              </a:ext>
            </a:extLst>
          </p:cNvPr>
          <p:cNvSpPr txBox="1"/>
          <p:nvPr/>
        </p:nvSpPr>
        <p:spPr>
          <a:xfrm>
            <a:off x="4381675" y="3663164"/>
            <a:ext cx="526106" cy="1010533"/>
          </a:xfrm>
          <a:prstGeom prst="rect">
            <a:avLst/>
          </a:prstGeom>
          <a:noFill/>
        </p:spPr>
        <p:txBody>
          <a:bodyPr wrap="none" tIns="320040" rtlCol="0">
            <a:spAutoFit/>
          </a:bodyPr>
          <a:lstStyle/>
          <a:p>
            <a:pPr algn="r">
              <a:lnSpc>
                <a:spcPts val="5000"/>
              </a:lnSpc>
            </a:pPr>
            <a:r>
              <a:rPr lang="de" sz="4800" dirty="0">
                <a:solidFill>
                  <a:srgbClr val="002060"/>
                </a:solidFill>
                <a:latin typeface="Century Gothic" panose="020B0502020202020204" pitchFamily="34" charset="0"/>
                <a:ea typeface="Montserrat Light" charset="0"/>
                <a:cs typeface="Montserrat Light" charset="0"/>
              </a:rPr>
              <a:t>7</a:t>
            </a:r>
          </a:p>
        </p:txBody>
      </p:sp>
      <p:sp>
        <p:nvSpPr>
          <p:cNvPr id="55" name="TextBox 54">
            <a:hlinkClick r:id="rId8" action="ppaction://hlinksldjump"/>
            <a:extLst>
              <a:ext uri="{FF2B5EF4-FFF2-40B4-BE49-F238E27FC236}">
                <a16:creationId xmlns:a16="http://schemas.microsoft.com/office/drawing/2014/main" id="{86746B7D-B52D-4941-A37D-E63B673D5DEE}"/>
              </a:ext>
            </a:extLst>
          </p:cNvPr>
          <p:cNvSpPr txBox="1"/>
          <p:nvPr/>
        </p:nvSpPr>
        <p:spPr>
          <a:xfrm>
            <a:off x="4381675" y="968339"/>
            <a:ext cx="526106" cy="1010533"/>
          </a:xfrm>
          <a:prstGeom prst="rect">
            <a:avLst/>
          </a:prstGeom>
          <a:noFill/>
        </p:spPr>
        <p:txBody>
          <a:bodyPr wrap="none" tIns="320040" rtlCol="0">
            <a:spAutoFit/>
          </a:bodyPr>
          <a:lstStyle/>
          <a:p>
            <a:pPr algn="r">
              <a:lnSpc>
                <a:spcPts val="5000"/>
              </a:lnSpc>
            </a:pPr>
            <a:r>
              <a:rPr lang="de" sz="4800" dirty="0">
                <a:solidFill>
                  <a:srgbClr val="002060"/>
                </a:solidFill>
                <a:latin typeface="Century Gothic" panose="020B0502020202020204" pitchFamily="34" charset="0"/>
                <a:ea typeface="Montserrat Light" charset="0"/>
                <a:cs typeface="Montserrat Light" charset="0"/>
              </a:rPr>
              <a:t>5</a:t>
            </a:r>
          </a:p>
        </p:txBody>
      </p:sp>
      <p:sp>
        <p:nvSpPr>
          <p:cNvPr id="56" name="TextBox 55">
            <a:extLst>
              <a:ext uri="{FF2B5EF4-FFF2-40B4-BE49-F238E27FC236}">
                <a16:creationId xmlns:a16="http://schemas.microsoft.com/office/drawing/2014/main" id="{BD8CE68B-2DD7-474E-83C7-F737670A8372}"/>
              </a:ext>
            </a:extLst>
          </p:cNvPr>
          <p:cNvSpPr txBox="1"/>
          <p:nvPr/>
        </p:nvSpPr>
        <p:spPr>
          <a:xfrm>
            <a:off x="5013485" y="3986584"/>
            <a:ext cx="2732883" cy="646330"/>
          </a:xfrm>
          <a:prstGeom prst="rect">
            <a:avLst/>
          </a:prstGeom>
          <a:noFill/>
        </p:spPr>
        <p:txBody>
          <a:bodyPr wrap="square" rtlCol="0" anchor="ctr" anchorCtr="0">
            <a:spAutoFit/>
          </a:bodyPr>
          <a:lstStyle/>
          <a:p>
            <a:r>
              <a:rPr lang="de" dirty="0">
                <a:latin typeface="Century Gothic" panose="020B0502020202020204" pitchFamily="34" charset="0"/>
                <a:ea typeface="Montserrat Bold" charset="0"/>
                <a:cs typeface="Montserrat Bold" charset="0"/>
              </a:rPr>
              <a:t>RICHTLINIEN FÜR PROJEKTBESPRECHUNGEN</a:t>
            </a:r>
          </a:p>
        </p:txBody>
      </p:sp>
      <p:sp>
        <p:nvSpPr>
          <p:cNvPr id="58" name="TextBox 57">
            <a:extLst>
              <a:ext uri="{FF2B5EF4-FFF2-40B4-BE49-F238E27FC236}">
                <a16:creationId xmlns:a16="http://schemas.microsoft.com/office/drawing/2014/main" id="{B2A477F0-669E-3943-945A-EE5EBAA934BC}"/>
              </a:ext>
            </a:extLst>
          </p:cNvPr>
          <p:cNvSpPr txBox="1"/>
          <p:nvPr/>
        </p:nvSpPr>
        <p:spPr>
          <a:xfrm>
            <a:off x="9195832" y="1389510"/>
            <a:ext cx="2361544" cy="369332"/>
          </a:xfrm>
          <a:prstGeom prst="rect">
            <a:avLst/>
          </a:prstGeom>
          <a:noFill/>
        </p:spPr>
        <p:txBody>
          <a:bodyPr wrap="none" rtlCol="0" anchor="ctr" anchorCtr="0">
            <a:spAutoFit/>
          </a:bodyPr>
          <a:lstStyle/>
          <a:p>
            <a:r>
              <a:rPr lang="de" dirty="0">
                <a:latin typeface="Century Gothic" panose="020B0502020202020204" pitchFamily="34" charset="0"/>
                <a:ea typeface="Montserrat Bold" charset="0"/>
                <a:cs typeface="Montserrat Bold" charset="0"/>
              </a:rPr>
              <a:t>GLOSSAR VON TEMS</a:t>
            </a:r>
          </a:p>
        </p:txBody>
      </p:sp>
      <p:sp>
        <p:nvSpPr>
          <p:cNvPr id="60" name="TextBox 59">
            <a:extLst>
              <a:ext uri="{FF2B5EF4-FFF2-40B4-BE49-F238E27FC236}">
                <a16:creationId xmlns:a16="http://schemas.microsoft.com/office/drawing/2014/main" id="{8F980B10-0F56-B541-AFCA-998F6A2BDDAA}"/>
              </a:ext>
            </a:extLst>
          </p:cNvPr>
          <p:cNvSpPr txBox="1"/>
          <p:nvPr/>
        </p:nvSpPr>
        <p:spPr>
          <a:xfrm>
            <a:off x="9195832" y="2726210"/>
            <a:ext cx="1409360" cy="369332"/>
          </a:xfrm>
          <a:prstGeom prst="rect">
            <a:avLst/>
          </a:prstGeom>
          <a:noFill/>
        </p:spPr>
        <p:txBody>
          <a:bodyPr wrap="none" rtlCol="0" anchor="ctr" anchorCtr="0">
            <a:spAutoFit/>
          </a:bodyPr>
          <a:lstStyle/>
          <a:p>
            <a:r>
              <a:rPr lang="de" dirty="0">
                <a:latin typeface="Century Gothic" panose="020B0502020202020204" pitchFamily="34" charset="0"/>
                <a:ea typeface="Montserrat Bold" charset="0"/>
                <a:cs typeface="Montserrat Bold" charset="0"/>
              </a:rPr>
              <a:t>GENEHMIGUNG</a:t>
            </a:r>
          </a:p>
        </p:txBody>
      </p:sp>
      <p:sp>
        <p:nvSpPr>
          <p:cNvPr id="62" name="TextBox 61">
            <a:hlinkClick r:id="" action="ppaction://noaction"/>
            <a:extLst>
              <a:ext uri="{FF2B5EF4-FFF2-40B4-BE49-F238E27FC236}">
                <a16:creationId xmlns:a16="http://schemas.microsoft.com/office/drawing/2014/main" id="{407D5FF6-FA1D-034A-9C6B-71D78D1B7B27}"/>
              </a:ext>
            </a:extLst>
          </p:cNvPr>
          <p:cNvSpPr txBox="1"/>
          <p:nvPr/>
        </p:nvSpPr>
        <p:spPr>
          <a:xfrm>
            <a:off x="8349761" y="2327399"/>
            <a:ext cx="867546" cy="1010533"/>
          </a:xfrm>
          <a:prstGeom prst="rect">
            <a:avLst/>
          </a:prstGeom>
          <a:noFill/>
        </p:spPr>
        <p:txBody>
          <a:bodyPr wrap="none" tIns="320040" rtlCol="0">
            <a:spAutoFit/>
          </a:bodyPr>
          <a:lstStyle/>
          <a:p>
            <a:pPr algn="r">
              <a:lnSpc>
                <a:spcPts val="5000"/>
              </a:lnSpc>
            </a:pPr>
            <a:r>
              <a:rPr lang="de" sz="4800" dirty="0">
                <a:solidFill>
                  <a:srgbClr val="002060"/>
                </a:solidFill>
                <a:latin typeface="Century Gothic" panose="020B0502020202020204" pitchFamily="34" charset="0"/>
                <a:ea typeface="Montserrat Light" charset="0"/>
                <a:cs typeface="Montserrat Light" charset="0"/>
              </a:rPr>
              <a:t>10</a:t>
            </a:r>
          </a:p>
        </p:txBody>
      </p:sp>
      <p:sp>
        <p:nvSpPr>
          <p:cNvPr id="63" name="TextBox 62">
            <a:hlinkClick r:id="rId9" action="ppaction://hlinksldjump"/>
            <a:extLst>
              <a:ext uri="{FF2B5EF4-FFF2-40B4-BE49-F238E27FC236}">
                <a16:creationId xmlns:a16="http://schemas.microsoft.com/office/drawing/2014/main" id="{DA45F0AE-A633-4643-A14D-2E4A2D685D07}"/>
              </a:ext>
            </a:extLst>
          </p:cNvPr>
          <p:cNvSpPr txBox="1"/>
          <p:nvPr/>
        </p:nvSpPr>
        <p:spPr>
          <a:xfrm>
            <a:off x="8564022" y="968339"/>
            <a:ext cx="526106" cy="1010533"/>
          </a:xfrm>
          <a:prstGeom prst="rect">
            <a:avLst/>
          </a:prstGeom>
          <a:noFill/>
        </p:spPr>
        <p:txBody>
          <a:bodyPr wrap="none" tIns="320040" rtlCol="0">
            <a:spAutoFit/>
          </a:bodyPr>
          <a:lstStyle/>
          <a:p>
            <a:pPr algn="r">
              <a:lnSpc>
                <a:spcPts val="5000"/>
              </a:lnSpc>
            </a:pPr>
            <a:r>
              <a:rPr lang="de" sz="4800" dirty="0">
                <a:solidFill>
                  <a:srgbClr val="002060"/>
                </a:solidFill>
                <a:latin typeface="Century Gothic" panose="020B0502020202020204" pitchFamily="34" charset="0"/>
                <a:ea typeface="Montserrat Light" charset="0"/>
                <a:cs typeface="Montserrat Light" charset="0"/>
              </a:rPr>
              <a:t>9</a:t>
            </a:r>
          </a:p>
        </p:txBody>
      </p:sp>
      <p:sp>
        <p:nvSpPr>
          <p:cNvPr id="64" name="TextBox 63">
            <a:hlinkClick r:id="rId10" action="ppaction://hlinksldjump"/>
            <a:extLst>
              <a:ext uri="{FF2B5EF4-FFF2-40B4-BE49-F238E27FC236}">
                <a16:creationId xmlns:a16="http://schemas.microsoft.com/office/drawing/2014/main" id="{D29DD01A-13BF-744A-9B64-9D86AC88EDDE}"/>
              </a:ext>
            </a:extLst>
          </p:cNvPr>
          <p:cNvSpPr txBox="1"/>
          <p:nvPr/>
        </p:nvSpPr>
        <p:spPr>
          <a:xfrm>
            <a:off x="304278" y="4925907"/>
            <a:ext cx="526106" cy="1010533"/>
          </a:xfrm>
          <a:prstGeom prst="rect">
            <a:avLst/>
          </a:prstGeom>
          <a:noFill/>
        </p:spPr>
        <p:txBody>
          <a:bodyPr wrap="none" tIns="320040" rtlCol="0">
            <a:spAutoFit/>
          </a:bodyPr>
          <a:lstStyle/>
          <a:p>
            <a:pPr algn="r">
              <a:lnSpc>
                <a:spcPts val="5000"/>
              </a:lnSpc>
            </a:pPr>
            <a:r>
              <a:rPr lang="de" sz="4800" dirty="0">
                <a:solidFill>
                  <a:srgbClr val="002060"/>
                </a:solidFill>
                <a:latin typeface="Century Gothic" panose="020B0502020202020204" pitchFamily="34" charset="0"/>
                <a:ea typeface="Montserrat Light" charset="0"/>
                <a:cs typeface="Montserrat Light" charset="0"/>
              </a:rPr>
              <a:t>4</a:t>
            </a:r>
          </a:p>
        </p:txBody>
      </p:sp>
      <p:sp>
        <p:nvSpPr>
          <p:cNvPr id="65" name="TextBox 64">
            <a:extLst>
              <a:ext uri="{FF2B5EF4-FFF2-40B4-BE49-F238E27FC236}">
                <a16:creationId xmlns:a16="http://schemas.microsoft.com/office/drawing/2014/main" id="{DCAE84B5-A598-8941-B4AD-51887AC426D8}"/>
              </a:ext>
            </a:extLst>
          </p:cNvPr>
          <p:cNvSpPr txBox="1"/>
          <p:nvPr/>
        </p:nvSpPr>
        <p:spPr>
          <a:xfrm>
            <a:off x="936088" y="5131218"/>
            <a:ext cx="2741390" cy="923330"/>
          </a:xfrm>
          <a:prstGeom prst="rect">
            <a:avLst/>
          </a:prstGeom>
          <a:noFill/>
        </p:spPr>
        <p:txBody>
          <a:bodyPr wrap="square" rtlCol="0" anchor="ctr" anchorCtr="0">
            <a:spAutoFit/>
          </a:bodyPr>
          <a:lstStyle/>
          <a:p>
            <a:r>
              <a:rPr lang="de" dirty="0">
                <a:latin typeface="Century Gothic" panose="020B0502020202020204" pitchFamily="34" charset="0"/>
                <a:ea typeface="Montserrat Bold" charset="0"/>
                <a:cs typeface="Montserrat Bold" charset="0"/>
              </a:rPr>
              <a:t>ANFORDERUNGEN AN DIE KOMMUNIKATION MIT STAKEHOLDERN</a:t>
            </a:r>
          </a:p>
        </p:txBody>
      </p:sp>
      <p:sp>
        <p:nvSpPr>
          <p:cNvPr id="67" name="TextBox 66">
            <a:hlinkClick r:id="rId11" action="ppaction://hlinksldjump"/>
            <a:extLst>
              <a:ext uri="{FF2B5EF4-FFF2-40B4-BE49-F238E27FC236}">
                <a16:creationId xmlns:a16="http://schemas.microsoft.com/office/drawing/2014/main" id="{07A33CE0-0E2E-9C43-9988-91D59DF94BE8}"/>
              </a:ext>
            </a:extLst>
          </p:cNvPr>
          <p:cNvSpPr txBox="1"/>
          <p:nvPr/>
        </p:nvSpPr>
        <p:spPr>
          <a:xfrm>
            <a:off x="4381675" y="4925907"/>
            <a:ext cx="526106" cy="1010533"/>
          </a:xfrm>
          <a:prstGeom prst="rect">
            <a:avLst/>
          </a:prstGeom>
          <a:noFill/>
        </p:spPr>
        <p:txBody>
          <a:bodyPr wrap="none" tIns="320040" rtlCol="0">
            <a:spAutoFit/>
          </a:bodyPr>
          <a:lstStyle/>
          <a:p>
            <a:pPr algn="r">
              <a:lnSpc>
                <a:spcPts val="5000"/>
              </a:lnSpc>
            </a:pPr>
            <a:r>
              <a:rPr lang="de" sz="4800" dirty="0">
                <a:solidFill>
                  <a:srgbClr val="002060"/>
                </a:solidFill>
                <a:latin typeface="Century Gothic" panose="020B0502020202020204" pitchFamily="34" charset="0"/>
                <a:ea typeface="Montserrat Light" charset="0"/>
                <a:cs typeface="Montserrat Light" charset="0"/>
              </a:rPr>
              <a:t>8</a:t>
            </a:r>
          </a:p>
        </p:txBody>
      </p:sp>
      <p:sp>
        <p:nvSpPr>
          <p:cNvPr id="68" name="TextBox 67">
            <a:extLst>
              <a:ext uri="{FF2B5EF4-FFF2-40B4-BE49-F238E27FC236}">
                <a16:creationId xmlns:a16="http://schemas.microsoft.com/office/drawing/2014/main" id="{7964616A-0797-9044-BBB4-5F99F23A13B5}"/>
              </a:ext>
            </a:extLst>
          </p:cNvPr>
          <p:cNvSpPr txBox="1"/>
          <p:nvPr/>
        </p:nvSpPr>
        <p:spPr>
          <a:xfrm>
            <a:off x="5013485" y="5178877"/>
            <a:ext cx="1824637" cy="646331"/>
          </a:xfrm>
          <a:prstGeom prst="rect">
            <a:avLst/>
          </a:prstGeom>
          <a:noFill/>
        </p:spPr>
        <p:txBody>
          <a:bodyPr wrap="square" rtlCol="0" anchor="ctr" anchorCtr="0">
            <a:spAutoFit/>
          </a:bodyPr>
          <a:lstStyle/>
          <a:p>
            <a:r>
              <a:rPr lang="de" dirty="0">
                <a:latin typeface="Century Gothic" panose="020B0502020202020204" pitchFamily="34" charset="0"/>
                <a:ea typeface="Montserrat Bold" charset="0"/>
                <a:cs typeface="Montserrat Bold" charset="0"/>
              </a:rPr>
              <a:t>PROBLEM-ESKALATION</a:t>
            </a:r>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774787979"/>
              </p:ext>
            </p:extLst>
          </p:nvPr>
        </p:nvGraphicFramePr>
        <p:xfrm>
          <a:off x="473711" y="773545"/>
          <a:ext cx="5300924" cy="4790238"/>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5300924">
                  <a:extLst>
                    <a:ext uri="{9D8B030D-6E8A-4147-A177-3AD203B41FA5}">
                      <a16:colId xmlns:a16="http://schemas.microsoft.com/office/drawing/2014/main" val="155532388"/>
                    </a:ext>
                  </a:extLst>
                </a:gridCol>
              </a:tblGrid>
              <a:tr h="4790238">
                <a:tc>
                  <a:txBody>
                    <a:bodyPr/>
                    <a:lstStyle/>
                    <a:p>
                      <a:pPr algn="l" fontAlgn="ctr"/>
                      <a:r>
                        <a:rPr lang="de" sz="1600" b="0" i="0" u="none" strike="noStrike" dirty="0">
                          <a:solidFill>
                            <a:schemeClr val="tx1"/>
                          </a:solidFill>
                          <a:effectLst/>
                          <a:latin typeface="Century Gothic" panose="020B0502020202020204" pitchFamily="34" charset="0"/>
                        </a:rPr>
                        <a:t>Text eingeben</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1866217"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1. ZWECK</a:t>
            </a:r>
          </a:p>
        </p:txBody>
      </p:sp>
      <p:graphicFrame>
        <p:nvGraphicFramePr>
          <p:cNvPr id="13" name="Table 12">
            <a:extLst>
              <a:ext uri="{FF2B5EF4-FFF2-40B4-BE49-F238E27FC236}">
                <a16:creationId xmlns:a16="http://schemas.microsoft.com/office/drawing/2014/main" id="{650D0581-7805-FA48-B697-8843905A7AAD}"/>
              </a:ext>
            </a:extLst>
          </p:cNvPr>
          <p:cNvGraphicFramePr>
            <a:graphicFrameLocks noGrp="1"/>
          </p:cNvGraphicFramePr>
          <p:nvPr>
            <p:extLst>
              <p:ext uri="{D42A27DB-BD31-4B8C-83A1-F6EECF244321}">
                <p14:modId xmlns:p14="http://schemas.microsoft.com/office/powerpoint/2010/main" val="849292967"/>
              </p:ext>
            </p:extLst>
          </p:nvPr>
        </p:nvGraphicFramePr>
        <p:xfrm>
          <a:off x="6201962" y="1164693"/>
          <a:ext cx="4840411" cy="4381809"/>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4840411">
                  <a:extLst>
                    <a:ext uri="{9D8B030D-6E8A-4147-A177-3AD203B41FA5}">
                      <a16:colId xmlns:a16="http://schemas.microsoft.com/office/drawing/2014/main" val="155532388"/>
                    </a:ext>
                  </a:extLst>
                </a:gridCol>
              </a:tblGrid>
              <a:tr h="4381809">
                <a:tc>
                  <a:txBody>
                    <a:bodyPr/>
                    <a:lstStyle/>
                    <a:p>
                      <a:pPr algn="l" fontAlgn="ctr"/>
                      <a:r>
                        <a:rPr lang="de" sz="1600" b="0" i="0" u="none" strike="noStrike" dirty="0">
                          <a:solidFill>
                            <a:schemeClr val="tx1"/>
                          </a:solidFill>
                          <a:effectLst/>
                          <a:latin typeface="Century Gothic" panose="020B0502020202020204" pitchFamily="34" charset="0"/>
                        </a:rPr>
                        <a:t>Text eingeben</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AEEF3"/>
                    </a:solidFill>
                  </a:tcPr>
                </a:tc>
                <a:extLst>
                  <a:ext uri="{0D108BD9-81ED-4DB2-BD59-A6C34878D82A}">
                    <a16:rowId xmlns:a16="http://schemas.microsoft.com/office/drawing/2014/main" val="2846645468"/>
                  </a:ext>
                </a:extLst>
              </a:tr>
            </a:tbl>
          </a:graphicData>
        </a:graphic>
      </p:graphicFrame>
      <p:pic>
        <p:nvPicPr>
          <p:cNvPr id="43" name="Picture 42" descr="Ein Bild mit Kandelaber&#10;&#10;Beschreibung automatisch generiert">
            <a:extLst>
              <a:ext uri="{FF2B5EF4-FFF2-40B4-BE49-F238E27FC236}">
                <a16:creationId xmlns:a16="http://schemas.microsoft.com/office/drawing/2014/main" id="{9B65A2B5-035D-8E44-8941-BFDC5F06D5E3}"/>
              </a:ext>
            </a:extLst>
          </p:cNvPr>
          <p:cNvPicPr>
            <a:picLocks noChangeAspect="1"/>
          </p:cNvPicPr>
          <p:nvPr/>
        </p:nvPicPr>
        <p:blipFill>
          <a:blip r:embed="rId3"/>
          <a:stretch>
            <a:fillRect/>
          </a:stretch>
        </p:blipFill>
        <p:spPr>
          <a:xfrm rot="3705969">
            <a:off x="10447338" y="4951101"/>
            <a:ext cx="1242446" cy="1242446"/>
          </a:xfrm>
          <a:prstGeom prst="rect">
            <a:avLst/>
          </a:prstGeom>
        </p:spPr>
      </p:pic>
      <p:sp>
        <p:nvSpPr>
          <p:cNvPr id="14" name="TextBox 13">
            <a:extLst>
              <a:ext uri="{FF2B5EF4-FFF2-40B4-BE49-F238E27FC236}">
                <a16:creationId xmlns:a16="http://schemas.microsoft.com/office/drawing/2014/main" id="{F1239EE6-71BC-6A4C-809F-552031EF4A58}"/>
              </a:ext>
            </a:extLst>
          </p:cNvPr>
          <p:cNvSpPr txBox="1"/>
          <p:nvPr/>
        </p:nvSpPr>
        <p:spPr>
          <a:xfrm>
            <a:off x="6096000" y="248399"/>
            <a:ext cx="4946373" cy="852814"/>
          </a:xfrm>
          <a:prstGeom prst="rect">
            <a:avLst/>
          </a:prstGeom>
          <a:noFill/>
        </p:spPr>
        <p:txBody>
          <a:bodyPr wrap="square" rtlCol="0">
            <a:spAutoFit/>
          </a:bodyPr>
          <a:lstStyle/>
          <a:p>
            <a:r>
              <a:rPr lang="de" sz="2400" dirty="0">
                <a:solidFill>
                  <a:schemeClr val="tx1">
                    <a:lumMod val="65000"/>
                    <a:lumOff val="35000"/>
                  </a:schemeClr>
                </a:solidFill>
                <a:latin typeface="Century Gothic" panose="020B0502020202020204" pitchFamily="34" charset="0"/>
              </a:rPr>
              <a:t>2. KOMMUNIKATIONSMANAGEMENT-ANSATZ</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ZWECK + KOMMUNIKATIONSMANAGEMENT-ANSATZ</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graphicFrame>
        <p:nvGraphicFramePr>
          <p:cNvPr id="13" name="Table 12">
            <a:extLst>
              <a:ext uri="{FF2B5EF4-FFF2-40B4-BE49-F238E27FC236}">
                <a16:creationId xmlns:a16="http://schemas.microsoft.com/office/drawing/2014/main" id="{C42FA9C2-9B66-1843-B1B5-87FC79507727}"/>
              </a:ext>
            </a:extLst>
          </p:cNvPr>
          <p:cNvGraphicFramePr>
            <a:graphicFrameLocks noGrp="1"/>
          </p:cNvGraphicFramePr>
          <p:nvPr>
            <p:extLst>
              <p:ext uri="{D42A27DB-BD31-4B8C-83A1-F6EECF244321}">
                <p14:modId xmlns:p14="http://schemas.microsoft.com/office/powerpoint/2010/main" val="1800456090"/>
              </p:ext>
            </p:extLst>
          </p:nvPr>
        </p:nvGraphicFramePr>
        <p:xfrm>
          <a:off x="473711" y="773545"/>
          <a:ext cx="5300924" cy="4790238"/>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5300924">
                  <a:extLst>
                    <a:ext uri="{9D8B030D-6E8A-4147-A177-3AD203B41FA5}">
                      <a16:colId xmlns:a16="http://schemas.microsoft.com/office/drawing/2014/main" val="155532388"/>
                    </a:ext>
                  </a:extLst>
                </a:gridCol>
              </a:tblGrid>
              <a:tr h="4790238">
                <a:tc>
                  <a:txBody>
                    <a:bodyPr/>
                    <a:lstStyle/>
                    <a:p>
                      <a:pPr algn="l" fontAlgn="ctr"/>
                      <a:r>
                        <a:rPr lang="de" sz="1600" b="0" i="0" u="none" strike="noStrike" dirty="0">
                          <a:solidFill>
                            <a:schemeClr val="tx1"/>
                          </a:solidFill>
                          <a:effectLst/>
                          <a:latin typeface="Century Gothic" panose="020B0502020202020204" pitchFamily="34" charset="0"/>
                        </a:rPr>
                        <a:t>Text eingeben</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CF8E4"/>
                    </a:solidFill>
                  </a:tcPr>
                </a:tc>
                <a:extLst>
                  <a:ext uri="{0D108BD9-81ED-4DB2-BD59-A6C34878D82A}">
                    <a16:rowId xmlns:a16="http://schemas.microsoft.com/office/drawing/2014/main" val="2846645468"/>
                  </a:ext>
                </a:extLst>
              </a:tr>
            </a:tbl>
          </a:graphicData>
        </a:graphic>
      </p:graphicFrame>
      <p:sp>
        <p:nvSpPr>
          <p:cNvPr id="14" name="TextBox 13">
            <a:extLst>
              <a:ext uri="{FF2B5EF4-FFF2-40B4-BE49-F238E27FC236}">
                <a16:creationId xmlns:a16="http://schemas.microsoft.com/office/drawing/2014/main" id="{7FA7164C-4330-A149-ACCA-24C89795B119}"/>
              </a:ext>
            </a:extLst>
          </p:cNvPr>
          <p:cNvSpPr txBox="1"/>
          <p:nvPr/>
        </p:nvSpPr>
        <p:spPr>
          <a:xfrm>
            <a:off x="367748" y="248400"/>
            <a:ext cx="5391219"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3. KOMMUNIKATIONSBESCHRÄNKUNGEN</a:t>
            </a:r>
          </a:p>
        </p:txBody>
      </p:sp>
      <p:graphicFrame>
        <p:nvGraphicFramePr>
          <p:cNvPr id="15" name="Table 14">
            <a:extLst>
              <a:ext uri="{FF2B5EF4-FFF2-40B4-BE49-F238E27FC236}">
                <a16:creationId xmlns:a16="http://schemas.microsoft.com/office/drawing/2014/main" id="{50F497FA-A52E-F444-9D85-737D2B7D236F}"/>
              </a:ext>
            </a:extLst>
          </p:cNvPr>
          <p:cNvGraphicFramePr>
            <a:graphicFrameLocks noGrp="1"/>
          </p:cNvGraphicFramePr>
          <p:nvPr>
            <p:extLst>
              <p:ext uri="{D42A27DB-BD31-4B8C-83A1-F6EECF244321}">
                <p14:modId xmlns:p14="http://schemas.microsoft.com/office/powerpoint/2010/main" val="307514659"/>
              </p:ext>
            </p:extLst>
          </p:nvPr>
        </p:nvGraphicFramePr>
        <p:xfrm>
          <a:off x="6201962" y="1164693"/>
          <a:ext cx="5105135" cy="4381809"/>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5105135">
                  <a:extLst>
                    <a:ext uri="{9D8B030D-6E8A-4147-A177-3AD203B41FA5}">
                      <a16:colId xmlns:a16="http://schemas.microsoft.com/office/drawing/2014/main" val="155532388"/>
                    </a:ext>
                  </a:extLst>
                </a:gridCol>
              </a:tblGrid>
              <a:tr h="4381809">
                <a:tc>
                  <a:txBody>
                    <a:bodyPr/>
                    <a:lstStyle/>
                    <a:p>
                      <a:pPr algn="l" fontAlgn="ctr"/>
                      <a:r>
                        <a:rPr lang="de" sz="1600" b="0" i="0" u="none" strike="noStrike" dirty="0">
                          <a:solidFill>
                            <a:schemeClr val="tx1"/>
                          </a:solidFill>
                          <a:effectLst/>
                          <a:latin typeface="Century Gothic" panose="020B0502020202020204" pitchFamily="34" charset="0"/>
                        </a:rPr>
                        <a:t>Text eingeben</a:t>
                      </a:r>
                    </a:p>
                  </a:txBody>
                  <a:tcPr marL="274320" marR="274320" marT="182880" marB="1828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CF1C3"/>
                    </a:solidFill>
                  </a:tcPr>
                </a:tc>
                <a:extLst>
                  <a:ext uri="{0D108BD9-81ED-4DB2-BD59-A6C34878D82A}">
                    <a16:rowId xmlns:a16="http://schemas.microsoft.com/office/drawing/2014/main" val="2846645468"/>
                  </a:ext>
                </a:extLst>
              </a:tr>
            </a:tbl>
          </a:graphicData>
        </a:graphic>
      </p:graphicFrame>
      <p:sp>
        <p:nvSpPr>
          <p:cNvPr id="17" name="TextBox 16">
            <a:extLst>
              <a:ext uri="{FF2B5EF4-FFF2-40B4-BE49-F238E27FC236}">
                <a16:creationId xmlns:a16="http://schemas.microsoft.com/office/drawing/2014/main" id="{9007B40B-CFCD-2A4D-836B-85712B4ACDF6}"/>
              </a:ext>
            </a:extLst>
          </p:cNvPr>
          <p:cNvSpPr txBox="1"/>
          <p:nvPr/>
        </p:nvSpPr>
        <p:spPr>
          <a:xfrm>
            <a:off x="6096000" y="248399"/>
            <a:ext cx="5300924" cy="830997"/>
          </a:xfrm>
          <a:prstGeom prst="rect">
            <a:avLst/>
          </a:prstGeom>
          <a:noFill/>
        </p:spPr>
        <p:txBody>
          <a:bodyPr wrap="square" rtlCol="0">
            <a:spAutoFit/>
          </a:bodyPr>
          <a:lstStyle/>
          <a:p>
            <a:r>
              <a:rPr lang="de" sz="2400" dirty="0">
                <a:solidFill>
                  <a:schemeClr val="tx1">
                    <a:lumMod val="65000"/>
                    <a:lumOff val="35000"/>
                  </a:schemeClr>
                </a:solidFill>
                <a:latin typeface="Century Gothic" panose="020B0502020202020204" pitchFamily="34" charset="0"/>
              </a:rPr>
              <a:t>4. ANFORDERUNGEN AN DIE KOMMUNIKATION MIT DEN INTERESSENTRÄGERN</a:t>
            </a:r>
          </a:p>
        </p:txBody>
      </p:sp>
      <p:pic>
        <p:nvPicPr>
          <p:cNvPr id="16" name="Picture 15" descr="Ikone&#10;&#10;Beschreibung automatisch generiert">
            <a:extLst>
              <a:ext uri="{FF2B5EF4-FFF2-40B4-BE49-F238E27FC236}">
                <a16:creationId xmlns:a16="http://schemas.microsoft.com/office/drawing/2014/main" id="{3213B28F-7319-8B4E-8E71-E06FE71565E7}"/>
              </a:ext>
            </a:extLst>
          </p:cNvPr>
          <p:cNvPicPr>
            <a:picLocks noChangeAspect="1"/>
          </p:cNvPicPr>
          <p:nvPr/>
        </p:nvPicPr>
        <p:blipFill>
          <a:blip r:embed="rId3"/>
          <a:stretch>
            <a:fillRect/>
          </a:stretch>
        </p:blipFill>
        <p:spPr>
          <a:xfrm>
            <a:off x="10551117" y="4840946"/>
            <a:ext cx="1411112" cy="1411112"/>
          </a:xfrm>
          <a:prstGeom prst="rect">
            <a:avLst/>
          </a:prstGeom>
        </p:spPr>
      </p:pic>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884903" y="6477000"/>
            <a:ext cx="10862337"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KOMMUNIKATIONSBESCHRÄNKUNGEN + ANFORDERUNGEN AN DIE KOMMUNIKATION VON STAKEHOLDERN</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378137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STAKEHOLDER-MATRIX</a:t>
            </a:r>
            <a:endParaRPr lang="en-US" dirty="0">
              <a:solidFill>
                <a:schemeClr val="bg1"/>
              </a:solidFill>
              <a:latin typeface="Century Gothic" panose="020B0502020202020204" pitchFamily="34" charset="0"/>
              <a:ea typeface="Arial" charset="0"/>
              <a:cs typeface="Arial" charset="0"/>
            </a:endParaRPr>
          </a:p>
        </p:txBody>
      </p:sp>
      <p:sp>
        <p:nvSpPr>
          <p:cNvPr id="38" name="Subtitle 2">
            <a:extLst>
              <a:ext uri="{FF2B5EF4-FFF2-40B4-BE49-F238E27FC236}">
                <a16:creationId xmlns:a16="http://schemas.microsoft.com/office/drawing/2014/main" id="{77F60DB5-B702-BD43-B099-8F1D37ADB6EA}"/>
              </a:ext>
            </a:extLst>
          </p:cNvPr>
          <p:cNvSpPr txBox="1">
            <a:spLocks/>
          </p:cNvSpPr>
          <p:nvPr/>
        </p:nvSpPr>
        <p:spPr>
          <a:xfrm>
            <a:off x="237798" y="286807"/>
            <a:ext cx="5101389" cy="391936"/>
          </a:xfrm>
          <a:prstGeom prst="rect">
            <a:avLst/>
          </a:prstGeom>
        </p:spPr>
        <p:txBody>
          <a:bodyPr vert="horz" wrap="square" lIns="0"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de" dirty="0">
                <a:solidFill>
                  <a:schemeClr val="tx2">
                    <a:lumMod val="75000"/>
                  </a:schemeClr>
                </a:solidFill>
                <a:latin typeface="Century Gothic" panose="020B0502020202020204" pitchFamily="34" charset="0"/>
                <a:ea typeface="Montserrat Light" charset="0"/>
                <a:cs typeface="Montserrat Light" charset="0"/>
              </a:rPr>
              <a:t>STAKEHOLDER-MATRIX</a:t>
            </a:r>
          </a:p>
        </p:txBody>
      </p:sp>
      <p:graphicFrame>
        <p:nvGraphicFramePr>
          <p:cNvPr id="43" name="Table 42">
            <a:extLst>
              <a:ext uri="{FF2B5EF4-FFF2-40B4-BE49-F238E27FC236}">
                <a16:creationId xmlns:a16="http://schemas.microsoft.com/office/drawing/2014/main" id="{D2A06E49-B947-924E-872B-5EC4D18F492F}"/>
              </a:ext>
            </a:extLst>
          </p:cNvPr>
          <p:cNvGraphicFramePr>
            <a:graphicFrameLocks noGrp="1"/>
          </p:cNvGraphicFramePr>
          <p:nvPr>
            <p:extLst>
              <p:ext uri="{D42A27DB-BD31-4B8C-83A1-F6EECF244321}">
                <p14:modId xmlns:p14="http://schemas.microsoft.com/office/powerpoint/2010/main" val="4000761737"/>
              </p:ext>
            </p:extLst>
          </p:nvPr>
        </p:nvGraphicFramePr>
        <p:xfrm>
          <a:off x="237798" y="703241"/>
          <a:ext cx="5431224" cy="5501775"/>
        </p:xfrm>
        <a:graphic>
          <a:graphicData uri="http://schemas.openxmlformats.org/drawingml/2006/table">
            <a:tbl>
              <a:tblPr firstRow="1" firstCol="1" bandRow="1">
                <a:tableStyleId>{5C22544A-7EE6-4342-B048-85BDC9FD1C3A}</a:tableStyleId>
              </a:tblPr>
              <a:tblGrid>
                <a:gridCol w="1345196">
                  <a:extLst>
                    <a:ext uri="{9D8B030D-6E8A-4147-A177-3AD203B41FA5}">
                      <a16:colId xmlns:a16="http://schemas.microsoft.com/office/drawing/2014/main" val="519892843"/>
                    </a:ext>
                  </a:extLst>
                </a:gridCol>
                <a:gridCol w="4086028">
                  <a:extLst>
                    <a:ext uri="{9D8B030D-6E8A-4147-A177-3AD203B41FA5}">
                      <a16:colId xmlns:a16="http://schemas.microsoft.com/office/drawing/2014/main" val="991320638"/>
                    </a:ext>
                  </a:extLst>
                </a:gridCol>
              </a:tblGrid>
              <a:tr h="290313">
                <a:tc>
                  <a:txBody>
                    <a:bodyPr/>
                    <a:lstStyle/>
                    <a:p>
                      <a:pPr marL="0" marR="0" algn="l">
                        <a:lnSpc>
                          <a:spcPct val="107000"/>
                        </a:lnSpc>
                        <a:spcBef>
                          <a:spcPts val="0"/>
                        </a:spcBef>
                        <a:spcAft>
                          <a:spcPts val="0"/>
                        </a:spcAft>
                      </a:pPr>
                      <a:r>
                        <a:rPr lang="de"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STAKEHOLDER</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de" sz="1100" b="0" dirty="0">
                          <a:solidFill>
                            <a:schemeClr val="tx1"/>
                          </a:solidFill>
                          <a:effectLst/>
                          <a:latin typeface="Century Gothic" panose="020B0502020202020204" pitchFamily="34" charset="0"/>
                        </a:rPr>
                        <a:t>BESCHREIBUNG</a:t>
                      </a:r>
                      <a:endParaRPr lang="en-US"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566968507"/>
                  </a:ext>
                </a:extLst>
              </a:tr>
              <a:tr h="868577">
                <a:tc>
                  <a:txBody>
                    <a:bodyPr/>
                    <a:lstStyle/>
                    <a:p>
                      <a:pPr marL="0" marR="0">
                        <a:lnSpc>
                          <a:spcPct val="107000"/>
                        </a:lnSpc>
                        <a:spcBef>
                          <a:spcPts val="0"/>
                        </a:spcBef>
                        <a:spcAft>
                          <a:spcPts val="0"/>
                        </a:spcAft>
                      </a:pPr>
                      <a:r>
                        <a:rPr lang="de"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PROJEKTTRÄGER</a:t>
                      </a: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442747843"/>
                  </a:ext>
                </a:extLst>
              </a:tr>
              <a:tr h="868577">
                <a:tc>
                  <a:txBody>
                    <a:bodyPr/>
                    <a:lstStyle/>
                    <a:p>
                      <a:pPr marL="0" marR="0">
                        <a:lnSpc>
                          <a:spcPct val="107000"/>
                        </a:lnSpc>
                        <a:spcBef>
                          <a:spcPts val="0"/>
                        </a:spcBef>
                        <a:spcAft>
                          <a:spcPts val="0"/>
                        </a:spcAft>
                      </a:pPr>
                      <a:r>
                        <a:rPr lang="de"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PROGRAMM-MANAGER</a:t>
                      </a: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1140220592"/>
                  </a:ext>
                </a:extLst>
              </a:tr>
              <a:tr h="868577">
                <a:tc>
                  <a:txBody>
                    <a:bodyPr/>
                    <a:lstStyle/>
                    <a:p>
                      <a:pPr marL="0" marR="0">
                        <a:lnSpc>
                          <a:spcPct val="107000"/>
                        </a:lnSpc>
                        <a:spcBef>
                          <a:spcPts val="0"/>
                        </a:spcBef>
                        <a:spcAft>
                          <a:spcPts val="0"/>
                        </a:spcAft>
                      </a:pPr>
                      <a:r>
                        <a:rPr lang="de"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PROJEKTLEITER</a:t>
                      </a: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3032247916"/>
                  </a:ext>
                </a:extLst>
              </a:tr>
              <a:tr h="868577">
                <a:tc>
                  <a:txBody>
                    <a:bodyPr/>
                    <a:lstStyle/>
                    <a:p>
                      <a:pPr marL="0" marR="0">
                        <a:lnSpc>
                          <a:spcPct val="107000"/>
                        </a:lnSpc>
                        <a:spcBef>
                          <a:spcPts val="0"/>
                        </a:spcBef>
                        <a:spcAft>
                          <a:spcPts val="0"/>
                        </a:spcAft>
                      </a:pPr>
                      <a:r>
                        <a:rPr lang="de"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WICHTIGE STAKEHOLDER</a:t>
                      </a: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888029311"/>
                  </a:ext>
                </a:extLst>
              </a:tr>
              <a:tr h="868577">
                <a:tc>
                  <a:txBody>
                    <a:bodyPr/>
                    <a:lstStyle/>
                    <a:p>
                      <a:pPr marL="0" marR="0">
                        <a:lnSpc>
                          <a:spcPct val="107000"/>
                        </a:lnSpc>
                        <a:spcBef>
                          <a:spcPts val="0"/>
                        </a:spcBef>
                        <a:spcAft>
                          <a:spcPts val="0"/>
                        </a:spcAft>
                      </a:pPr>
                      <a:r>
                        <a:rPr lang="de"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CONTROL BOARD ÄNDERN</a:t>
                      </a: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3849972066"/>
                  </a:ext>
                </a:extLst>
              </a:tr>
              <a:tr h="868577">
                <a:tc>
                  <a:txBody>
                    <a:bodyPr/>
                    <a:lstStyle/>
                    <a:p>
                      <a:pPr marL="0" marR="0">
                        <a:lnSpc>
                          <a:spcPct val="107000"/>
                        </a:lnSpc>
                        <a:spcBef>
                          <a:spcPts val="0"/>
                        </a:spcBef>
                        <a:spcAft>
                          <a:spcPts val="0"/>
                        </a:spcAft>
                      </a:pPr>
                      <a:r>
                        <a:rPr lang="de"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KUNDE</a:t>
                      </a: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4172173951"/>
                  </a:ext>
                </a:extLst>
              </a:tr>
            </a:tbl>
          </a:graphicData>
        </a:graphic>
      </p:graphicFrame>
      <p:graphicFrame>
        <p:nvGraphicFramePr>
          <p:cNvPr id="39" name="Table 38">
            <a:extLst>
              <a:ext uri="{FF2B5EF4-FFF2-40B4-BE49-F238E27FC236}">
                <a16:creationId xmlns:a16="http://schemas.microsoft.com/office/drawing/2014/main" id="{A7B6B45D-A8B8-7545-B2D4-9F02B67F4045}"/>
              </a:ext>
            </a:extLst>
          </p:cNvPr>
          <p:cNvGraphicFramePr>
            <a:graphicFrameLocks noGrp="1"/>
          </p:cNvGraphicFramePr>
          <p:nvPr>
            <p:extLst>
              <p:ext uri="{D42A27DB-BD31-4B8C-83A1-F6EECF244321}">
                <p14:modId xmlns:p14="http://schemas.microsoft.com/office/powerpoint/2010/main" val="2515537219"/>
              </p:ext>
            </p:extLst>
          </p:nvPr>
        </p:nvGraphicFramePr>
        <p:xfrm>
          <a:off x="6189700" y="709551"/>
          <a:ext cx="5195408" cy="5501775"/>
        </p:xfrm>
        <a:graphic>
          <a:graphicData uri="http://schemas.openxmlformats.org/drawingml/2006/table">
            <a:tbl>
              <a:tblPr firstRow="1" firstCol="1" bandRow="1">
                <a:tableStyleId>{5C22544A-7EE6-4342-B048-85BDC9FD1C3A}</a:tableStyleId>
              </a:tblPr>
              <a:tblGrid>
                <a:gridCol w="1292648">
                  <a:extLst>
                    <a:ext uri="{9D8B030D-6E8A-4147-A177-3AD203B41FA5}">
                      <a16:colId xmlns:a16="http://schemas.microsoft.com/office/drawing/2014/main" val="519892843"/>
                    </a:ext>
                  </a:extLst>
                </a:gridCol>
                <a:gridCol w="3902760">
                  <a:extLst>
                    <a:ext uri="{9D8B030D-6E8A-4147-A177-3AD203B41FA5}">
                      <a16:colId xmlns:a16="http://schemas.microsoft.com/office/drawing/2014/main" val="991320638"/>
                    </a:ext>
                  </a:extLst>
                </a:gridCol>
              </a:tblGrid>
              <a:tr h="290313">
                <a:tc>
                  <a:txBody>
                    <a:bodyPr/>
                    <a:lstStyle/>
                    <a:p>
                      <a:pPr marL="0" marR="0" algn="l">
                        <a:lnSpc>
                          <a:spcPct val="107000"/>
                        </a:lnSpc>
                        <a:spcBef>
                          <a:spcPts val="0"/>
                        </a:spcBef>
                        <a:spcAft>
                          <a:spcPts val="0"/>
                        </a:spcAft>
                      </a:pPr>
                      <a:r>
                        <a:rPr lang="de"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STAKEHOLDER</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de" sz="1100" b="0" dirty="0">
                          <a:solidFill>
                            <a:schemeClr val="tx1"/>
                          </a:solidFill>
                          <a:effectLst/>
                          <a:latin typeface="Century Gothic" panose="020B0502020202020204" pitchFamily="34" charset="0"/>
                        </a:rPr>
                        <a:t>BESCHREIBUNG</a:t>
                      </a:r>
                      <a:endParaRPr lang="en-US"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566968507"/>
                  </a:ext>
                </a:extLst>
              </a:tr>
              <a:tr h="868577">
                <a:tc>
                  <a:txBody>
                    <a:bodyPr/>
                    <a:lstStyle/>
                    <a:p>
                      <a:pPr marL="0" marR="0">
                        <a:lnSpc>
                          <a:spcPct val="107000"/>
                        </a:lnSpc>
                        <a:spcBef>
                          <a:spcPts val="0"/>
                        </a:spcBef>
                        <a:spcAft>
                          <a:spcPts val="0"/>
                        </a:spcAft>
                      </a:pPr>
                      <a:r>
                        <a:rPr lang="de"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PROJEKT </a:t>
                      </a:r>
                    </a:p>
                    <a:p>
                      <a:pPr marL="0" marR="0">
                        <a:lnSpc>
                          <a:spcPct val="107000"/>
                        </a:lnSpc>
                        <a:spcBef>
                          <a:spcPts val="0"/>
                        </a:spcBef>
                        <a:spcAft>
                          <a:spcPts val="0"/>
                        </a:spcAft>
                      </a:pPr>
                      <a:r>
                        <a:rPr lang="de"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MANNSCHAFT</a:t>
                      </a: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442747843"/>
                  </a:ext>
                </a:extLst>
              </a:tr>
              <a:tr h="868577">
                <a:tc>
                  <a:txBody>
                    <a:bodyPr/>
                    <a:lstStyle/>
                    <a:p>
                      <a:pPr marL="0" marR="0">
                        <a:lnSpc>
                          <a:spcPct val="107000"/>
                        </a:lnSpc>
                        <a:spcBef>
                          <a:spcPts val="0"/>
                        </a:spcBef>
                        <a:spcAft>
                          <a:spcPts val="0"/>
                        </a:spcAft>
                      </a:pPr>
                      <a:r>
                        <a:rPr lang="de"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LENKUNGSAUSSCHUSS</a:t>
                      </a: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1140220592"/>
                  </a:ext>
                </a:extLst>
              </a:tr>
              <a:tr h="868577">
                <a:tc>
                  <a:txBody>
                    <a:bodyPr/>
                    <a:lstStyle/>
                    <a:p>
                      <a:pPr marL="0" marR="0">
                        <a:lnSpc>
                          <a:spcPct val="107000"/>
                        </a:lnSpc>
                        <a:spcBef>
                          <a:spcPts val="0"/>
                        </a:spcBef>
                        <a:spcAft>
                          <a:spcPts val="0"/>
                        </a:spcAft>
                      </a:pPr>
                      <a:r>
                        <a:rPr lang="de"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TECHNISCHE LEITUNG</a:t>
                      </a: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3032247916"/>
                  </a:ext>
                </a:extLst>
              </a:tr>
              <a:tr h="868577">
                <a:tc>
                  <a:txBody>
                    <a:bodyPr/>
                    <a:lstStyle/>
                    <a:p>
                      <a:pPr marL="0" marR="0">
                        <a:lnSpc>
                          <a:spcPct val="107000"/>
                        </a:lnSpc>
                        <a:spcBef>
                          <a:spcPts val="0"/>
                        </a:spcBef>
                        <a:spcAft>
                          <a:spcPts val="0"/>
                        </a:spcAft>
                      </a:pPr>
                      <a:r>
                        <a:rPr lang="de"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ANDERE</a:t>
                      </a: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888029311"/>
                  </a:ext>
                </a:extLst>
              </a:tr>
              <a:tr h="868577">
                <a:tc>
                  <a:txBody>
                    <a:bodyPr/>
                    <a:lstStyle/>
                    <a:p>
                      <a:pPr marL="0" marR="0">
                        <a:lnSpc>
                          <a:spcPct val="107000"/>
                        </a:lnSpc>
                        <a:spcBef>
                          <a:spcPts val="0"/>
                        </a:spcBef>
                        <a:spcAft>
                          <a:spcPts val="0"/>
                        </a:spcAft>
                      </a:pPr>
                      <a:r>
                        <a:rPr lang="de"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ANDERE</a:t>
                      </a: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3849972066"/>
                  </a:ext>
                </a:extLst>
              </a:tr>
              <a:tr h="868577">
                <a:tc>
                  <a:txBody>
                    <a:bodyPr/>
                    <a:lstStyle/>
                    <a:p>
                      <a:pPr marL="0" marR="0">
                        <a:lnSpc>
                          <a:spcPct val="107000"/>
                        </a:lnSpc>
                        <a:spcBef>
                          <a:spcPts val="0"/>
                        </a:spcBef>
                        <a:spcAft>
                          <a:spcPts val="0"/>
                        </a:spcAft>
                      </a:pPr>
                      <a:r>
                        <a:rPr lang="de"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ANDERE</a:t>
                      </a: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95000"/>
                      </a:schemeClr>
                    </a:solidFill>
                  </a:tcPr>
                </a:tc>
                <a:extLst>
                  <a:ext uri="{0D108BD9-81ED-4DB2-BD59-A6C34878D82A}">
                    <a16:rowId xmlns:a16="http://schemas.microsoft.com/office/drawing/2014/main" val="4172173951"/>
                  </a:ext>
                </a:extLst>
              </a:tr>
            </a:tbl>
          </a:graphicData>
        </a:graphic>
      </p:graphicFrame>
      <p:pic>
        <p:nvPicPr>
          <p:cNvPr id="5122" name="Picture 2">
            <a:extLst>
              <a:ext uri="{FF2B5EF4-FFF2-40B4-BE49-F238E27FC236}">
                <a16:creationId xmlns:a16="http://schemas.microsoft.com/office/drawing/2014/main" id="{49F6B048-6D90-AA4D-99CC-1EA4243CEF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02238" y="5161394"/>
            <a:ext cx="1079573" cy="10795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486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 name="Picture 45" descr="Form&#10;&#10;Beschreibung automatisch generiert">
            <a:extLst>
              <a:ext uri="{FF2B5EF4-FFF2-40B4-BE49-F238E27FC236}">
                <a16:creationId xmlns:a16="http://schemas.microsoft.com/office/drawing/2014/main" id="{1D0B2554-03BF-E44C-99F3-C52BA0737C20}"/>
              </a:ext>
            </a:extLst>
          </p:cNvPr>
          <p:cNvPicPr>
            <a:picLocks noChangeAspect="1"/>
          </p:cNvPicPr>
          <p:nvPr/>
        </p:nvPicPr>
        <p:blipFill>
          <a:blip r:embed="rId3">
            <a:alphaModFix amt="60000"/>
          </a:blip>
          <a:stretch>
            <a:fillRect/>
          </a:stretch>
        </p:blipFill>
        <p:spPr>
          <a:xfrm>
            <a:off x="7923313" y="125618"/>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ROLLEN UND VERANTWORTLICHKEITEN</a:t>
            </a:r>
          </a:p>
        </p:txBody>
      </p:sp>
      <p:sp>
        <p:nvSpPr>
          <p:cNvPr id="14" name="TextBox 13">
            <a:extLst>
              <a:ext uri="{FF2B5EF4-FFF2-40B4-BE49-F238E27FC236}">
                <a16:creationId xmlns:a16="http://schemas.microsoft.com/office/drawing/2014/main" id="{A669908E-C3F8-0D4D-91F8-DDDEA44C8E15}"/>
              </a:ext>
            </a:extLst>
          </p:cNvPr>
          <p:cNvSpPr txBox="1"/>
          <p:nvPr/>
        </p:nvSpPr>
        <p:spPr>
          <a:xfrm>
            <a:off x="367748" y="248400"/>
            <a:ext cx="4679486"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5. ROLLEN UND VERANTWORTLICHKEITEN</a:t>
            </a:r>
          </a:p>
        </p:txBody>
      </p:sp>
      <p:graphicFrame>
        <p:nvGraphicFramePr>
          <p:cNvPr id="3" name="Table 2">
            <a:extLst>
              <a:ext uri="{FF2B5EF4-FFF2-40B4-BE49-F238E27FC236}">
                <a16:creationId xmlns:a16="http://schemas.microsoft.com/office/drawing/2014/main" id="{81A59A5F-6A97-6A41-9F89-E1763C48A7CA}"/>
              </a:ext>
            </a:extLst>
          </p:cNvPr>
          <p:cNvGraphicFramePr>
            <a:graphicFrameLocks noGrp="1"/>
          </p:cNvGraphicFramePr>
          <p:nvPr>
            <p:extLst>
              <p:ext uri="{D42A27DB-BD31-4B8C-83A1-F6EECF244321}">
                <p14:modId xmlns:p14="http://schemas.microsoft.com/office/powerpoint/2010/main" val="1449842282"/>
              </p:ext>
            </p:extLst>
          </p:nvPr>
        </p:nvGraphicFramePr>
        <p:xfrm>
          <a:off x="550695" y="890265"/>
          <a:ext cx="11120196" cy="5018922"/>
        </p:xfrm>
        <a:graphic>
          <a:graphicData uri="http://schemas.openxmlformats.org/drawingml/2006/table">
            <a:tbl>
              <a:tblPr firstRow="1" firstCol="1" bandRow="1">
                <a:tableStyleId>{5C22544A-7EE6-4342-B048-85BDC9FD1C3A}</a:tableStyleId>
              </a:tblPr>
              <a:tblGrid>
                <a:gridCol w="1930466">
                  <a:extLst>
                    <a:ext uri="{9D8B030D-6E8A-4147-A177-3AD203B41FA5}">
                      <a16:colId xmlns:a16="http://schemas.microsoft.com/office/drawing/2014/main" val="1352701077"/>
                    </a:ext>
                  </a:extLst>
                </a:gridCol>
                <a:gridCol w="1930466">
                  <a:extLst>
                    <a:ext uri="{9D8B030D-6E8A-4147-A177-3AD203B41FA5}">
                      <a16:colId xmlns:a16="http://schemas.microsoft.com/office/drawing/2014/main" val="1056840554"/>
                    </a:ext>
                  </a:extLst>
                </a:gridCol>
                <a:gridCol w="1930466">
                  <a:extLst>
                    <a:ext uri="{9D8B030D-6E8A-4147-A177-3AD203B41FA5}">
                      <a16:colId xmlns:a16="http://schemas.microsoft.com/office/drawing/2014/main" val="75743404"/>
                    </a:ext>
                  </a:extLst>
                </a:gridCol>
                <a:gridCol w="1930466">
                  <a:extLst>
                    <a:ext uri="{9D8B030D-6E8A-4147-A177-3AD203B41FA5}">
                      <a16:colId xmlns:a16="http://schemas.microsoft.com/office/drawing/2014/main" val="2153772306"/>
                    </a:ext>
                  </a:extLst>
                </a:gridCol>
                <a:gridCol w="3398332">
                  <a:extLst>
                    <a:ext uri="{9D8B030D-6E8A-4147-A177-3AD203B41FA5}">
                      <a16:colId xmlns:a16="http://schemas.microsoft.com/office/drawing/2014/main" val="3764831040"/>
                    </a:ext>
                  </a:extLst>
                </a:gridCol>
              </a:tblGrid>
              <a:tr h="242682">
                <a:tc>
                  <a:txBody>
                    <a:bodyPr/>
                    <a:lstStyle/>
                    <a:p>
                      <a:pPr marL="0" marR="0">
                        <a:lnSpc>
                          <a:spcPct val="107000"/>
                        </a:lnSpc>
                        <a:spcBef>
                          <a:spcPts val="300"/>
                        </a:spcBef>
                        <a:spcAft>
                          <a:spcPts val="300"/>
                        </a:spcAft>
                      </a:pPr>
                      <a:r>
                        <a:rPr lang="de" sz="1000" dirty="0">
                          <a:solidFill>
                            <a:schemeClr val="tx1"/>
                          </a:solidFill>
                          <a:effectLst/>
                          <a:latin typeface="Century Gothic" panose="020B0502020202020204" pitchFamily="34" charset="0"/>
                        </a:rPr>
                        <a:t>ROLLE</a:t>
                      </a:r>
                      <a:endParaRPr lang="en-US" sz="1000" b="1"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0" marR="0">
                        <a:lnSpc>
                          <a:spcPct val="107000"/>
                        </a:lnSpc>
                        <a:spcBef>
                          <a:spcPts val="300"/>
                        </a:spcBef>
                        <a:spcAft>
                          <a:spcPts val="300"/>
                        </a:spcAft>
                      </a:pPr>
                      <a:r>
                        <a:rPr lang="de" sz="1000" dirty="0">
                          <a:solidFill>
                            <a:schemeClr val="tx1"/>
                          </a:solidFill>
                          <a:effectLst/>
                          <a:latin typeface="Century Gothic" panose="020B0502020202020204" pitchFamily="34" charset="0"/>
                        </a:rPr>
                        <a:t>NAME</a:t>
                      </a:r>
                      <a:endParaRPr lang="en-US" sz="1000" b="1"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300"/>
                        </a:spcBef>
                        <a:spcAft>
                          <a:spcPts val="300"/>
                        </a:spcAft>
                      </a:pPr>
                      <a:r>
                        <a:rPr lang="de" sz="1000" dirty="0">
                          <a:solidFill>
                            <a:schemeClr val="tx1"/>
                          </a:solidFill>
                          <a:effectLst/>
                          <a:latin typeface="Century Gothic" panose="020B0502020202020204" pitchFamily="34" charset="0"/>
                        </a:rPr>
                        <a:t>TITEL</a:t>
                      </a:r>
                      <a:endParaRPr lang="en-US" sz="1000" b="1"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300"/>
                        </a:spcBef>
                        <a:spcAft>
                          <a:spcPts val="300"/>
                        </a:spcAft>
                      </a:pPr>
                      <a:r>
                        <a:rPr lang="de" sz="1000" dirty="0">
                          <a:solidFill>
                            <a:schemeClr val="tx1"/>
                          </a:solidFill>
                          <a:effectLst/>
                          <a:latin typeface="Century Gothic" panose="020B0502020202020204" pitchFamily="34" charset="0"/>
                        </a:rPr>
                        <a:t>ABTEILUNG</a:t>
                      </a:r>
                      <a:endParaRPr lang="en-US" sz="1000" b="1"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300"/>
                        </a:spcBef>
                        <a:spcAft>
                          <a:spcPts val="300"/>
                        </a:spcAft>
                      </a:pPr>
                      <a:r>
                        <a:rPr lang="de" sz="1000" dirty="0">
                          <a:solidFill>
                            <a:schemeClr val="tx1"/>
                          </a:solidFill>
                          <a:effectLst/>
                          <a:latin typeface="Century Gothic" panose="020B0502020202020204" pitchFamily="34" charset="0"/>
                        </a:rPr>
                        <a:t>KONTAKT</a:t>
                      </a:r>
                      <a:endParaRPr lang="en-US" sz="1000" b="1"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207552269"/>
                  </a:ext>
                </a:extLst>
              </a:tr>
              <a:tr h="1194060">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alpha val="70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429936180"/>
                  </a:ext>
                </a:extLst>
              </a:tr>
              <a:tr h="1194060">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alpha val="70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3809506305"/>
                  </a:ext>
                </a:extLst>
              </a:tr>
              <a:tr h="1194060">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alpha val="70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3957850998"/>
                  </a:ext>
                </a:extLst>
              </a:tr>
              <a:tr h="1194060">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alpha val="70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775208337"/>
                  </a:ext>
                </a:extLst>
              </a:tr>
            </a:tbl>
          </a:graphicData>
        </a:graphic>
      </p:graphicFrame>
      <p:pic>
        <p:nvPicPr>
          <p:cNvPr id="1026" name="Picture 2">
            <a:extLst>
              <a:ext uri="{FF2B5EF4-FFF2-40B4-BE49-F238E27FC236}">
                <a16:creationId xmlns:a16="http://schemas.microsoft.com/office/drawing/2014/main" id="{69381B52-53ED-4A44-B462-DFFA4ADC4A1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20516" y="4816795"/>
            <a:ext cx="1002890" cy="10028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3852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KOMMUNIKATIONSANFORDERUNGEN</a:t>
            </a:r>
          </a:p>
        </p:txBody>
      </p:sp>
      <p:sp>
        <p:nvSpPr>
          <p:cNvPr id="14" name="TextBox 13">
            <a:extLst>
              <a:ext uri="{FF2B5EF4-FFF2-40B4-BE49-F238E27FC236}">
                <a16:creationId xmlns:a16="http://schemas.microsoft.com/office/drawing/2014/main" id="{A669908E-C3F8-0D4D-91F8-DDDEA44C8E15}"/>
              </a:ext>
            </a:extLst>
          </p:cNvPr>
          <p:cNvSpPr txBox="1"/>
          <p:nvPr/>
        </p:nvSpPr>
        <p:spPr>
          <a:xfrm>
            <a:off x="367748" y="248400"/>
            <a:ext cx="5567550"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6. ANFORDERUNGEN AN DIE KOMMUNIKATION</a:t>
            </a:r>
          </a:p>
        </p:txBody>
      </p:sp>
      <p:graphicFrame>
        <p:nvGraphicFramePr>
          <p:cNvPr id="2" name="Table 1">
            <a:extLst>
              <a:ext uri="{FF2B5EF4-FFF2-40B4-BE49-F238E27FC236}">
                <a16:creationId xmlns:a16="http://schemas.microsoft.com/office/drawing/2014/main" id="{EBE8B259-D2F6-6A40-B180-806089994CF6}"/>
              </a:ext>
            </a:extLst>
          </p:cNvPr>
          <p:cNvGraphicFramePr>
            <a:graphicFrameLocks noGrp="1"/>
          </p:cNvGraphicFramePr>
          <p:nvPr>
            <p:extLst>
              <p:ext uri="{D42A27DB-BD31-4B8C-83A1-F6EECF244321}">
                <p14:modId xmlns:p14="http://schemas.microsoft.com/office/powerpoint/2010/main" val="4084134843"/>
              </p:ext>
            </p:extLst>
          </p:nvPr>
        </p:nvGraphicFramePr>
        <p:xfrm>
          <a:off x="467181" y="793238"/>
          <a:ext cx="11400356" cy="5464450"/>
        </p:xfrm>
        <a:graphic>
          <a:graphicData uri="http://schemas.openxmlformats.org/drawingml/2006/table">
            <a:tbl>
              <a:tblPr firstRow="1" firstCol="1" bandRow="1">
                <a:tableStyleId>{5C22544A-7EE6-4342-B048-85BDC9FD1C3A}</a:tableStyleId>
              </a:tblPr>
              <a:tblGrid>
                <a:gridCol w="1282961">
                  <a:extLst>
                    <a:ext uri="{9D8B030D-6E8A-4147-A177-3AD203B41FA5}">
                      <a16:colId xmlns:a16="http://schemas.microsoft.com/office/drawing/2014/main" val="2526477281"/>
                    </a:ext>
                  </a:extLst>
                </a:gridCol>
                <a:gridCol w="2212258">
                  <a:extLst>
                    <a:ext uri="{9D8B030D-6E8A-4147-A177-3AD203B41FA5}">
                      <a16:colId xmlns:a16="http://schemas.microsoft.com/office/drawing/2014/main" val="2775163000"/>
                    </a:ext>
                  </a:extLst>
                </a:gridCol>
                <a:gridCol w="1337187">
                  <a:extLst>
                    <a:ext uri="{9D8B030D-6E8A-4147-A177-3AD203B41FA5}">
                      <a16:colId xmlns:a16="http://schemas.microsoft.com/office/drawing/2014/main" val="411876490"/>
                    </a:ext>
                  </a:extLst>
                </a:gridCol>
                <a:gridCol w="1199536">
                  <a:extLst>
                    <a:ext uri="{9D8B030D-6E8A-4147-A177-3AD203B41FA5}">
                      <a16:colId xmlns:a16="http://schemas.microsoft.com/office/drawing/2014/main" val="86417318"/>
                    </a:ext>
                  </a:extLst>
                </a:gridCol>
                <a:gridCol w="1307690">
                  <a:extLst>
                    <a:ext uri="{9D8B030D-6E8A-4147-A177-3AD203B41FA5}">
                      <a16:colId xmlns:a16="http://schemas.microsoft.com/office/drawing/2014/main" val="1508945906"/>
                    </a:ext>
                  </a:extLst>
                </a:gridCol>
                <a:gridCol w="1237996">
                  <a:extLst>
                    <a:ext uri="{9D8B030D-6E8A-4147-A177-3AD203B41FA5}">
                      <a16:colId xmlns:a16="http://schemas.microsoft.com/office/drawing/2014/main" val="1721117559"/>
                    </a:ext>
                  </a:extLst>
                </a:gridCol>
                <a:gridCol w="1411364">
                  <a:extLst>
                    <a:ext uri="{9D8B030D-6E8A-4147-A177-3AD203B41FA5}">
                      <a16:colId xmlns:a16="http://schemas.microsoft.com/office/drawing/2014/main" val="4140741584"/>
                    </a:ext>
                  </a:extLst>
                </a:gridCol>
                <a:gridCol w="1411364">
                  <a:extLst>
                    <a:ext uri="{9D8B030D-6E8A-4147-A177-3AD203B41FA5}">
                      <a16:colId xmlns:a16="http://schemas.microsoft.com/office/drawing/2014/main" val="2670963938"/>
                    </a:ext>
                  </a:extLst>
                </a:gridCol>
              </a:tblGrid>
              <a:tr h="425962">
                <a:tc>
                  <a:txBody>
                    <a:bodyPr/>
                    <a:lstStyle/>
                    <a:p>
                      <a:pPr marL="0" marR="0">
                        <a:lnSpc>
                          <a:spcPct val="107000"/>
                        </a:lnSpc>
                        <a:spcBef>
                          <a:spcPts val="300"/>
                        </a:spcBef>
                        <a:spcAft>
                          <a:spcPts val="300"/>
                        </a:spcAft>
                      </a:pPr>
                      <a:r>
                        <a:rPr lang="de" sz="900" b="0" dirty="0">
                          <a:solidFill>
                            <a:schemeClr val="tx1"/>
                          </a:solidFill>
                          <a:effectLst/>
                          <a:latin typeface="Century Gothic" panose="020B0502020202020204" pitchFamily="34" charset="0"/>
                        </a:rPr>
                        <a:t>ART DER KOMMUNIKATION</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CF1C3"/>
                    </a:solidFill>
                  </a:tcPr>
                </a:tc>
                <a:tc>
                  <a:txBody>
                    <a:bodyPr/>
                    <a:lstStyle/>
                    <a:p>
                      <a:pPr marL="0" marR="0">
                        <a:lnSpc>
                          <a:spcPct val="107000"/>
                        </a:lnSpc>
                        <a:spcBef>
                          <a:spcPts val="300"/>
                        </a:spcBef>
                        <a:spcAft>
                          <a:spcPts val="300"/>
                        </a:spcAft>
                      </a:pPr>
                      <a:r>
                        <a:rPr lang="de" sz="900" b="0" dirty="0">
                          <a:solidFill>
                            <a:schemeClr val="tx1"/>
                          </a:solidFill>
                          <a:effectLst/>
                          <a:latin typeface="Century Gothic" panose="020B0502020202020204" pitchFamily="34" charset="0"/>
                        </a:rPr>
                        <a:t>ZIELE</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0" marR="0">
                        <a:lnSpc>
                          <a:spcPct val="107000"/>
                        </a:lnSpc>
                        <a:spcBef>
                          <a:spcPts val="300"/>
                        </a:spcBef>
                        <a:spcAft>
                          <a:spcPts val="300"/>
                        </a:spcAft>
                      </a:pPr>
                      <a:r>
                        <a:rPr lang="de" sz="900" b="0" dirty="0">
                          <a:solidFill>
                            <a:schemeClr val="tx1"/>
                          </a:solidFill>
                          <a:effectLst/>
                          <a:latin typeface="Century Gothic" panose="020B0502020202020204" pitchFamily="34" charset="0"/>
                        </a:rPr>
                        <a:t>METHODE DER KOMMUNIKATION</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300"/>
                        </a:spcBef>
                        <a:spcAft>
                          <a:spcPts val="300"/>
                        </a:spcAft>
                      </a:pPr>
                      <a:r>
                        <a:rPr lang="de" sz="900" b="0" dirty="0">
                          <a:solidFill>
                            <a:schemeClr val="tx1"/>
                          </a:solidFill>
                          <a:effectLst/>
                          <a:latin typeface="Century Gothic" panose="020B0502020202020204" pitchFamily="34" charset="0"/>
                        </a:rPr>
                        <a:t>FREQUENZ</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300"/>
                        </a:spcBef>
                        <a:spcAft>
                          <a:spcPts val="300"/>
                        </a:spcAft>
                      </a:pPr>
                      <a:r>
                        <a:rPr lang="de" sz="900" b="0" dirty="0">
                          <a:solidFill>
                            <a:schemeClr val="tx1"/>
                          </a:solidFill>
                          <a:effectLst/>
                          <a:latin typeface="Century Gothic" panose="020B0502020202020204" pitchFamily="34" charset="0"/>
                        </a:rPr>
                        <a:t>EMPFÄNGER</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9CF9C"/>
                    </a:solidFill>
                  </a:tcPr>
                </a:tc>
                <a:tc>
                  <a:txBody>
                    <a:bodyPr/>
                    <a:lstStyle/>
                    <a:p>
                      <a:pPr marL="0" marR="0">
                        <a:lnSpc>
                          <a:spcPct val="107000"/>
                        </a:lnSpc>
                        <a:spcBef>
                          <a:spcPts val="300"/>
                        </a:spcBef>
                        <a:spcAft>
                          <a:spcPts val="300"/>
                        </a:spcAft>
                      </a:pPr>
                      <a:r>
                        <a:rPr lang="de" sz="900" b="0" dirty="0">
                          <a:solidFill>
                            <a:schemeClr val="tx1"/>
                          </a:solidFill>
                          <a:effectLst/>
                          <a:latin typeface="Century Gothic" panose="020B0502020202020204" pitchFamily="34" charset="0"/>
                        </a:rPr>
                        <a:t>VERANTWORTLICHER</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9CF9C"/>
                    </a:solidFill>
                  </a:tcPr>
                </a:tc>
                <a:tc>
                  <a:txBody>
                    <a:bodyPr/>
                    <a:lstStyle/>
                    <a:p>
                      <a:pPr marL="0" marR="0">
                        <a:lnSpc>
                          <a:spcPct val="107000"/>
                        </a:lnSpc>
                        <a:spcBef>
                          <a:spcPts val="300"/>
                        </a:spcBef>
                        <a:spcAft>
                          <a:spcPts val="300"/>
                        </a:spcAft>
                      </a:pPr>
                      <a:r>
                        <a:rPr lang="de" sz="900" b="0" dirty="0">
                          <a:solidFill>
                            <a:schemeClr val="tx1"/>
                          </a:solidFill>
                          <a:effectLst/>
                          <a:latin typeface="Century Gothic" panose="020B0502020202020204" pitchFamily="34" charset="0"/>
                        </a:rPr>
                        <a:t>LIEFERBAR</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0" marR="0">
                        <a:lnSpc>
                          <a:spcPct val="107000"/>
                        </a:lnSpc>
                        <a:spcBef>
                          <a:spcPts val="300"/>
                        </a:spcBef>
                        <a:spcAft>
                          <a:spcPts val="300"/>
                        </a:spcAft>
                      </a:pPr>
                      <a:r>
                        <a:rPr lang="de" sz="900" b="0" dirty="0">
                          <a:solidFill>
                            <a:schemeClr val="tx1"/>
                          </a:solidFill>
                          <a:effectLst/>
                          <a:latin typeface="Century Gothic" panose="020B0502020202020204" pitchFamily="34" charset="0"/>
                        </a:rPr>
                        <a:t>FORMAT</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858849445"/>
                  </a:ext>
                </a:extLst>
              </a:tr>
              <a:tr h="1259622">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CF8E4"/>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9F9F9"/>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7F9FB"/>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7F9FB"/>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CF1C3"/>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CF1C3"/>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53410537"/>
                  </a:ext>
                </a:extLst>
              </a:tr>
              <a:tr h="1259622">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CF8E4"/>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9F9F9"/>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7F9FB"/>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7F9FB"/>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CF1C3"/>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CF1C3"/>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647386508"/>
                  </a:ext>
                </a:extLst>
              </a:tr>
              <a:tr h="1259622">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CF8E4"/>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9F9F9"/>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7F9FB"/>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7F9FB"/>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CF1C3"/>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CF1C3"/>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296771038"/>
                  </a:ext>
                </a:extLst>
              </a:tr>
              <a:tr h="1259622">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CF8E4"/>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9F9F9"/>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7F9FB"/>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7F9FB"/>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CF1C3"/>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CF1C3"/>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50992" marR="50992"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06159624"/>
                  </a:ext>
                </a:extLst>
              </a:tr>
            </a:tbl>
          </a:graphicData>
        </a:graphic>
      </p:graphicFrame>
      <p:pic>
        <p:nvPicPr>
          <p:cNvPr id="3074" name="Picture 2">
            <a:extLst>
              <a:ext uri="{FF2B5EF4-FFF2-40B4-BE49-F238E27FC236}">
                <a16:creationId xmlns:a16="http://schemas.microsoft.com/office/drawing/2014/main" id="{AE8C0A00-A0EB-FF4A-A45F-03AA71D60A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44981" y="5246934"/>
            <a:ext cx="879838" cy="879838"/>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a:extLst>
              <a:ext uri="{FF2B5EF4-FFF2-40B4-BE49-F238E27FC236}">
                <a16:creationId xmlns:a16="http://schemas.microsoft.com/office/drawing/2014/main" id="{3AD2FD51-2F44-384B-81AA-7C20A99847E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45573" y="5696446"/>
            <a:ext cx="448802" cy="4464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7450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RICHTLINIEN FÜR PROJEKTBESPRECHUNGEN</a:t>
            </a:r>
            <a:endParaRPr lang="en-US" dirty="0">
              <a:solidFill>
                <a:schemeClr val="bg1"/>
              </a:solidFill>
              <a:latin typeface="Century Gothic" panose="020B0502020202020204" pitchFamily="34" charset="0"/>
              <a:ea typeface="Arial" charset="0"/>
              <a:cs typeface="Arial" charset="0"/>
            </a:endParaRPr>
          </a:p>
        </p:txBody>
      </p:sp>
      <p:sp>
        <p:nvSpPr>
          <p:cNvPr id="38" name="Subtitle 2">
            <a:extLst>
              <a:ext uri="{FF2B5EF4-FFF2-40B4-BE49-F238E27FC236}">
                <a16:creationId xmlns:a16="http://schemas.microsoft.com/office/drawing/2014/main" id="{77F60DB5-B702-BD43-B099-8F1D37ADB6EA}"/>
              </a:ext>
            </a:extLst>
          </p:cNvPr>
          <p:cNvSpPr txBox="1">
            <a:spLocks/>
          </p:cNvSpPr>
          <p:nvPr/>
        </p:nvSpPr>
        <p:spPr>
          <a:xfrm>
            <a:off x="237798" y="286807"/>
            <a:ext cx="5101389" cy="391936"/>
          </a:xfrm>
          <a:prstGeom prst="rect">
            <a:avLst/>
          </a:prstGeom>
        </p:spPr>
        <p:txBody>
          <a:bodyPr vert="horz" wrap="square" lIns="0"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de" dirty="0">
                <a:solidFill>
                  <a:schemeClr val="tx2">
                    <a:lumMod val="75000"/>
                  </a:schemeClr>
                </a:solidFill>
                <a:latin typeface="Century Gothic" panose="020B0502020202020204" pitchFamily="34" charset="0"/>
                <a:ea typeface="Montserrat Light" charset="0"/>
                <a:cs typeface="Montserrat Light" charset="0"/>
              </a:rPr>
              <a:t>7. LEITLINIEN FÜR PROJEKTSITZUNGEN</a:t>
            </a:r>
          </a:p>
        </p:txBody>
      </p:sp>
      <p:graphicFrame>
        <p:nvGraphicFramePr>
          <p:cNvPr id="43" name="Table 42">
            <a:extLst>
              <a:ext uri="{FF2B5EF4-FFF2-40B4-BE49-F238E27FC236}">
                <a16:creationId xmlns:a16="http://schemas.microsoft.com/office/drawing/2014/main" id="{D2A06E49-B947-924E-872B-5EC4D18F492F}"/>
              </a:ext>
            </a:extLst>
          </p:cNvPr>
          <p:cNvGraphicFramePr>
            <a:graphicFrameLocks noGrp="1"/>
          </p:cNvGraphicFramePr>
          <p:nvPr>
            <p:extLst>
              <p:ext uri="{D42A27DB-BD31-4B8C-83A1-F6EECF244321}">
                <p14:modId xmlns:p14="http://schemas.microsoft.com/office/powerpoint/2010/main" val="1347784563"/>
              </p:ext>
            </p:extLst>
          </p:nvPr>
        </p:nvGraphicFramePr>
        <p:xfrm>
          <a:off x="237798" y="703241"/>
          <a:ext cx="8556050" cy="5501775"/>
        </p:xfrm>
        <a:graphic>
          <a:graphicData uri="http://schemas.openxmlformats.org/drawingml/2006/table">
            <a:tbl>
              <a:tblPr firstRow="1" firstCol="1" bandRow="1">
                <a:tableStyleId>{5C22544A-7EE6-4342-B048-85BDC9FD1C3A}</a:tableStyleId>
              </a:tblPr>
              <a:tblGrid>
                <a:gridCol w="1050228">
                  <a:extLst>
                    <a:ext uri="{9D8B030D-6E8A-4147-A177-3AD203B41FA5}">
                      <a16:colId xmlns:a16="http://schemas.microsoft.com/office/drawing/2014/main" val="519892843"/>
                    </a:ext>
                  </a:extLst>
                </a:gridCol>
                <a:gridCol w="7505822">
                  <a:extLst>
                    <a:ext uri="{9D8B030D-6E8A-4147-A177-3AD203B41FA5}">
                      <a16:colId xmlns:a16="http://schemas.microsoft.com/office/drawing/2014/main" val="991320638"/>
                    </a:ext>
                  </a:extLst>
                </a:gridCol>
              </a:tblGrid>
              <a:tr h="290313">
                <a:tc>
                  <a:txBody>
                    <a:bodyPr/>
                    <a:lstStyle/>
                    <a:p>
                      <a:pPr marL="0" marR="0" algn="l">
                        <a:lnSpc>
                          <a:spcPct val="107000"/>
                        </a:lnSpc>
                        <a:spcBef>
                          <a:spcPts val="0"/>
                        </a:spcBef>
                        <a:spcAft>
                          <a:spcPts val="0"/>
                        </a:spcAft>
                      </a:pPr>
                      <a:r>
                        <a:rPr lang="de"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ARTIKEL</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de" sz="1100" b="0" dirty="0">
                          <a:solidFill>
                            <a:schemeClr val="tx1"/>
                          </a:solidFill>
                          <a:effectLst/>
                          <a:latin typeface="Century Gothic" panose="020B0502020202020204" pitchFamily="34" charset="0"/>
                        </a:rPr>
                        <a:t>BESCHREIBUNG</a:t>
                      </a:r>
                      <a:endParaRPr lang="en-US"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566968507"/>
                  </a:ext>
                </a:extLst>
              </a:tr>
              <a:tr h="868577">
                <a:tc>
                  <a:txBody>
                    <a:bodyPr/>
                    <a:lstStyle/>
                    <a:p>
                      <a:pPr marL="0" marR="0">
                        <a:lnSpc>
                          <a:spcPct val="107000"/>
                        </a:lnSpc>
                        <a:spcBef>
                          <a:spcPts val="0"/>
                        </a:spcBef>
                        <a:spcAft>
                          <a:spcPts val="0"/>
                        </a:spcAft>
                      </a:pPr>
                      <a:r>
                        <a:rPr lang="de" sz="13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TAGESORDNUNG DER SITZUNG</a:t>
                      </a: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extLst>
                  <a:ext uri="{0D108BD9-81ED-4DB2-BD59-A6C34878D82A}">
                    <a16:rowId xmlns:a16="http://schemas.microsoft.com/office/drawing/2014/main" val="442747843"/>
                  </a:ext>
                </a:extLst>
              </a:tr>
              <a:tr h="868577">
                <a:tc>
                  <a:txBody>
                    <a:bodyPr/>
                    <a:lstStyle/>
                    <a:p>
                      <a:pPr marL="0" marR="0">
                        <a:lnSpc>
                          <a:spcPct val="107000"/>
                        </a:lnSpc>
                        <a:spcBef>
                          <a:spcPts val="0"/>
                        </a:spcBef>
                        <a:spcAft>
                          <a:spcPts val="0"/>
                        </a:spcAft>
                      </a:pPr>
                      <a:r>
                        <a:rPr lang="de" sz="13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BESPRECHUNGSLEITER</a:t>
                      </a: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extLst>
                  <a:ext uri="{0D108BD9-81ED-4DB2-BD59-A6C34878D82A}">
                    <a16:rowId xmlns:a16="http://schemas.microsoft.com/office/drawing/2014/main" val="1140220592"/>
                  </a:ext>
                </a:extLst>
              </a:tr>
              <a:tr h="868577">
                <a:tc>
                  <a:txBody>
                    <a:bodyPr/>
                    <a:lstStyle/>
                    <a:p>
                      <a:pPr marL="0" marR="0">
                        <a:lnSpc>
                          <a:spcPct val="107000"/>
                        </a:lnSpc>
                        <a:spcBef>
                          <a:spcPts val="0"/>
                        </a:spcBef>
                        <a:spcAft>
                          <a:spcPts val="0"/>
                        </a:spcAft>
                      </a:pPr>
                      <a:r>
                        <a:rPr lang="de" sz="13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BESPRECHUNGSPROTOKOLL</a:t>
                      </a: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extLst>
                  <a:ext uri="{0D108BD9-81ED-4DB2-BD59-A6C34878D82A}">
                    <a16:rowId xmlns:a16="http://schemas.microsoft.com/office/drawing/2014/main" val="3032247916"/>
                  </a:ext>
                </a:extLst>
              </a:tr>
              <a:tr h="868577">
                <a:tc>
                  <a:txBody>
                    <a:bodyPr/>
                    <a:lstStyle/>
                    <a:p>
                      <a:pPr marL="0" marR="0">
                        <a:lnSpc>
                          <a:spcPct val="107000"/>
                        </a:lnSpc>
                        <a:spcBef>
                          <a:spcPts val="0"/>
                        </a:spcBef>
                        <a:spcAft>
                          <a:spcPts val="0"/>
                        </a:spcAft>
                      </a:pPr>
                      <a:r>
                        <a:rPr lang="de" sz="13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ZEITMESSUNG</a:t>
                      </a: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extLst>
                  <a:ext uri="{0D108BD9-81ED-4DB2-BD59-A6C34878D82A}">
                    <a16:rowId xmlns:a16="http://schemas.microsoft.com/office/drawing/2014/main" val="888029311"/>
                  </a:ext>
                </a:extLst>
              </a:tr>
              <a:tr h="868577">
                <a:tc>
                  <a:txBody>
                    <a:bodyPr/>
                    <a:lstStyle/>
                    <a:p>
                      <a:pPr marL="0" marR="0">
                        <a:lnSpc>
                          <a:spcPct val="107000"/>
                        </a:lnSpc>
                        <a:spcBef>
                          <a:spcPts val="0"/>
                        </a:spcBef>
                        <a:spcAft>
                          <a:spcPts val="0"/>
                        </a:spcAft>
                      </a:pPr>
                      <a:r>
                        <a:rPr lang="de" sz="13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AKTIONSPUNKTE</a:t>
                      </a: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extLst>
                  <a:ext uri="{0D108BD9-81ED-4DB2-BD59-A6C34878D82A}">
                    <a16:rowId xmlns:a16="http://schemas.microsoft.com/office/drawing/2014/main" val="3849972066"/>
                  </a:ext>
                </a:extLst>
              </a:tr>
              <a:tr h="868577">
                <a:tc>
                  <a:txBody>
                    <a:bodyPr/>
                    <a:lstStyle/>
                    <a:p>
                      <a:pPr marL="0" marR="0">
                        <a:lnSpc>
                          <a:spcPct val="107000"/>
                        </a:lnSpc>
                        <a:spcBef>
                          <a:spcPts val="0"/>
                        </a:spcBef>
                        <a:spcAft>
                          <a:spcPts val="0"/>
                        </a:spcAft>
                      </a:pPr>
                      <a:r>
                        <a:rPr lang="de" sz="13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ZURÜCKGESTELLTE ARTIKEL</a:t>
                      </a:r>
                    </a:p>
                  </a:txBody>
                  <a:tcPr marL="73025" marR="73025" marT="730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alpha val="70000"/>
                      </a:schemeClr>
                    </a:solidFill>
                  </a:tcPr>
                </a:tc>
                <a:extLst>
                  <a:ext uri="{0D108BD9-81ED-4DB2-BD59-A6C34878D82A}">
                    <a16:rowId xmlns:a16="http://schemas.microsoft.com/office/drawing/2014/main" val="4172173951"/>
                  </a:ext>
                </a:extLst>
              </a:tr>
            </a:tbl>
          </a:graphicData>
        </a:graphic>
      </p:graphicFrame>
      <p:pic>
        <p:nvPicPr>
          <p:cNvPr id="6148" name="Picture 4">
            <a:extLst>
              <a:ext uri="{FF2B5EF4-FFF2-40B4-BE49-F238E27FC236}">
                <a16:creationId xmlns:a16="http://schemas.microsoft.com/office/drawing/2014/main" id="{5D626942-CABE-7B4D-AE07-5B526859514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58674" y="5405062"/>
            <a:ext cx="753602" cy="7496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8530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 name="Picture 45" descr="Form&#10;&#10;Beschreibung automatisch generiert">
            <a:extLst>
              <a:ext uri="{FF2B5EF4-FFF2-40B4-BE49-F238E27FC236}">
                <a16:creationId xmlns:a16="http://schemas.microsoft.com/office/drawing/2014/main" id="{1D0B2554-03BF-E44C-99F3-C52BA0737C20}"/>
              </a:ext>
            </a:extLst>
          </p:cNvPr>
          <p:cNvPicPr>
            <a:picLocks noChangeAspect="1"/>
          </p:cNvPicPr>
          <p:nvPr/>
        </p:nvPicPr>
        <p:blipFill>
          <a:blip r:embed="rId3">
            <a:alphaModFix amt="60000"/>
          </a:blip>
          <a:stretch>
            <a:fillRect/>
          </a:stretch>
        </p:blipFill>
        <p:spPr>
          <a:xfrm>
            <a:off x="7923313" y="125618"/>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PROBLEM-ESKALATION</a:t>
            </a:r>
          </a:p>
        </p:txBody>
      </p:sp>
      <p:sp>
        <p:nvSpPr>
          <p:cNvPr id="14" name="TextBox 13">
            <a:extLst>
              <a:ext uri="{FF2B5EF4-FFF2-40B4-BE49-F238E27FC236}">
                <a16:creationId xmlns:a16="http://schemas.microsoft.com/office/drawing/2014/main" id="{A669908E-C3F8-0D4D-91F8-DDDEA44C8E15}"/>
              </a:ext>
            </a:extLst>
          </p:cNvPr>
          <p:cNvSpPr txBox="1"/>
          <p:nvPr/>
        </p:nvSpPr>
        <p:spPr>
          <a:xfrm>
            <a:off x="367748" y="248400"/>
            <a:ext cx="3215945"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8. AUSGABEN-ESKALATION</a:t>
            </a:r>
          </a:p>
        </p:txBody>
      </p:sp>
      <p:graphicFrame>
        <p:nvGraphicFramePr>
          <p:cNvPr id="3" name="Table 2">
            <a:extLst>
              <a:ext uri="{FF2B5EF4-FFF2-40B4-BE49-F238E27FC236}">
                <a16:creationId xmlns:a16="http://schemas.microsoft.com/office/drawing/2014/main" id="{81A59A5F-6A97-6A41-9F89-E1763C48A7CA}"/>
              </a:ext>
            </a:extLst>
          </p:cNvPr>
          <p:cNvGraphicFramePr>
            <a:graphicFrameLocks noGrp="1"/>
          </p:cNvGraphicFramePr>
          <p:nvPr>
            <p:extLst>
              <p:ext uri="{D42A27DB-BD31-4B8C-83A1-F6EECF244321}">
                <p14:modId xmlns:p14="http://schemas.microsoft.com/office/powerpoint/2010/main" val="1970683371"/>
              </p:ext>
            </p:extLst>
          </p:nvPr>
        </p:nvGraphicFramePr>
        <p:xfrm>
          <a:off x="550694" y="890265"/>
          <a:ext cx="10254959" cy="5018922"/>
        </p:xfrm>
        <a:graphic>
          <a:graphicData uri="http://schemas.openxmlformats.org/drawingml/2006/table">
            <a:tbl>
              <a:tblPr firstRow="1" firstCol="1" bandRow="1">
                <a:tableStyleId>{5C22544A-7EE6-4342-B048-85BDC9FD1C3A}</a:tableStyleId>
              </a:tblPr>
              <a:tblGrid>
                <a:gridCol w="1396273">
                  <a:extLst>
                    <a:ext uri="{9D8B030D-6E8A-4147-A177-3AD203B41FA5}">
                      <a16:colId xmlns:a16="http://schemas.microsoft.com/office/drawing/2014/main" val="1352701077"/>
                    </a:ext>
                  </a:extLst>
                </a:gridCol>
                <a:gridCol w="2912199">
                  <a:extLst>
                    <a:ext uri="{9D8B030D-6E8A-4147-A177-3AD203B41FA5}">
                      <a16:colId xmlns:a16="http://schemas.microsoft.com/office/drawing/2014/main" val="1056840554"/>
                    </a:ext>
                  </a:extLst>
                </a:gridCol>
                <a:gridCol w="2154236">
                  <a:extLst>
                    <a:ext uri="{9D8B030D-6E8A-4147-A177-3AD203B41FA5}">
                      <a16:colId xmlns:a16="http://schemas.microsoft.com/office/drawing/2014/main" val="2153772306"/>
                    </a:ext>
                  </a:extLst>
                </a:gridCol>
                <a:gridCol w="3792251">
                  <a:extLst>
                    <a:ext uri="{9D8B030D-6E8A-4147-A177-3AD203B41FA5}">
                      <a16:colId xmlns:a16="http://schemas.microsoft.com/office/drawing/2014/main" val="3764831040"/>
                    </a:ext>
                  </a:extLst>
                </a:gridCol>
              </a:tblGrid>
              <a:tr h="242682">
                <a:tc>
                  <a:txBody>
                    <a:bodyPr/>
                    <a:lstStyle/>
                    <a:p>
                      <a:pPr marL="0" marR="0">
                        <a:lnSpc>
                          <a:spcPct val="107000"/>
                        </a:lnSpc>
                        <a:spcBef>
                          <a:spcPts val="300"/>
                        </a:spcBef>
                        <a:spcAft>
                          <a:spcPts val="300"/>
                        </a:spcAft>
                      </a:pPr>
                      <a:r>
                        <a:rPr lang="de" sz="1000" dirty="0">
                          <a:solidFill>
                            <a:schemeClr val="tx1"/>
                          </a:solidFill>
                          <a:effectLst/>
                          <a:latin typeface="Century Gothic" panose="020B0502020202020204" pitchFamily="34" charset="0"/>
                        </a:rPr>
                        <a:t>WIRKUNGSGRAD</a:t>
                      </a:r>
                      <a:endParaRPr lang="en-US" sz="1000" b="1"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0" marR="0">
                        <a:lnSpc>
                          <a:spcPct val="107000"/>
                        </a:lnSpc>
                        <a:spcBef>
                          <a:spcPts val="300"/>
                        </a:spcBef>
                        <a:spcAft>
                          <a:spcPts val="300"/>
                        </a:spcAft>
                      </a:pPr>
                      <a:r>
                        <a:rPr lang="de" sz="1000" dirty="0">
                          <a:solidFill>
                            <a:schemeClr val="tx1"/>
                          </a:solidFill>
                          <a:effectLst/>
                          <a:latin typeface="Century Gothic" panose="020B0502020202020204" pitchFamily="34" charset="0"/>
                        </a:rPr>
                        <a:t>BESCHREIBUNG</a:t>
                      </a:r>
                      <a:endParaRPr lang="en-US" sz="1000" b="1"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300"/>
                        </a:spcBef>
                        <a:spcAft>
                          <a:spcPts val="300"/>
                        </a:spcAft>
                      </a:pPr>
                      <a:r>
                        <a:rPr lang="de" sz="1000" dirty="0">
                          <a:solidFill>
                            <a:schemeClr val="tx1"/>
                          </a:solidFill>
                          <a:effectLst/>
                          <a:latin typeface="Century Gothic" panose="020B0502020202020204" pitchFamily="34" charset="0"/>
                        </a:rPr>
                        <a:t>BERICHT AN</a:t>
                      </a:r>
                      <a:endParaRPr lang="en-US" sz="1000" b="1"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300"/>
                        </a:spcBef>
                        <a:spcAft>
                          <a:spcPts val="300"/>
                        </a:spcAft>
                      </a:pPr>
                      <a:r>
                        <a:rPr lang="de" sz="1000" dirty="0">
                          <a:solidFill>
                            <a:schemeClr val="tx1"/>
                          </a:solidFill>
                          <a:effectLst/>
                          <a:latin typeface="Century Gothic" panose="020B0502020202020204" pitchFamily="34" charset="0"/>
                        </a:rPr>
                        <a:t>ZEITLEISTE DER LÖSUNG</a:t>
                      </a:r>
                      <a:endParaRPr lang="en-US" sz="1000" b="1"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207552269"/>
                  </a:ext>
                </a:extLst>
              </a:tr>
              <a:tr h="1194060">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alpha val="70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429936180"/>
                  </a:ext>
                </a:extLst>
              </a:tr>
              <a:tr h="1194060">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alpha val="70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3809506305"/>
                  </a:ext>
                </a:extLst>
              </a:tr>
              <a:tr h="1194060">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alpha val="70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3957850998"/>
                  </a:ext>
                </a:extLst>
              </a:tr>
              <a:tr h="1194060">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alpha val="70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775208337"/>
                  </a:ext>
                </a:extLst>
              </a:tr>
            </a:tbl>
          </a:graphicData>
        </a:graphic>
      </p:graphicFrame>
      <p:pic>
        <p:nvPicPr>
          <p:cNvPr id="10" name="Picture 2">
            <a:extLst>
              <a:ext uri="{FF2B5EF4-FFF2-40B4-BE49-F238E27FC236}">
                <a16:creationId xmlns:a16="http://schemas.microsoft.com/office/drawing/2014/main" id="{F2141866-5D88-D146-AF56-F2104EAC8AD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80759" y="4784709"/>
            <a:ext cx="1069148" cy="10636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8872461"/>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Management-Communication-Plan-Presentation-Template_PowerPoint" id="{B9984E10-D2BD-9A4B-97AA-141EE3FE3D7B}" vid="{D35F0B13-DE4E-964A-A6C6-EC89EE107CE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IC-Project-Management-Communication-Plan-Presentation-Template_PowerPoint</Template>
  <TotalTime>1</TotalTime>
  <Words>412</Words>
  <Application>Microsoft Macintosh PowerPoint</Application>
  <PresentationFormat>Widescreen</PresentationFormat>
  <Paragraphs>233</Paragraphs>
  <Slides>12</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Alexandra Ragazhinskaya</dc:creator>
  <cp:lastModifiedBy>Jason Flores</cp:lastModifiedBy>
  <cp:revision>2</cp:revision>
  <dcterms:created xsi:type="dcterms:W3CDTF">2021-06-01T17:32:18Z</dcterms:created>
  <dcterms:modified xsi:type="dcterms:W3CDTF">2022-09-11T04:14:45Z</dcterms:modified>
</cp:coreProperties>
</file>