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342" r:id="rId2"/>
    <p:sldId id="353" r:id="rId3"/>
    <p:sldId id="354" r:id="rId4"/>
    <p:sldId id="368" r:id="rId5"/>
    <p:sldId id="363" r:id="rId6"/>
    <p:sldId id="369" r:id="rId7"/>
    <p:sldId id="374" r:id="rId8"/>
    <p:sldId id="375" r:id="rId9"/>
    <p:sldId id="376" r:id="rId10"/>
    <p:sldId id="377" r:id="rId11"/>
    <p:sldId id="37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1C3"/>
    <a:srgbClr val="E9CF9C"/>
    <a:srgbClr val="F7F9FB"/>
    <a:srgbClr val="F9F9F9"/>
    <a:srgbClr val="FCF8E4"/>
    <a:srgbClr val="EAEEF3"/>
    <a:srgbClr val="E0EA88"/>
    <a:srgbClr val="9CF0F0"/>
    <a:srgbClr val="D3EEA4"/>
    <a:srgbClr val="FFF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4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78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84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6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7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06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743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7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png"/><Relationship Id="rId7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11.xml"/><Relationship Id="rId5" Type="http://schemas.openxmlformats.org/officeDocument/2006/relationships/slide" Target="slide4.xml"/><Relationship Id="rId10" Type="http://schemas.openxmlformats.org/officeDocument/2006/relationships/slide" Target="slide5.xml"/><Relationship Id="rId4" Type="http://schemas.openxmlformats.org/officeDocument/2006/relationships/slide" Target="slide9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プロジェクト管理コミュニケーション計画プレゼンテーションテンプレート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コミュニケーション計画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2177381"/>
            <a:ext cx="1122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800" dirty="0">
                <a:latin typeface="Century Gothic" panose="020B0502020202020204" pitchFamily="34" charset="0"/>
              </a:rPr>
              <a:t>プロジェクト名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3534252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コミュニケーション計画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ja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318269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用語集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7F60DB5-B702-BD43-B099-8F1D37ADB6EA}"/>
              </a:ext>
            </a:extLst>
          </p:cNvPr>
          <p:cNvSpPr txBox="1">
            <a:spLocks/>
          </p:cNvSpPr>
          <p:nvPr/>
        </p:nvSpPr>
        <p:spPr>
          <a:xfrm>
            <a:off x="237798" y="286807"/>
            <a:ext cx="5101389" cy="391936"/>
          </a:xfrm>
          <a:prstGeom prst="rect">
            <a:avLst/>
          </a:prstGeom>
        </p:spPr>
        <p:txBody>
          <a:bodyPr vert="horz" wrap="square" lIns="0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9. 用語集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D2A06E49-B947-924E-872B-5EC4D18F4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00044"/>
              </p:ext>
            </p:extLst>
          </p:nvPr>
        </p:nvGraphicFramePr>
        <p:xfrm>
          <a:off x="237798" y="703241"/>
          <a:ext cx="5431224" cy="550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196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086028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90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用語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定義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A7B6B45D-A8B8-7545-B2D4-9F02B67F4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898365"/>
              </p:ext>
            </p:extLst>
          </p:nvPr>
        </p:nvGraphicFramePr>
        <p:xfrm>
          <a:off x="6189700" y="709551"/>
          <a:ext cx="5195408" cy="550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648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390276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90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用語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定義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6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承認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162292A-46D6-3C40-B88B-CD9665EA78C0}"/>
              </a:ext>
            </a:extLst>
          </p:cNvPr>
          <p:cNvSpPr txBox="1">
            <a:spLocks/>
          </p:cNvSpPr>
          <p:nvPr/>
        </p:nvSpPr>
        <p:spPr>
          <a:xfrm>
            <a:off x="237798" y="286807"/>
            <a:ext cx="5101389" cy="391936"/>
          </a:xfrm>
          <a:prstGeom prst="rect">
            <a:avLst/>
          </a:prstGeom>
        </p:spPr>
        <p:txBody>
          <a:bodyPr vert="horz" wrap="square" lIns="0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10. 承認</a:t>
            </a: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87147"/>
              </p:ext>
            </p:extLst>
          </p:nvPr>
        </p:nvGraphicFramePr>
        <p:xfrm>
          <a:off x="695331" y="1924662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プロジェクトスポンサー名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7C48B5FE-EC8B-3149-BB4F-EF65922666B1}"/>
              </a:ext>
            </a:extLst>
          </p:cNvPr>
          <p:cNvSpPr txBox="1"/>
          <p:nvPr/>
        </p:nvSpPr>
        <p:spPr>
          <a:xfrm>
            <a:off x="682229" y="1410631"/>
            <a:ext cx="1758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承認者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E794B7D3-EADC-5642-9AF0-B65D68BD1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2" y="4990075"/>
            <a:ext cx="1304208" cy="129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5294376" y="6477000"/>
            <a:ext cx="6452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コミュニケーション計画|  目次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目次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1186543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目的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499999"/>
            <a:ext cx="2424693" cy="92900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コミュニケーション管理アプローチ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20267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通信の制約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1253050"/>
            <a:ext cx="1975221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役割と </a:t>
            </a:r>
          </a:p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責任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2617234"/>
            <a:ext cx="231666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通信 </a:t>
            </a:r>
          </a:p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必要条件</a:t>
            </a:r>
          </a:p>
        </p:txBody>
      </p:sp>
      <p:sp>
        <p:nvSpPr>
          <p:cNvPr id="53" name="TextBox 52">
            <a:hlinkClick r:id="rId6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4" name="TextBox 53">
            <a:hlinkClick r:id="rId7" action="ppaction://hlinksldjump"/>
            <a:extLst>
              <a:ext uri="{FF2B5EF4-FFF2-40B4-BE49-F238E27FC236}">
                <a16:creationId xmlns:a16="http://schemas.microsoft.com/office/drawing/2014/main" id="{3FF5FA85-39A8-074F-93DB-10E569F1F4C2}"/>
              </a:ext>
            </a:extLst>
          </p:cNvPr>
          <p:cNvSpPr txBox="1"/>
          <p:nvPr/>
        </p:nvSpPr>
        <p:spPr>
          <a:xfrm>
            <a:off x="4381675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55" name="TextBox 54">
            <a:hlinkClick r:id="rId8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8CE68B-2DD7-474E-83C7-F737670A8372}"/>
              </a:ext>
            </a:extLst>
          </p:cNvPr>
          <p:cNvSpPr txBox="1"/>
          <p:nvPr/>
        </p:nvSpPr>
        <p:spPr>
          <a:xfrm>
            <a:off x="5013485" y="3986584"/>
            <a:ext cx="2732883" cy="646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プロジェクト会議のガイドライン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2A477F0-669E-3943-945A-EE5EBAA934BC}"/>
              </a:ext>
            </a:extLst>
          </p:cNvPr>
          <p:cNvSpPr txBox="1"/>
          <p:nvPr/>
        </p:nvSpPr>
        <p:spPr>
          <a:xfrm>
            <a:off x="9195832" y="1389510"/>
            <a:ext cx="236154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テムズ用語集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980B10-0F56-B541-AFCA-998F6A2BDDAA}"/>
              </a:ext>
            </a:extLst>
          </p:cNvPr>
          <p:cNvSpPr txBox="1"/>
          <p:nvPr/>
        </p:nvSpPr>
        <p:spPr>
          <a:xfrm>
            <a:off x="9195832" y="2726210"/>
            <a:ext cx="140936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承認</a:t>
            </a:r>
          </a:p>
        </p:txBody>
      </p:sp>
      <p:sp>
        <p:nvSpPr>
          <p:cNvPr id="62" name="TextBox 61">
            <a:hlinkClick r:id="" action="ppaction://noaction"/>
            <a:extLst>
              <a:ext uri="{FF2B5EF4-FFF2-40B4-BE49-F238E27FC236}">
                <a16:creationId xmlns:a16="http://schemas.microsoft.com/office/drawing/2014/main" id="{407D5FF6-FA1D-034A-9C6B-71D78D1B7B27}"/>
              </a:ext>
            </a:extLst>
          </p:cNvPr>
          <p:cNvSpPr txBox="1"/>
          <p:nvPr/>
        </p:nvSpPr>
        <p:spPr>
          <a:xfrm>
            <a:off x="8349761" y="2327399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63" name="TextBox 62">
            <a:hlinkClick r:id="rId9" action="ppaction://hlinksldjump"/>
            <a:extLst>
              <a:ext uri="{FF2B5EF4-FFF2-40B4-BE49-F238E27FC236}">
                <a16:creationId xmlns:a16="http://schemas.microsoft.com/office/drawing/2014/main" id="{DA45F0AE-A633-4643-A14D-2E4A2D685D07}"/>
              </a:ext>
            </a:extLst>
          </p:cNvPr>
          <p:cNvSpPr txBox="1"/>
          <p:nvPr/>
        </p:nvSpPr>
        <p:spPr>
          <a:xfrm>
            <a:off x="8564022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4" name="TextBox 63">
            <a:hlinkClick r:id="rId10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304278" y="492590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936088" y="5131218"/>
            <a:ext cx="274139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利害関係者のコミュニケーション要件</a:t>
            </a:r>
          </a:p>
        </p:txBody>
      </p:sp>
      <p:sp>
        <p:nvSpPr>
          <p:cNvPr id="67" name="TextBox 66">
            <a:hlinkClick r:id="rId11" action="ppaction://hlinksldjump"/>
            <a:extLst>
              <a:ext uri="{FF2B5EF4-FFF2-40B4-BE49-F238E27FC236}">
                <a16:creationId xmlns:a16="http://schemas.microsoft.com/office/drawing/2014/main" id="{07A33CE0-0E2E-9C43-9988-91D59DF94BE8}"/>
              </a:ext>
            </a:extLst>
          </p:cNvPr>
          <p:cNvSpPr txBox="1"/>
          <p:nvPr/>
        </p:nvSpPr>
        <p:spPr>
          <a:xfrm>
            <a:off x="4381675" y="4925907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ja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964616A-0797-9044-BBB4-5F99F23A13B5}"/>
              </a:ext>
            </a:extLst>
          </p:cNvPr>
          <p:cNvSpPr txBox="1"/>
          <p:nvPr/>
        </p:nvSpPr>
        <p:spPr>
          <a:xfrm>
            <a:off x="5013485" y="5178877"/>
            <a:ext cx="1824637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問題のエスカレーション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87979"/>
              </p:ext>
            </p:extLst>
          </p:nvPr>
        </p:nvGraphicFramePr>
        <p:xfrm>
          <a:off x="473711" y="773545"/>
          <a:ext cx="5300924" cy="4790238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5300924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790238">
                <a:tc>
                  <a:txBody>
                    <a:bodyPr/>
                    <a:lstStyle/>
                    <a:p>
                      <a:pPr algn="l" fontAlgn="ctr"/>
                      <a:r>
                        <a:rPr lang="ja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テキストを入力</a:t>
                      </a: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目的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0D0581-7805-FA48-B697-8843905A7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292967"/>
              </p:ext>
            </p:extLst>
          </p:nvPr>
        </p:nvGraphicFramePr>
        <p:xfrm>
          <a:off x="6201962" y="1164693"/>
          <a:ext cx="4840411" cy="438180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4840411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381809">
                <a:tc>
                  <a:txBody>
                    <a:bodyPr/>
                    <a:lstStyle/>
                    <a:p>
                      <a:pPr algn="l" fontAlgn="ctr"/>
                      <a:r>
                        <a:rPr lang="ja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テキストを入力</a:t>
                      </a: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pic>
        <p:nvPicPr>
          <p:cNvPr id="43" name="Picture 42" descr="燭台が写っている写真&#10;&#10;自動的に生成された説明">
            <a:extLst>
              <a:ext uri="{FF2B5EF4-FFF2-40B4-BE49-F238E27FC236}">
                <a16:creationId xmlns:a16="http://schemas.microsoft.com/office/drawing/2014/main" id="{9B65A2B5-035D-8E44-8941-BFDC5F06D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705969">
            <a:off x="10447338" y="4951101"/>
            <a:ext cx="1242446" cy="12424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1239EE6-71BC-6A4C-809F-552031EF4A58}"/>
              </a:ext>
            </a:extLst>
          </p:cNvPr>
          <p:cNvSpPr txBox="1"/>
          <p:nvPr/>
        </p:nvSpPr>
        <p:spPr>
          <a:xfrm>
            <a:off x="6096000" y="248399"/>
            <a:ext cx="4946373" cy="85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コミュニケーション管理アプローチ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目的 + コミュニケーション管理アプローチ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42FA9C2-9B66-1843-B1B5-87FC79507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56090"/>
              </p:ext>
            </p:extLst>
          </p:nvPr>
        </p:nvGraphicFramePr>
        <p:xfrm>
          <a:off x="473711" y="773545"/>
          <a:ext cx="5300924" cy="4790238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5300924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790238">
                <a:tc>
                  <a:txBody>
                    <a:bodyPr/>
                    <a:lstStyle/>
                    <a:p>
                      <a:pPr algn="l" fontAlgn="ctr"/>
                      <a:r>
                        <a:rPr lang="ja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テキストを入力</a:t>
                      </a: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FA7164C-4330-A149-ACCA-24C89795B119}"/>
              </a:ext>
            </a:extLst>
          </p:cNvPr>
          <p:cNvSpPr txBox="1"/>
          <p:nvPr/>
        </p:nvSpPr>
        <p:spPr>
          <a:xfrm>
            <a:off x="367748" y="248400"/>
            <a:ext cx="5391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通信の制約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0F497FA-A52E-F444-9D85-737D2B7D2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14659"/>
              </p:ext>
            </p:extLst>
          </p:nvPr>
        </p:nvGraphicFramePr>
        <p:xfrm>
          <a:off x="6201962" y="1164693"/>
          <a:ext cx="5105135" cy="438180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5105135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381809">
                <a:tc>
                  <a:txBody>
                    <a:bodyPr/>
                    <a:lstStyle/>
                    <a:p>
                      <a:pPr algn="l" fontAlgn="ctr"/>
                      <a:r>
                        <a:rPr lang="ja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テキストを入力</a:t>
                      </a: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9007B40B-CFCD-2A4D-836B-85712B4ACDF6}"/>
              </a:ext>
            </a:extLst>
          </p:cNvPr>
          <p:cNvSpPr txBox="1"/>
          <p:nvPr/>
        </p:nvSpPr>
        <p:spPr>
          <a:xfrm>
            <a:off x="6096000" y="248399"/>
            <a:ext cx="53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利害関係者のコミュニケーション要件</a:t>
            </a:r>
          </a:p>
        </p:txBody>
      </p:sp>
      <p:pic>
        <p:nvPicPr>
          <p:cNvPr id="16" name="Picture 15" descr="アイコン&#10;&#10;自動的に生成された説明">
            <a:extLst>
              <a:ext uri="{FF2B5EF4-FFF2-40B4-BE49-F238E27FC236}">
                <a16:creationId xmlns:a16="http://schemas.microsoft.com/office/drawing/2014/main" id="{3213B28F-7319-8B4E-8E71-E06FE7156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1117" y="4840946"/>
            <a:ext cx="1411112" cy="1411112"/>
          </a:xfrm>
          <a:prstGeom prst="rect">
            <a:avLst/>
          </a:prstGeom>
        </p:spPr>
      </p:pic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884903" y="6477000"/>
            <a:ext cx="1086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通信の制約 + 利害関係者の通信要件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3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利害関係者マトリックス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7F60DB5-B702-BD43-B099-8F1D37ADB6EA}"/>
              </a:ext>
            </a:extLst>
          </p:cNvPr>
          <p:cNvSpPr txBox="1">
            <a:spLocks/>
          </p:cNvSpPr>
          <p:nvPr/>
        </p:nvSpPr>
        <p:spPr>
          <a:xfrm>
            <a:off x="237798" y="286807"/>
            <a:ext cx="5101389" cy="391936"/>
          </a:xfrm>
          <a:prstGeom prst="rect">
            <a:avLst/>
          </a:prstGeom>
        </p:spPr>
        <p:txBody>
          <a:bodyPr vert="horz" wrap="square" lIns="0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利害関係者マトリックス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D2A06E49-B947-924E-872B-5EC4D18F4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61737"/>
              </p:ext>
            </p:extLst>
          </p:nvPr>
        </p:nvGraphicFramePr>
        <p:xfrm>
          <a:off x="237798" y="703241"/>
          <a:ext cx="5431224" cy="550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196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086028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90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利害関係者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プロジェクトスポンサー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プログラムマネージャー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プロジェクトマネージャー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主要な利害関係者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変更管理ボード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顧客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A7B6B45D-A8B8-7545-B2D4-9F02B67F4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537219"/>
              </p:ext>
            </p:extLst>
          </p:nvPr>
        </p:nvGraphicFramePr>
        <p:xfrm>
          <a:off x="6189700" y="709551"/>
          <a:ext cx="5195408" cy="550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648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390276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90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利害関係者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プロジェクト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チーム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運営委員会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テクニカルリード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他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他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他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</a:tbl>
          </a:graphicData>
        </a:graphic>
      </p:graphicFrame>
      <p:pic>
        <p:nvPicPr>
          <p:cNvPr id="5122" name="Picture 2">
            <a:extLst>
              <a:ext uri="{FF2B5EF4-FFF2-40B4-BE49-F238E27FC236}">
                <a16:creationId xmlns:a16="http://schemas.microsoft.com/office/drawing/2014/main" id="{49F6B048-6D90-AA4D-99CC-1EA4243CE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238" y="5161394"/>
            <a:ext cx="1079573" cy="107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8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 descr="形&#10;&#10;自動的に生成された説明">
            <a:extLst>
              <a:ext uri="{FF2B5EF4-FFF2-40B4-BE49-F238E27FC236}">
                <a16:creationId xmlns:a16="http://schemas.microsoft.com/office/drawing/2014/main" id="{1D0B2554-03BF-E44C-99F3-C52BA0737C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23313" y="125618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役割と責任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69908E-C3F8-0D4D-91F8-DDDEA44C8E15}"/>
              </a:ext>
            </a:extLst>
          </p:cNvPr>
          <p:cNvSpPr txBox="1"/>
          <p:nvPr/>
        </p:nvSpPr>
        <p:spPr>
          <a:xfrm>
            <a:off x="367748" y="248400"/>
            <a:ext cx="4679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役割と責任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A59A5F-6A97-6A41-9F89-E1763C48A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842282"/>
              </p:ext>
            </p:extLst>
          </p:nvPr>
        </p:nvGraphicFramePr>
        <p:xfrm>
          <a:off x="550695" y="890265"/>
          <a:ext cx="11120196" cy="5018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466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1930466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1930466">
                  <a:extLst>
                    <a:ext uri="{9D8B030D-6E8A-4147-A177-3AD203B41FA5}">
                      <a16:colId xmlns:a16="http://schemas.microsoft.com/office/drawing/2014/main" val="75743404"/>
                    </a:ext>
                  </a:extLst>
                </a:gridCol>
                <a:gridCol w="1930466">
                  <a:extLst>
                    <a:ext uri="{9D8B030D-6E8A-4147-A177-3AD203B41FA5}">
                      <a16:colId xmlns:a16="http://schemas.microsoft.com/office/drawing/2014/main" val="2153772306"/>
                    </a:ext>
                  </a:extLst>
                </a:gridCol>
                <a:gridCol w="3398332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26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役割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名前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部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接触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06305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850998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08337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69381B52-53ED-4A44-B462-DFFA4ADC4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516" y="4816795"/>
            <a:ext cx="1002890" cy="100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852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通信要件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69908E-C3F8-0D4D-91F8-DDDEA44C8E15}"/>
              </a:ext>
            </a:extLst>
          </p:cNvPr>
          <p:cNvSpPr txBox="1"/>
          <p:nvPr/>
        </p:nvSpPr>
        <p:spPr>
          <a:xfrm>
            <a:off x="367748" y="248400"/>
            <a:ext cx="5567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通信要件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E8B259-D2F6-6A40-B180-806089994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34843"/>
              </p:ext>
            </p:extLst>
          </p:nvPr>
        </p:nvGraphicFramePr>
        <p:xfrm>
          <a:off x="467181" y="793238"/>
          <a:ext cx="11400356" cy="5464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961">
                  <a:extLst>
                    <a:ext uri="{9D8B030D-6E8A-4147-A177-3AD203B41FA5}">
                      <a16:colId xmlns:a16="http://schemas.microsoft.com/office/drawing/2014/main" val="2526477281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775163000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411876490"/>
                    </a:ext>
                  </a:extLst>
                </a:gridCol>
                <a:gridCol w="1199536">
                  <a:extLst>
                    <a:ext uri="{9D8B030D-6E8A-4147-A177-3AD203B41FA5}">
                      <a16:colId xmlns:a16="http://schemas.microsoft.com/office/drawing/2014/main" val="86417318"/>
                    </a:ext>
                  </a:extLst>
                </a:gridCol>
                <a:gridCol w="1307690">
                  <a:extLst>
                    <a:ext uri="{9D8B030D-6E8A-4147-A177-3AD203B41FA5}">
                      <a16:colId xmlns:a16="http://schemas.microsoft.com/office/drawing/2014/main" val="1508945906"/>
                    </a:ext>
                  </a:extLst>
                </a:gridCol>
                <a:gridCol w="1237996">
                  <a:extLst>
                    <a:ext uri="{9D8B030D-6E8A-4147-A177-3AD203B41FA5}">
                      <a16:colId xmlns:a16="http://schemas.microsoft.com/office/drawing/2014/main" val="1721117559"/>
                    </a:ext>
                  </a:extLst>
                </a:gridCol>
                <a:gridCol w="1411364">
                  <a:extLst>
                    <a:ext uri="{9D8B030D-6E8A-4147-A177-3AD203B41FA5}">
                      <a16:colId xmlns:a16="http://schemas.microsoft.com/office/drawing/2014/main" val="4140741584"/>
                    </a:ext>
                  </a:extLst>
                </a:gridCol>
                <a:gridCol w="1411364">
                  <a:extLst>
                    <a:ext uri="{9D8B030D-6E8A-4147-A177-3AD203B41FA5}">
                      <a16:colId xmlns:a16="http://schemas.microsoft.com/office/drawing/2014/main" val="2670963938"/>
                    </a:ext>
                  </a:extLst>
                </a:gridCol>
              </a:tblGrid>
              <a:tr h="425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通信の種類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目標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通信方法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周波数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受信者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担当者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F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成果物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形式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49445"/>
                  </a:ext>
                </a:extLst>
              </a:tr>
              <a:tr h="1259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410537"/>
                  </a:ext>
                </a:extLst>
              </a:tr>
              <a:tr h="1259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386508"/>
                  </a:ext>
                </a:extLst>
              </a:tr>
              <a:tr h="1259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771038"/>
                  </a:ext>
                </a:extLst>
              </a:tr>
              <a:tr h="12596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59624"/>
                  </a:ext>
                </a:extLst>
              </a:tr>
            </a:tbl>
          </a:graphicData>
        </a:graphic>
      </p:graphicFrame>
      <p:pic>
        <p:nvPicPr>
          <p:cNvPr id="3074" name="Picture 2">
            <a:extLst>
              <a:ext uri="{FF2B5EF4-FFF2-40B4-BE49-F238E27FC236}">
                <a16:creationId xmlns:a16="http://schemas.microsoft.com/office/drawing/2014/main" id="{AE8C0A00-A0EB-FF4A-A45F-03AA71D60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981" y="5246934"/>
            <a:ext cx="879838" cy="87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3AD2FD51-2F44-384B-81AA-7C20A9984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5573" y="5696446"/>
            <a:ext cx="448802" cy="44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45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プロジェクト会議のガイドライン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7F60DB5-B702-BD43-B099-8F1D37ADB6EA}"/>
              </a:ext>
            </a:extLst>
          </p:cNvPr>
          <p:cNvSpPr txBox="1">
            <a:spLocks/>
          </p:cNvSpPr>
          <p:nvPr/>
        </p:nvSpPr>
        <p:spPr>
          <a:xfrm>
            <a:off x="237798" y="286807"/>
            <a:ext cx="5101389" cy="391936"/>
          </a:xfrm>
          <a:prstGeom prst="rect">
            <a:avLst/>
          </a:prstGeom>
        </p:spPr>
        <p:txBody>
          <a:bodyPr vert="horz" wrap="square" lIns="0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ja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7. プロジェクトミーティングのガイドライン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D2A06E49-B947-924E-872B-5EC4D18F4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84563"/>
              </p:ext>
            </p:extLst>
          </p:nvPr>
        </p:nvGraphicFramePr>
        <p:xfrm>
          <a:off x="237798" y="703241"/>
          <a:ext cx="8556050" cy="5501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0228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7505822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903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アイテム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会議の議題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ミーティングチェア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議事録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タイムキーピング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アクションアイテム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8685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3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繰延明細</a:t>
                      </a:r>
                    </a:p>
                  </a:txBody>
                  <a:tcPr marL="73025" marR="73025" marT="730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</a:tbl>
          </a:graphicData>
        </a:graphic>
      </p:graphicFrame>
      <p:pic>
        <p:nvPicPr>
          <p:cNvPr id="6148" name="Picture 4">
            <a:extLst>
              <a:ext uri="{FF2B5EF4-FFF2-40B4-BE49-F238E27FC236}">
                <a16:creationId xmlns:a16="http://schemas.microsoft.com/office/drawing/2014/main" id="{5D626942-CABE-7B4D-AE07-5B5268595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674" y="5405062"/>
            <a:ext cx="753602" cy="749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53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 descr="形&#10;&#10;自動的に生成された説明">
            <a:extLst>
              <a:ext uri="{FF2B5EF4-FFF2-40B4-BE49-F238E27FC236}">
                <a16:creationId xmlns:a16="http://schemas.microsoft.com/office/drawing/2014/main" id="{1D0B2554-03BF-E44C-99F3-C52BA0737C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23313" y="125618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問題のエスカレーション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69908E-C3F8-0D4D-91F8-DDDEA44C8E15}"/>
              </a:ext>
            </a:extLst>
          </p:cNvPr>
          <p:cNvSpPr txBox="1"/>
          <p:nvPr/>
        </p:nvSpPr>
        <p:spPr>
          <a:xfrm>
            <a:off x="367748" y="248400"/>
            <a:ext cx="3215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8. 問題のエスカレーション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1A59A5F-6A97-6A41-9F89-E1763C48A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683371"/>
              </p:ext>
            </p:extLst>
          </p:nvPr>
        </p:nvGraphicFramePr>
        <p:xfrm>
          <a:off x="550694" y="890265"/>
          <a:ext cx="10254959" cy="5018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6273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2912199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54236">
                  <a:extLst>
                    <a:ext uri="{9D8B030D-6E8A-4147-A177-3AD203B41FA5}">
                      <a16:colId xmlns:a16="http://schemas.microsoft.com/office/drawing/2014/main" val="2153772306"/>
                    </a:ext>
                  </a:extLst>
                </a:gridCol>
                <a:gridCol w="3792251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26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影響レベル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形容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報告先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解像度タイムライン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06305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850998"/>
                  </a:ext>
                </a:extLst>
              </a:tr>
              <a:tr h="11940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208337"/>
                  </a:ext>
                </a:extLst>
              </a:tr>
            </a:tbl>
          </a:graphicData>
        </a:graphic>
      </p:graphicFrame>
      <p:pic>
        <p:nvPicPr>
          <p:cNvPr id="10" name="Picture 2">
            <a:extLst>
              <a:ext uri="{FF2B5EF4-FFF2-40B4-BE49-F238E27FC236}">
                <a16:creationId xmlns:a16="http://schemas.microsoft.com/office/drawing/2014/main" id="{F2141866-5D88-D146-AF56-F2104EAC8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759" y="4784709"/>
            <a:ext cx="1069148" cy="106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8724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Management-Communication-Plan-Presentation-Template_PowerPoint" id="{B9984E10-D2BD-9A4B-97AA-141EE3FE3D7B}" vid="{D35F0B13-DE4E-964A-A6C6-EC89EE107C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IC-Project-Management-Communication-Plan-Presentation-Template_PowerPoint</Template>
  <TotalTime>1</TotalTime>
  <Words>1086</Words>
  <Application>Microsoft Macintosh PowerPoint</Application>
  <PresentationFormat>Widescreen</PresentationFormat>
  <Paragraphs>233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2021-06-01T17:32:18Z</dcterms:created>
  <dcterms:modified xsi:type="dcterms:W3CDTF">2022-09-11T04:34:17Z</dcterms:modified>
</cp:coreProperties>
</file>