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381" r:id="rId2"/>
    <p:sldId id="353" r:id="rId3"/>
    <p:sldId id="354" r:id="rId4"/>
    <p:sldId id="367" r:id="rId5"/>
    <p:sldId id="368" r:id="rId6"/>
    <p:sldId id="370" r:id="rId7"/>
    <p:sldId id="371" r:id="rId8"/>
    <p:sldId id="372" r:id="rId9"/>
    <p:sldId id="373" r:id="rId10"/>
    <p:sldId id="376" r:id="rId11"/>
    <p:sldId id="378" r:id="rId12"/>
    <p:sldId id="374" r:id="rId13"/>
    <p:sldId id="375"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FC"/>
    <a:srgbClr val="FFDBD1"/>
    <a:srgbClr val="ED786F"/>
    <a:srgbClr val="ABF0EE"/>
    <a:srgbClr val="D4FCF9"/>
    <a:srgbClr val="7CCCC9"/>
    <a:srgbClr val="FFA625"/>
    <a:srgbClr val="B4DBE5"/>
    <a:srgbClr val="E7B2DF"/>
    <a:srgbClr val="E7C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5" autoAdjust="0"/>
    <p:restoredTop sz="86447"/>
  </p:normalViewPr>
  <p:slideViewPr>
    <p:cSldViewPr snapToGrid="0" snapToObjects="1">
      <p:cViewPr varScale="1">
        <p:scale>
          <a:sx n="112" d="100"/>
          <a:sy n="112" d="100"/>
        </p:scale>
        <p:origin x="704"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428507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824278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0817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09411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80520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799128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9329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75701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430887"/>
          </a:xfrm>
          <a:prstGeom prst="rect">
            <a:avLst/>
          </a:prstGeom>
          <a:noFill/>
        </p:spPr>
        <p:txBody>
          <a:bodyPr wrap="square" rtlCol="0">
            <a:spAutoFit/>
          </a:bodyPr>
          <a:lstStyle/>
          <a:p>
            <a:r>
              <a:rPr lang="ja" sz="2200" b="1" dirty="0">
                <a:solidFill>
                  <a:schemeClr val="tx1">
                    <a:lumMod val="75000"/>
                    <a:lumOff val="25000"/>
                  </a:schemeClr>
                </a:solidFill>
                <a:latin typeface="Century Gothic" panose="020B0502020202020204" pitchFamily="34" charset="0"/>
              </a:rPr>
              <a:t>プロジェクト概要プレゼンテーションテンプレート</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プロジェクト概要</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ja" sz="4400" dirty="0">
                <a:latin typeface="Century Gothic" panose="020B0502020202020204" pitchFamily="34" charset="0"/>
              </a:rPr>
              <a:t>[ プロジェクト名 ]</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170099"/>
          </a:xfrm>
          <a:prstGeom prst="rect">
            <a:avLst/>
          </a:prstGeom>
          <a:noFill/>
        </p:spPr>
        <p:txBody>
          <a:bodyPr wrap="square" rtlCol="0">
            <a:spAutoFit/>
          </a:bodyPr>
          <a:lstStyle/>
          <a:p>
            <a:r>
              <a:rPr lang="ja" sz="3600" dirty="0">
                <a:solidFill>
                  <a:schemeClr val="tx2">
                    <a:lumMod val="50000"/>
                  </a:schemeClr>
                </a:solidFill>
                <a:latin typeface="Century Gothic" panose="020B0502020202020204" pitchFamily="34" charset="0"/>
              </a:rPr>
              <a:t>プロジェクト概要</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r>
              <a:rPr lang="ja" sz="1400" dirty="0">
                <a:solidFill>
                  <a:schemeClr val="tx1">
                    <a:lumMod val="65000"/>
                    <a:lumOff val="35000"/>
                  </a:schemeClr>
                </a:solidFill>
                <a:latin typeface="Century Gothic" panose="020B0502020202020204" pitchFamily="34" charset="0"/>
              </a:rPr>
              <a:t>プロジェクトマネージャー</a:t>
            </a:r>
          </a:p>
          <a:p>
            <a:r>
              <a:rPr lang="ja" dirty="0">
                <a:latin typeface="Century Gothic" panose="020B0502020202020204" pitchFamily="34" charset="0"/>
              </a:rPr>
              <a:t>PM 名</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ja" sz="1400" dirty="0">
                <a:solidFill>
                  <a:schemeClr val="tx1">
                    <a:lumMod val="65000"/>
                    <a:lumOff val="35000"/>
                  </a:schemeClr>
                </a:solidFill>
                <a:latin typeface="Century Gothic" panose="020B0502020202020204" pitchFamily="34" charset="0"/>
              </a:rPr>
              <a:t>著者</a:t>
            </a:r>
          </a:p>
          <a:p>
            <a:r>
              <a:rPr lang="ja" sz="1400" dirty="0">
                <a:latin typeface="Century Gothic" panose="020B0502020202020204" pitchFamily="34" charset="0"/>
              </a:rPr>
              <a:t>著者名</a:t>
            </a:r>
          </a:p>
          <a:p>
            <a:endParaRPr lang="en-US" sz="1400" dirty="0">
              <a:latin typeface="Century Gothic" panose="020B0502020202020204" pitchFamily="34" charset="0"/>
            </a:endParaRPr>
          </a:p>
          <a:p>
            <a:r>
              <a:rPr lang="ja"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2205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B4DBE5"/>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成果 物</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57009"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8. 成果物</a:t>
            </a:r>
          </a:p>
        </p:txBody>
      </p:sp>
      <p:pic>
        <p:nvPicPr>
          <p:cNvPr id="11" name="Picture 14">
            <a:extLst>
              <a:ext uri="{FF2B5EF4-FFF2-40B4-BE49-F238E27FC236}">
                <a16:creationId xmlns:a16="http://schemas.microsoft.com/office/drawing/2014/main" id="{890E7377-DD33-CB41-BE92-45FE08D38B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5177" y="4273827"/>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DC065EB9-12DD-8B4A-AA4C-C171891580A1}"/>
              </a:ext>
            </a:extLst>
          </p:cNvPr>
          <p:cNvSpPr txBox="1"/>
          <p:nvPr/>
        </p:nvSpPr>
        <p:spPr>
          <a:xfrm>
            <a:off x="808892" y="1043354"/>
            <a:ext cx="8654032" cy="378565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ja" sz="2000" dirty="0">
                <a:latin typeface="Century Gothic" panose="020B0502020202020204" pitchFamily="34" charset="0"/>
              </a:rPr>
              <a:t>更新された位置決めステートメント</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更新されたメッセージングフレームワーク</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ブランド戦略ガイドラインの更新</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ウェブサイトのコンテンツ</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広告デザイン</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メールテンプレート</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ソーシャルメディアコンテンツ</a:t>
            </a:r>
          </a:p>
        </p:txBody>
      </p:sp>
    </p:spTree>
    <p:extLst>
      <p:ext uri="{BB962C8B-B14F-4D97-AF65-F5344CB8AC3E}">
        <p14:creationId xmlns:p14="http://schemas.microsoft.com/office/powerpoint/2010/main" val="282490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A625"/>
            </a:gs>
            <a:gs pos="100000">
              <a:srgbClr val="ABF0E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タイムライン</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308645"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9. タイムライン</a:t>
            </a:r>
          </a:p>
        </p:txBody>
      </p:sp>
      <p:graphicFrame>
        <p:nvGraphicFramePr>
          <p:cNvPr id="11" name="Table 10">
            <a:extLst>
              <a:ext uri="{FF2B5EF4-FFF2-40B4-BE49-F238E27FC236}">
                <a16:creationId xmlns:a16="http://schemas.microsoft.com/office/drawing/2014/main" id="{56346904-F264-C149-B94E-C2C626A0AFEF}"/>
              </a:ext>
            </a:extLst>
          </p:cNvPr>
          <p:cNvGraphicFramePr>
            <a:graphicFrameLocks noGrp="1"/>
          </p:cNvGraphicFramePr>
          <p:nvPr>
            <p:extLst>
              <p:ext uri="{D42A27DB-BD31-4B8C-83A1-F6EECF244321}">
                <p14:modId xmlns:p14="http://schemas.microsoft.com/office/powerpoint/2010/main" val="2315451611"/>
              </p:ext>
            </p:extLst>
          </p:nvPr>
        </p:nvGraphicFramePr>
        <p:xfrm>
          <a:off x="367748" y="1027134"/>
          <a:ext cx="11582082" cy="5165057"/>
        </p:xfrm>
        <a:graphic>
          <a:graphicData uri="http://schemas.openxmlformats.org/drawingml/2006/table">
            <a:tbl>
              <a:tblPr firstRow="1" firstCol="1" bandRow="1">
                <a:tableStyleId>{5C22544A-7EE6-4342-B048-85BDC9FD1C3A}</a:tableStyleId>
              </a:tblPr>
              <a:tblGrid>
                <a:gridCol w="2964175">
                  <a:extLst>
                    <a:ext uri="{9D8B030D-6E8A-4147-A177-3AD203B41FA5}">
                      <a16:colId xmlns:a16="http://schemas.microsoft.com/office/drawing/2014/main" val="2696511628"/>
                    </a:ext>
                  </a:extLst>
                </a:gridCol>
                <a:gridCol w="1529641">
                  <a:extLst>
                    <a:ext uri="{9D8B030D-6E8A-4147-A177-3AD203B41FA5}">
                      <a16:colId xmlns:a16="http://schemas.microsoft.com/office/drawing/2014/main" val="705925536"/>
                    </a:ext>
                  </a:extLst>
                </a:gridCol>
                <a:gridCol w="2060542">
                  <a:extLst>
                    <a:ext uri="{9D8B030D-6E8A-4147-A177-3AD203B41FA5}">
                      <a16:colId xmlns:a16="http://schemas.microsoft.com/office/drawing/2014/main" val="1719593867"/>
                    </a:ext>
                  </a:extLst>
                </a:gridCol>
                <a:gridCol w="502772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マイルストーン</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BF0EE"/>
                    </a:solidFill>
                  </a:tcPr>
                </a:tc>
                <a:tc>
                  <a:txBody>
                    <a:bodyPr/>
                    <a:lstStyle/>
                    <a:p>
                      <a:pPr marL="0" marR="0" algn="ctr">
                        <a:spcBef>
                          <a:spcPts val="0"/>
                        </a:spcBef>
                        <a:spcAft>
                          <a:spcPts val="0"/>
                        </a:spcAft>
                      </a:pPr>
                      <a:r>
                        <a:rPr lang="ja" sz="1200" dirty="0">
                          <a:solidFill>
                            <a:schemeClr val="tx1"/>
                          </a:solidFill>
                          <a:effectLst/>
                          <a:latin typeface="Century Gothic" panose="020B0502020202020204" pitchFamily="34" charset="0"/>
                        </a:rPr>
                        <a:t>目標日</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所有者</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コメント</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marL="0" marR="0" algn="ct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0205">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4FCF9"/>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2" name="Picture 12">
            <a:extLst>
              <a:ext uri="{FF2B5EF4-FFF2-40B4-BE49-F238E27FC236}">
                <a16:creationId xmlns:a16="http://schemas.microsoft.com/office/drawing/2014/main" id="{DEC3EA83-89E9-184F-B27B-4593C8C7A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9232" y="139872"/>
            <a:ext cx="1127025" cy="112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18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リソース要件</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17994"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10. リソース要件</a:t>
            </a:r>
          </a:p>
        </p:txBody>
      </p:sp>
      <p:graphicFrame>
        <p:nvGraphicFramePr>
          <p:cNvPr id="12" name="Table 11">
            <a:extLst>
              <a:ext uri="{FF2B5EF4-FFF2-40B4-BE49-F238E27FC236}">
                <a16:creationId xmlns:a16="http://schemas.microsoft.com/office/drawing/2014/main" id="{0A7EBFBF-3025-0E4A-9CB8-337AAA8DCE08}"/>
              </a:ext>
            </a:extLst>
          </p:cNvPr>
          <p:cNvGraphicFramePr>
            <a:graphicFrameLocks noGrp="1"/>
          </p:cNvGraphicFramePr>
          <p:nvPr>
            <p:extLst>
              <p:ext uri="{D42A27DB-BD31-4B8C-83A1-F6EECF244321}">
                <p14:modId xmlns:p14="http://schemas.microsoft.com/office/powerpoint/2010/main" val="3536553350"/>
              </p:ext>
            </p:extLst>
          </p:nvPr>
        </p:nvGraphicFramePr>
        <p:xfrm>
          <a:off x="367748" y="1027134"/>
          <a:ext cx="11582082" cy="4647155"/>
        </p:xfrm>
        <a:graphic>
          <a:graphicData uri="http://schemas.openxmlformats.org/drawingml/2006/table">
            <a:tbl>
              <a:tblPr firstRow="1" firstCol="1" bandRow="1">
                <a:tableStyleId>{5C22544A-7EE6-4342-B048-85BDC9FD1C3A}</a:tableStyleId>
              </a:tblPr>
              <a:tblGrid>
                <a:gridCol w="5143704">
                  <a:extLst>
                    <a:ext uri="{9D8B030D-6E8A-4147-A177-3AD203B41FA5}">
                      <a16:colId xmlns:a16="http://schemas.microsoft.com/office/drawing/2014/main" val="2696511628"/>
                    </a:ext>
                  </a:extLst>
                </a:gridCol>
                <a:gridCol w="2655518">
                  <a:extLst>
                    <a:ext uri="{9D8B030D-6E8A-4147-A177-3AD203B41FA5}">
                      <a16:colId xmlns:a16="http://schemas.microsoft.com/office/drawing/2014/main" val="705925536"/>
                    </a:ext>
                  </a:extLst>
                </a:gridCol>
                <a:gridCol w="2091846">
                  <a:extLst>
                    <a:ext uri="{9D8B030D-6E8A-4147-A177-3AD203B41FA5}">
                      <a16:colId xmlns:a16="http://schemas.microsoft.com/office/drawing/2014/main" val="1719593867"/>
                    </a:ext>
                  </a:extLst>
                </a:gridCol>
                <a:gridCol w="1691014">
                  <a:extLst>
                    <a:ext uri="{9D8B030D-6E8A-4147-A177-3AD203B41FA5}">
                      <a16:colId xmlns:a16="http://schemas.microsoft.com/office/drawing/2014/main" val="3001723393"/>
                    </a:ext>
                  </a:extLst>
                </a:gridCol>
              </a:tblGrid>
              <a:tr h="303827">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リソース項目</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tc>
                  <a:txBody>
                    <a:bodyPr/>
                    <a:lstStyle/>
                    <a:p>
                      <a:pPr marL="0" marR="0" algn="l">
                        <a:spcBef>
                          <a:spcPts val="0"/>
                        </a:spcBef>
                        <a:spcAft>
                          <a:spcPts val="0"/>
                        </a:spcAft>
                      </a:pPr>
                      <a:r>
                        <a:rPr lang="ja" sz="1200" dirty="0">
                          <a:solidFill>
                            <a:schemeClr val="tx1"/>
                          </a:solidFill>
                          <a:effectLst/>
                          <a:latin typeface="Century Gothic" panose="020B0502020202020204" pitchFamily="34" charset="0"/>
                        </a:rPr>
                        <a:t>プロジェクトフェーズ/マイルストーン</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担当者</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ja" sz="1200" dirty="0">
                          <a:solidFill>
                            <a:schemeClr val="tx1"/>
                          </a:solidFill>
                          <a:effectLst/>
                          <a:latin typeface="Century Gothic" panose="020B0502020202020204" pitchFamily="34" charset="0"/>
                        </a:rPr>
                        <a:t>推定コスト</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88722539"/>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89322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94702092"/>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16776640"/>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674896"/>
                  </a:ext>
                </a:extLst>
              </a:tr>
              <a:tr h="482592">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24422158"/>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87335946"/>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40891700"/>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l">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9744991"/>
                  </a:ext>
                </a:extLst>
              </a:tr>
              <a:tr h="48259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algn="l"/>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9702680"/>
                  </a:ext>
                </a:extLst>
              </a:tr>
            </a:tbl>
          </a:graphicData>
        </a:graphic>
      </p:graphicFrame>
      <p:pic>
        <p:nvPicPr>
          <p:cNvPr id="13" name="Picture 28">
            <a:extLst>
              <a:ext uri="{FF2B5EF4-FFF2-40B4-BE49-F238E27FC236}">
                <a16:creationId xmlns:a16="http://schemas.microsoft.com/office/drawing/2014/main" id="{EB25AAFD-BE02-A644-969E-8EA9E2ED4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3271" y="149454"/>
            <a:ext cx="1034061" cy="103406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2541711-F79E-E34A-BB1D-D54CB49767A0}"/>
              </a:ext>
            </a:extLst>
          </p:cNvPr>
          <p:cNvSpPr txBox="1"/>
          <p:nvPr/>
        </p:nvSpPr>
        <p:spPr>
          <a:xfrm>
            <a:off x="8254651" y="5867121"/>
            <a:ext cx="1975649"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総費用</a:t>
            </a:r>
          </a:p>
        </p:txBody>
      </p:sp>
      <p:sp>
        <p:nvSpPr>
          <p:cNvPr id="15" name="TextBox 14">
            <a:extLst>
              <a:ext uri="{FF2B5EF4-FFF2-40B4-BE49-F238E27FC236}">
                <a16:creationId xmlns:a16="http://schemas.microsoft.com/office/drawing/2014/main" id="{A1FE6284-84BD-7140-A6AE-F748A5828512}"/>
              </a:ext>
            </a:extLst>
          </p:cNvPr>
          <p:cNvSpPr txBox="1"/>
          <p:nvPr/>
        </p:nvSpPr>
        <p:spPr>
          <a:xfrm>
            <a:off x="10230300" y="5840886"/>
            <a:ext cx="1755356" cy="400110"/>
          </a:xfrm>
          <a:prstGeom prst="rect">
            <a:avLst/>
          </a:prstGeom>
          <a:noFill/>
        </p:spPr>
        <p:txBody>
          <a:bodyPr wrap="square" rtlCol="0">
            <a:spAutoFit/>
          </a:bodyPr>
          <a:lstStyle/>
          <a:p>
            <a:pPr algn="r"/>
            <a:r>
              <a:rPr lang="ja" sz="2000" dirty="0">
                <a:solidFill>
                  <a:schemeClr val="bg1"/>
                </a:solidFill>
                <a:latin typeface="Century Gothic" panose="020B0502020202020204" pitchFamily="34" charset="0"/>
              </a:rPr>
              <a:t>$00,000</a:t>
            </a:r>
          </a:p>
        </p:txBody>
      </p:sp>
    </p:spTree>
    <p:extLst>
      <p:ext uri="{BB962C8B-B14F-4D97-AF65-F5344CB8AC3E}">
        <p14:creationId xmlns:p14="http://schemas.microsoft.com/office/powerpoint/2010/main" val="146617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D786F"/>
            </a:gs>
            <a:gs pos="100000">
              <a:srgbClr val="FFDBD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コメント</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214341"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11. コメント</a:t>
            </a:r>
          </a:p>
        </p:txBody>
      </p:sp>
      <p:pic>
        <p:nvPicPr>
          <p:cNvPr id="5122" name="Picture 2">
            <a:extLst>
              <a:ext uri="{FF2B5EF4-FFF2-40B4-BE49-F238E27FC236}">
                <a16:creationId xmlns:a16="http://schemas.microsoft.com/office/drawing/2014/main" id="{20B17124-571B-4E40-BCA0-D319AA7B4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1514" y="4556343"/>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703D7B0-D2B7-AE44-89B7-1444AF5C7694}"/>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ja"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レクタス・モーリス・ウルトリス・エロス・イン。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3700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ja" sz="1600" b="1" dirty="0">
                          <a:solidFill>
                            <a:schemeClr val="tx1"/>
                          </a:solidFill>
                          <a:effectLst/>
                          <a:latin typeface="Century Gothic" panose="020B0502020202020204" pitchFamily="34" charset="0"/>
                        </a:rPr>
                        <a:t>免責事項</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ja" sz="1400" b="0" dirty="0">
                          <a:solidFill>
                            <a:schemeClr val="tx1"/>
                          </a:solidFill>
                          <a:effectLst/>
                          <a:latin typeface="Century Gothic" panose="020B0502020202020204" pitchFamily="34" charset="0"/>
                        </a:rPr>
                        <a:t>Web サイトで Smartsheet が提供する記事、テンプレート、または情報は、参照のみを目的としています。当社は、情報を最新かつ正確に保つよう努めていますが、本ウェブサイトまたは本ウェブサイトに含まれる情報、記事、テンプレート、または関連グラフィックに関する完全性、正確性、信頼性、適合性、または可用性について、明示的または黙示的を問わず、いかなる種類の表明または保証も行いません。したがって、お客様がそのような情報に依拠する行為は、お客様ご自身の責任において厳格に行われるものとします。</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プロジェクト概要| 目次</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目次</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a:lnSpc>
                <a:spcPct val="150000"/>
              </a:lnSpc>
              <a:spcBef>
                <a:spcPts val="600"/>
              </a:spcBef>
            </a:pPr>
            <a:r>
              <a:rPr lang="ja" dirty="0">
                <a:latin typeface="Century Gothic" panose="020B0502020202020204" pitchFamily="34" charset="0"/>
              </a:rPr>
              <a:t>プロジェクト概要</a:t>
            </a:r>
          </a:p>
          <a:p>
            <a:pPr>
              <a:lnSpc>
                <a:spcPct val="150000"/>
              </a:lnSpc>
              <a:spcBef>
                <a:spcPts val="600"/>
              </a:spcBef>
            </a:pPr>
            <a:r>
              <a:rPr lang="ja" dirty="0">
                <a:latin typeface="Century Gothic" panose="020B0502020202020204" pitchFamily="34" charset="0"/>
              </a:rPr>
              <a:t>バックグラウンド</a:t>
            </a:r>
          </a:p>
          <a:p>
            <a:pPr>
              <a:lnSpc>
                <a:spcPct val="150000"/>
              </a:lnSpc>
              <a:spcBef>
                <a:spcPts val="600"/>
              </a:spcBef>
            </a:pPr>
            <a:r>
              <a:rPr lang="ja" dirty="0">
                <a:latin typeface="Century Gothic" panose="020B0502020202020204" pitchFamily="34" charset="0"/>
              </a:rPr>
              <a:t>業務内容</a:t>
            </a:r>
          </a:p>
          <a:p>
            <a:pPr>
              <a:lnSpc>
                <a:spcPct val="150000"/>
              </a:lnSpc>
              <a:spcBef>
                <a:spcPts val="600"/>
              </a:spcBef>
            </a:pPr>
            <a:r>
              <a:rPr lang="ja" dirty="0">
                <a:latin typeface="Century Gothic" panose="020B0502020202020204" pitchFamily="34" charset="0"/>
              </a:rPr>
              <a:t>目標</a:t>
            </a:r>
          </a:p>
          <a:p>
            <a:pPr>
              <a:lnSpc>
                <a:spcPct val="150000"/>
              </a:lnSpc>
              <a:spcBef>
                <a:spcPts val="600"/>
              </a:spcBef>
            </a:pPr>
            <a:r>
              <a:rPr lang="ja" dirty="0">
                <a:latin typeface="Century Gothic" panose="020B0502020202020204" pitchFamily="34" charset="0"/>
              </a:rPr>
              <a:t>制約と前提条件</a:t>
            </a:r>
          </a:p>
          <a:p>
            <a:pPr>
              <a:lnSpc>
                <a:spcPct val="150000"/>
              </a:lnSpc>
              <a:spcBef>
                <a:spcPts val="600"/>
              </a:spcBef>
            </a:pPr>
            <a:r>
              <a:rPr lang="ja" dirty="0">
                <a:latin typeface="Century Gothic" panose="020B0502020202020204" pitchFamily="34" charset="0"/>
              </a:rPr>
              <a:t>主要な利害関係者</a:t>
            </a:r>
          </a:p>
          <a:p>
            <a:pPr>
              <a:lnSpc>
                <a:spcPct val="150000"/>
              </a:lnSpc>
              <a:spcBef>
                <a:spcPts val="600"/>
              </a:spcBef>
            </a:pPr>
            <a:r>
              <a:rPr lang="ja" dirty="0">
                <a:latin typeface="Century Gothic" panose="020B0502020202020204" pitchFamily="34" charset="0"/>
              </a:rPr>
              <a:t>主要チームメンバー</a:t>
            </a:r>
          </a:p>
          <a:p>
            <a:pPr>
              <a:lnSpc>
                <a:spcPct val="150000"/>
              </a:lnSpc>
              <a:spcBef>
                <a:spcPts val="600"/>
              </a:spcBef>
            </a:pPr>
            <a:r>
              <a:rPr lang="ja" dirty="0">
                <a:latin typeface="Century Gothic" panose="020B0502020202020204" pitchFamily="34" charset="0"/>
              </a:rPr>
              <a:t>成果 物</a:t>
            </a:r>
          </a:p>
          <a:p>
            <a:pPr>
              <a:lnSpc>
                <a:spcPct val="150000"/>
              </a:lnSpc>
              <a:spcBef>
                <a:spcPts val="600"/>
              </a:spcBef>
            </a:pPr>
            <a:r>
              <a:rPr lang="ja" dirty="0">
                <a:latin typeface="Century Gothic" panose="020B0502020202020204" pitchFamily="34" charset="0"/>
              </a:rPr>
              <a:t>タイムライン</a:t>
            </a:r>
          </a:p>
          <a:p>
            <a:pPr>
              <a:lnSpc>
                <a:spcPct val="150000"/>
              </a:lnSpc>
              <a:spcBef>
                <a:spcPts val="600"/>
              </a:spcBef>
            </a:pPr>
            <a:r>
              <a:rPr lang="ja" dirty="0">
                <a:latin typeface="Century Gothic" panose="020B0502020202020204" pitchFamily="34" charset="0"/>
              </a:rPr>
              <a:t>リソース要件</a:t>
            </a:r>
          </a:p>
          <a:p>
            <a:pPr>
              <a:lnSpc>
                <a:spcPct val="150000"/>
              </a:lnSpc>
              <a:spcBef>
                <a:spcPts val="600"/>
              </a:spcBef>
            </a:pPr>
            <a:r>
              <a:rPr lang="ja" dirty="0">
                <a:latin typeface="Century Gothic" panose="020B0502020202020204" pitchFamily="34" charset="0"/>
              </a:rPr>
              <a:t>コメント</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a:lnSpc>
                <a:spcPct val="150000"/>
              </a:lnSpc>
              <a:spcBef>
                <a:spcPts val="600"/>
              </a:spcBef>
            </a:pPr>
            <a:r>
              <a:rPr lang="ja" dirty="0">
                <a:solidFill>
                  <a:srgbClr val="F0A622"/>
                </a:solidFill>
                <a:latin typeface="Century Gothic" panose="020B0502020202020204" pitchFamily="34" charset="0"/>
              </a:rPr>
              <a:t>1</a:t>
            </a:r>
          </a:p>
          <a:p>
            <a:pPr algn="r">
              <a:lnSpc>
                <a:spcPct val="150000"/>
              </a:lnSpc>
              <a:spcBef>
                <a:spcPts val="600"/>
              </a:spcBef>
            </a:pPr>
            <a:r>
              <a:rPr lang="ja" dirty="0">
                <a:solidFill>
                  <a:srgbClr val="F0A622"/>
                </a:solidFill>
                <a:latin typeface="Century Gothic" panose="020B0502020202020204" pitchFamily="34" charset="0"/>
              </a:rPr>
              <a:t>2</a:t>
            </a:r>
          </a:p>
          <a:p>
            <a:pPr algn="r">
              <a:lnSpc>
                <a:spcPct val="150000"/>
              </a:lnSpc>
              <a:spcBef>
                <a:spcPts val="600"/>
              </a:spcBef>
            </a:pPr>
            <a:r>
              <a:rPr lang="ja" dirty="0">
                <a:solidFill>
                  <a:srgbClr val="F0A622"/>
                </a:solidFill>
                <a:latin typeface="Century Gothic" panose="020B0502020202020204" pitchFamily="34" charset="0"/>
              </a:rPr>
              <a:t>3</a:t>
            </a:r>
          </a:p>
          <a:p>
            <a:pPr algn="r">
              <a:lnSpc>
                <a:spcPct val="150000"/>
              </a:lnSpc>
              <a:spcBef>
                <a:spcPts val="600"/>
              </a:spcBef>
            </a:pPr>
            <a:r>
              <a:rPr lang="ja" dirty="0">
                <a:solidFill>
                  <a:srgbClr val="F0A622"/>
                </a:solidFill>
                <a:latin typeface="Century Gothic" panose="020B0502020202020204" pitchFamily="34" charset="0"/>
              </a:rPr>
              <a:t>4</a:t>
            </a:r>
          </a:p>
          <a:p>
            <a:pPr algn="r">
              <a:lnSpc>
                <a:spcPct val="150000"/>
              </a:lnSpc>
              <a:spcBef>
                <a:spcPts val="600"/>
              </a:spcBef>
            </a:pPr>
            <a:r>
              <a:rPr lang="ja" dirty="0">
                <a:solidFill>
                  <a:srgbClr val="F0A622"/>
                </a:solidFill>
                <a:latin typeface="Century Gothic" panose="020B0502020202020204" pitchFamily="34" charset="0"/>
              </a:rPr>
              <a:t>5</a:t>
            </a:r>
          </a:p>
          <a:p>
            <a:pPr algn="r">
              <a:lnSpc>
                <a:spcPct val="150000"/>
              </a:lnSpc>
              <a:spcBef>
                <a:spcPts val="600"/>
              </a:spcBef>
            </a:pPr>
            <a:r>
              <a:rPr lang="ja" dirty="0">
                <a:solidFill>
                  <a:srgbClr val="F0A622"/>
                </a:solidFill>
                <a:latin typeface="Century Gothic" panose="020B0502020202020204" pitchFamily="34" charset="0"/>
              </a:rPr>
              <a:t>6</a:t>
            </a:r>
          </a:p>
          <a:p>
            <a:pPr algn="r">
              <a:lnSpc>
                <a:spcPct val="150000"/>
              </a:lnSpc>
              <a:spcBef>
                <a:spcPts val="600"/>
              </a:spcBef>
            </a:pPr>
            <a:r>
              <a:rPr lang="ja" dirty="0">
                <a:solidFill>
                  <a:srgbClr val="F0A622"/>
                </a:solidFill>
                <a:latin typeface="Century Gothic" panose="020B0502020202020204" pitchFamily="34" charset="0"/>
              </a:rPr>
              <a:t>7</a:t>
            </a:r>
          </a:p>
          <a:p>
            <a:pPr algn="r">
              <a:lnSpc>
                <a:spcPct val="150000"/>
              </a:lnSpc>
              <a:spcBef>
                <a:spcPts val="600"/>
              </a:spcBef>
            </a:pPr>
            <a:r>
              <a:rPr lang="ja" dirty="0">
                <a:solidFill>
                  <a:srgbClr val="F0A622"/>
                </a:solidFill>
                <a:latin typeface="Century Gothic" panose="020B0502020202020204" pitchFamily="34" charset="0"/>
              </a:rPr>
              <a:t>8</a:t>
            </a:r>
          </a:p>
          <a:p>
            <a:pPr algn="r">
              <a:lnSpc>
                <a:spcPct val="150000"/>
              </a:lnSpc>
              <a:spcBef>
                <a:spcPts val="600"/>
              </a:spcBef>
            </a:pPr>
            <a:r>
              <a:rPr lang="ja" dirty="0">
                <a:solidFill>
                  <a:srgbClr val="F0A622"/>
                </a:solidFill>
                <a:latin typeface="Century Gothic" panose="020B0502020202020204" pitchFamily="34" charset="0"/>
              </a:rPr>
              <a:t>9</a:t>
            </a:r>
          </a:p>
          <a:p>
            <a:pPr algn="r">
              <a:lnSpc>
                <a:spcPct val="150000"/>
              </a:lnSpc>
              <a:spcBef>
                <a:spcPts val="600"/>
              </a:spcBef>
            </a:pPr>
            <a:r>
              <a:rPr lang="ja" dirty="0">
                <a:solidFill>
                  <a:srgbClr val="F0A622"/>
                </a:solidFill>
                <a:latin typeface="Century Gothic" panose="020B0502020202020204" pitchFamily="34" charset="0"/>
              </a:rPr>
              <a:t>10</a:t>
            </a:r>
          </a:p>
          <a:p>
            <a:pPr algn="r">
              <a:lnSpc>
                <a:spcPct val="150000"/>
              </a:lnSpc>
              <a:spcBef>
                <a:spcPts val="600"/>
              </a:spcBef>
            </a:pPr>
            <a:r>
              <a:rPr lang="ja" dirty="0">
                <a:solidFill>
                  <a:srgbClr val="F0A622"/>
                </a:solidFill>
                <a:latin typeface="Century Gothic" panose="020B0502020202020204" pitchFamily="34" charset="0"/>
              </a:rPr>
              <a:t>11</a:t>
            </a:r>
          </a:p>
        </p:txBody>
      </p:sp>
      <p:pic>
        <p:nvPicPr>
          <p:cNvPr id="28" name="Picture 27" descr="ダイアグラム&#10;&#10;自動的に生成された説明">
            <a:extLst>
              <a:ext uri="{FF2B5EF4-FFF2-40B4-BE49-F238E27FC236}">
                <a16:creationId xmlns:a16="http://schemas.microsoft.com/office/drawing/2014/main" id="{606BA6E3-EE04-8B4F-8765-2FF613B5E142}"/>
              </a:ext>
            </a:extLst>
          </p:cNvPr>
          <p:cNvPicPr>
            <a:picLocks noChangeAspect="1"/>
          </p:cNvPicPr>
          <p:nvPr/>
        </p:nvPicPr>
        <p:blipFill>
          <a:blip r:embed="rId3"/>
          <a:stretch>
            <a:fillRect/>
          </a:stretch>
        </p:blipFill>
        <p:spPr>
          <a:xfrm>
            <a:off x="6718300" y="-858"/>
            <a:ext cx="5473700" cy="524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625"/>
            </a:gs>
            <a:gs pos="100000">
              <a:schemeClr val="accent4">
                <a:lumMod val="60000"/>
                <a:lumOff val="4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プロジェクト概要</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51246"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1. プロジェクト概要</a:t>
            </a:r>
          </a:p>
        </p:txBody>
      </p:sp>
      <p:sp>
        <p:nvSpPr>
          <p:cNvPr id="8" name="TextBox 7">
            <a:extLst>
              <a:ext uri="{FF2B5EF4-FFF2-40B4-BE49-F238E27FC236}">
                <a16:creationId xmlns:a16="http://schemas.microsoft.com/office/drawing/2014/main" id="{E478CD71-0DA3-5C42-88A5-A41AB38F9F6C}"/>
              </a:ext>
            </a:extLst>
          </p:cNvPr>
          <p:cNvSpPr txBox="1"/>
          <p:nvPr/>
        </p:nvSpPr>
        <p:spPr>
          <a:xfrm>
            <a:off x="1295309" y="1295347"/>
            <a:ext cx="9359439" cy="3265446"/>
          </a:xfrm>
          <a:prstGeom prst="rect">
            <a:avLst/>
          </a:prstGeom>
          <a:noFill/>
        </p:spPr>
        <p:txBody>
          <a:bodyPr wrap="square" rtlCol="0">
            <a:spAutoFit/>
          </a:bodyPr>
          <a:lstStyle/>
          <a:p>
            <a:pPr>
              <a:lnSpc>
                <a:spcPct val="150000"/>
              </a:lnSpc>
            </a:pPr>
            <a:r>
              <a:rPr lang="ja" sz="2000" dirty="0">
                <a:latin typeface="Century Gothic" panose="020B0502020202020204" pitchFamily="34" charset="0"/>
              </a:rPr>
              <a:t>Lorem ipsum dolor sit amet, consectetur adipiscing elit, sed do eiusmod tempor incididunt ut labore et dolore magna aliqua.Ut enim ad minim veniam, quis nostrud exercitation ullamco laboris nisi ut aliquip ex ea commodo consequat.Duis aute irure dolor in reprehenderit in voluptate velit esse cillum dolore eu fugiat nulla pariatur.Excepteur sint occaecat cupidatat non proident, sunt in culpa qui officia deserunt mollit anim id est laborum.</a:t>
            </a:r>
          </a:p>
        </p:txBody>
      </p:sp>
      <p:pic>
        <p:nvPicPr>
          <p:cNvPr id="16" name="Picture 20">
            <a:extLst>
              <a:ext uri="{FF2B5EF4-FFF2-40B4-BE49-F238E27FC236}">
                <a16:creationId xmlns:a16="http://schemas.microsoft.com/office/drawing/2014/main" id="{4AE837C4-7A87-4E4E-920A-633D9D9D7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8440" y="4356175"/>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7" name="Graphic 14">
            <a:extLst>
              <a:ext uri="{FF2B5EF4-FFF2-40B4-BE49-F238E27FC236}">
                <a16:creationId xmlns:a16="http://schemas.microsoft.com/office/drawing/2014/main" id="{F8B2067D-25D2-084B-89D5-EC39E4551FDF}"/>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20" name="Graphic 18">
            <a:extLst>
              <a:ext uri="{FF2B5EF4-FFF2-40B4-BE49-F238E27FC236}">
                <a16:creationId xmlns:a16="http://schemas.microsoft.com/office/drawing/2014/main" id="{E9507703-BBE1-BA46-9A76-32C4AF99E8AC}"/>
              </a:ext>
            </a:extLst>
          </p:cNvPr>
          <p:cNvSpPr>
            <a:spLocks noChangeAspect="1"/>
          </p:cNvSpPr>
          <p:nvPr/>
        </p:nvSpPr>
        <p:spPr>
          <a:xfrm>
            <a:off x="2816921" y="4106569"/>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CCCC9"/>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バックグラウンド</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5856"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2. 背景</a:t>
            </a:r>
          </a:p>
        </p:txBody>
      </p:sp>
      <p:pic>
        <p:nvPicPr>
          <p:cNvPr id="10" name="Picture 4">
            <a:extLst>
              <a:ext uri="{FF2B5EF4-FFF2-40B4-BE49-F238E27FC236}">
                <a16:creationId xmlns:a16="http://schemas.microsoft.com/office/drawing/2014/main" id="{A2782DF8-469A-0B42-B41A-4E418FE08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941" y="4496710"/>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a:extLst>
              <a:ext uri="{FF2B5EF4-FFF2-40B4-BE49-F238E27FC236}">
                <a16:creationId xmlns:a16="http://schemas.microsoft.com/office/drawing/2014/main" id="{874D0702-1487-F443-8375-2192EEDC55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1971" y="4878757"/>
            <a:ext cx="1064707" cy="10647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a:extLst>
              <a:ext uri="{FF2B5EF4-FFF2-40B4-BE49-F238E27FC236}">
                <a16:creationId xmlns:a16="http://schemas.microsoft.com/office/drawing/2014/main" id="{433C8FF0-3C16-3B44-9891-42619B3C60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493" y="5457889"/>
            <a:ext cx="746906" cy="7469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a:extLst>
              <a:ext uri="{FF2B5EF4-FFF2-40B4-BE49-F238E27FC236}">
                <a16:creationId xmlns:a16="http://schemas.microsoft.com/office/drawing/2014/main" id="{D12EB430-6B0A-124F-8448-362326CD67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33283" y="4878485"/>
            <a:ext cx="427914" cy="42791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42AFE1C-B362-7D49-879A-4CCD57B6320A}"/>
              </a:ext>
            </a:extLst>
          </p:cNvPr>
          <p:cNvSpPr txBox="1"/>
          <p:nvPr/>
        </p:nvSpPr>
        <p:spPr>
          <a:xfrm>
            <a:off x="1295309" y="1295347"/>
            <a:ext cx="9359439" cy="1418786"/>
          </a:xfrm>
          <a:prstGeom prst="rect">
            <a:avLst/>
          </a:prstGeom>
          <a:noFill/>
        </p:spPr>
        <p:txBody>
          <a:bodyPr wrap="square" rtlCol="0">
            <a:spAutoFit/>
          </a:bodyPr>
          <a:lstStyle/>
          <a:p>
            <a:pPr>
              <a:lnSpc>
                <a:spcPct val="150000"/>
              </a:lnSpc>
            </a:pPr>
            <a:r>
              <a:rPr lang="ja" sz="2000" dirty="0">
                <a:latin typeface="Century Gothic" panose="020B0502020202020204" pitchFamily="34" charset="0"/>
              </a:rPr>
              <a:t>Egestas sed sed risus pretium quam vulputate dignissim suspendisse.Aenean et tortor at risus viverra adipiscing.Ut tristique et egestas quis.Feugiat pretium nibh ipsum consequat nisl vel.</a:t>
            </a:r>
          </a:p>
        </p:txBody>
      </p:sp>
      <p:sp>
        <p:nvSpPr>
          <p:cNvPr id="15" name="Graphic 14">
            <a:extLst>
              <a:ext uri="{FF2B5EF4-FFF2-40B4-BE49-F238E27FC236}">
                <a16:creationId xmlns:a16="http://schemas.microsoft.com/office/drawing/2014/main" id="{ACC6F3E9-2F3F-924D-BA7E-EDC1C40C1BCB}"/>
              </a:ext>
            </a:extLst>
          </p:cNvPr>
          <p:cNvSpPr/>
          <p:nvPr/>
        </p:nvSpPr>
        <p:spPr>
          <a:xfrm>
            <a:off x="367748" y="1091058"/>
            <a:ext cx="832523" cy="687638"/>
          </a:xfrm>
          <a:custGeom>
            <a:avLst/>
            <a:gdLst>
              <a:gd name="connsiteX0" fmla="*/ 262284 w 573156"/>
              <a:gd name="connsiteY0" fmla="*/ 56215 h 473409"/>
              <a:gd name="connsiteX1" fmla="*/ 198293 w 573156"/>
              <a:gd name="connsiteY1" fmla="*/ 169822 h 473409"/>
              <a:gd name="connsiteX2" fmla="*/ 138372 w 573156"/>
              <a:gd name="connsiteY2" fmla="*/ 244204 h 473409"/>
              <a:gd name="connsiteX3" fmla="*/ 251980 w 573156"/>
              <a:gd name="connsiteY3" fmla="*/ 349498 h 473409"/>
              <a:gd name="connsiteX4" fmla="*/ 121833 w 573156"/>
              <a:gd name="connsiteY4" fmla="*/ 473410 h 473409"/>
              <a:gd name="connsiteX5" fmla="*/ 0 w 573156"/>
              <a:gd name="connsiteY5" fmla="*/ 328803 h 473409"/>
              <a:gd name="connsiteX6" fmla="*/ 181754 w 573156"/>
              <a:gd name="connsiteY6" fmla="*/ 47902 h 473409"/>
              <a:gd name="connsiteX7" fmla="*/ 245745 w 573156"/>
              <a:gd name="connsiteY7" fmla="*/ 364 h 473409"/>
              <a:gd name="connsiteX8" fmla="*/ 262284 w 573156"/>
              <a:gd name="connsiteY8" fmla="*/ 56215 h 473409"/>
              <a:gd name="connsiteX9" fmla="*/ 572106 w 573156"/>
              <a:gd name="connsiteY9" fmla="*/ 56215 h 473409"/>
              <a:gd name="connsiteX10" fmla="*/ 508116 w 573156"/>
              <a:gd name="connsiteY10" fmla="*/ 169822 h 473409"/>
              <a:gd name="connsiteX11" fmla="*/ 448195 w 573156"/>
              <a:gd name="connsiteY11" fmla="*/ 244204 h 473409"/>
              <a:gd name="connsiteX12" fmla="*/ 561802 w 573156"/>
              <a:gd name="connsiteY12" fmla="*/ 349498 h 473409"/>
              <a:gd name="connsiteX13" fmla="*/ 431656 w 573156"/>
              <a:gd name="connsiteY13" fmla="*/ 473410 h 473409"/>
              <a:gd name="connsiteX14" fmla="*/ 309822 w 573156"/>
              <a:gd name="connsiteY14" fmla="*/ 328803 h 473409"/>
              <a:gd name="connsiteX15" fmla="*/ 491577 w 573156"/>
              <a:gd name="connsiteY15" fmla="*/ 47902 h 473409"/>
              <a:gd name="connsiteX16" fmla="*/ 555567 w 573156"/>
              <a:gd name="connsiteY16" fmla="*/ 364 h 473409"/>
              <a:gd name="connsiteX17" fmla="*/ 572106 w 573156"/>
              <a:gd name="connsiteY17" fmla="*/ 56215 h 47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3156" h="473409">
                <a:moveTo>
                  <a:pt x="262284" y="56215"/>
                </a:moveTo>
                <a:cubicBezTo>
                  <a:pt x="256049" y="78902"/>
                  <a:pt x="245745" y="107823"/>
                  <a:pt x="198293" y="169822"/>
                </a:cubicBezTo>
                <a:cubicBezTo>
                  <a:pt x="165215" y="213204"/>
                  <a:pt x="142529" y="233813"/>
                  <a:pt x="138372" y="244204"/>
                </a:cubicBezTo>
                <a:cubicBezTo>
                  <a:pt x="212754" y="240047"/>
                  <a:pt x="251980" y="293734"/>
                  <a:pt x="251980" y="349498"/>
                </a:cubicBezTo>
                <a:cubicBezTo>
                  <a:pt x="251980" y="409419"/>
                  <a:pt x="210676" y="473410"/>
                  <a:pt x="121833" y="473410"/>
                </a:cubicBezTo>
                <a:cubicBezTo>
                  <a:pt x="57843" y="473410"/>
                  <a:pt x="0" y="409419"/>
                  <a:pt x="0" y="328803"/>
                </a:cubicBezTo>
                <a:cubicBezTo>
                  <a:pt x="0" y="285421"/>
                  <a:pt x="35069" y="192509"/>
                  <a:pt x="181754" y="47902"/>
                </a:cubicBezTo>
                <a:cubicBezTo>
                  <a:pt x="206519" y="27293"/>
                  <a:pt x="239597" y="-3706"/>
                  <a:pt x="245745" y="364"/>
                </a:cubicBezTo>
                <a:cubicBezTo>
                  <a:pt x="258128" y="6685"/>
                  <a:pt x="266440" y="37598"/>
                  <a:pt x="262284" y="56215"/>
                </a:cubicBezTo>
                <a:close/>
                <a:moveTo>
                  <a:pt x="572106" y="56215"/>
                </a:moveTo>
                <a:cubicBezTo>
                  <a:pt x="565872" y="78902"/>
                  <a:pt x="555567" y="107823"/>
                  <a:pt x="508116" y="169822"/>
                </a:cubicBezTo>
                <a:cubicBezTo>
                  <a:pt x="475038" y="213204"/>
                  <a:pt x="452351" y="233813"/>
                  <a:pt x="448195" y="244204"/>
                </a:cubicBezTo>
                <a:cubicBezTo>
                  <a:pt x="522576" y="240047"/>
                  <a:pt x="561802" y="293734"/>
                  <a:pt x="561802" y="349498"/>
                </a:cubicBezTo>
                <a:cubicBezTo>
                  <a:pt x="561802" y="409419"/>
                  <a:pt x="520498" y="473410"/>
                  <a:pt x="431656" y="473410"/>
                </a:cubicBezTo>
                <a:cubicBezTo>
                  <a:pt x="367665" y="473410"/>
                  <a:pt x="309822" y="409419"/>
                  <a:pt x="309822" y="328803"/>
                </a:cubicBezTo>
                <a:cubicBezTo>
                  <a:pt x="309822" y="285421"/>
                  <a:pt x="344892" y="192509"/>
                  <a:pt x="491577" y="47902"/>
                </a:cubicBezTo>
                <a:cubicBezTo>
                  <a:pt x="516342" y="27293"/>
                  <a:pt x="549419" y="-3706"/>
                  <a:pt x="555567" y="364"/>
                </a:cubicBezTo>
                <a:cubicBezTo>
                  <a:pt x="567950" y="6685"/>
                  <a:pt x="576176" y="37598"/>
                  <a:pt x="572106" y="56215"/>
                </a:cubicBezTo>
                <a:close/>
              </a:path>
            </a:pathLst>
          </a:custGeom>
          <a:solidFill>
            <a:srgbClr val="FFFFFF"/>
          </a:solidFill>
          <a:ln w="8653" cap="flat">
            <a:noFill/>
            <a:prstDash val="solid"/>
            <a:miter/>
          </a:ln>
        </p:spPr>
        <p:txBody>
          <a:bodyPr rtlCol="0" anchor="ctr"/>
          <a:lstStyle/>
          <a:p>
            <a:endParaRPr lang="en-US" dirty="0"/>
          </a:p>
        </p:txBody>
      </p:sp>
      <p:sp>
        <p:nvSpPr>
          <p:cNvPr id="16" name="Graphic 18">
            <a:extLst>
              <a:ext uri="{FF2B5EF4-FFF2-40B4-BE49-F238E27FC236}">
                <a16:creationId xmlns:a16="http://schemas.microsoft.com/office/drawing/2014/main" id="{EF0AAF90-FB6B-4D43-BDBB-ACF266E24CE2}"/>
              </a:ext>
            </a:extLst>
          </p:cNvPr>
          <p:cNvSpPr>
            <a:spLocks noChangeAspect="1"/>
          </p:cNvSpPr>
          <p:nvPr/>
        </p:nvSpPr>
        <p:spPr>
          <a:xfrm>
            <a:off x="4131629" y="5411110"/>
            <a:ext cx="836802" cy="685800"/>
          </a:xfrm>
          <a:custGeom>
            <a:avLst/>
            <a:gdLst>
              <a:gd name="connsiteX0" fmla="*/ 1051 w 577226"/>
              <a:gd name="connsiteY0" fmla="*/ 417195 h 473065"/>
              <a:gd name="connsiteX1" fmla="*/ 65041 w 577226"/>
              <a:gd name="connsiteY1" fmla="*/ 303588 h 473065"/>
              <a:gd name="connsiteX2" fmla="*/ 124962 w 577226"/>
              <a:gd name="connsiteY2" fmla="*/ 227215 h 473065"/>
              <a:gd name="connsiteX3" fmla="*/ 11355 w 577226"/>
              <a:gd name="connsiteY3" fmla="*/ 123912 h 473065"/>
              <a:gd name="connsiteX4" fmla="*/ 141501 w 577226"/>
              <a:gd name="connsiteY4" fmla="*/ 0 h 473065"/>
              <a:gd name="connsiteX5" fmla="*/ 263335 w 577226"/>
              <a:gd name="connsiteY5" fmla="*/ 144607 h 473065"/>
              <a:gd name="connsiteX6" fmla="*/ 81580 w 577226"/>
              <a:gd name="connsiteY6" fmla="*/ 423430 h 473065"/>
              <a:gd name="connsiteX7" fmla="*/ 17589 w 577226"/>
              <a:gd name="connsiteY7" fmla="*/ 472960 h 473065"/>
              <a:gd name="connsiteX8" fmla="*/ 1051 w 577226"/>
              <a:gd name="connsiteY8" fmla="*/ 417195 h 473065"/>
              <a:gd name="connsiteX9" fmla="*/ 315029 w 577226"/>
              <a:gd name="connsiteY9" fmla="*/ 417195 h 473065"/>
              <a:gd name="connsiteX10" fmla="*/ 379020 w 577226"/>
              <a:gd name="connsiteY10" fmla="*/ 303588 h 473065"/>
              <a:gd name="connsiteX11" fmla="*/ 436863 w 577226"/>
              <a:gd name="connsiteY11" fmla="*/ 227215 h 473065"/>
              <a:gd name="connsiteX12" fmla="*/ 323255 w 577226"/>
              <a:gd name="connsiteY12" fmla="*/ 123912 h 473065"/>
              <a:gd name="connsiteX13" fmla="*/ 455393 w 577226"/>
              <a:gd name="connsiteY13" fmla="*/ 0 h 473065"/>
              <a:gd name="connsiteX14" fmla="*/ 577227 w 577226"/>
              <a:gd name="connsiteY14" fmla="*/ 144607 h 473065"/>
              <a:gd name="connsiteX15" fmla="*/ 393394 w 577226"/>
              <a:gd name="connsiteY15" fmla="*/ 423430 h 473065"/>
              <a:gd name="connsiteX16" fmla="*/ 331395 w 577226"/>
              <a:gd name="connsiteY16" fmla="*/ 472960 h 473065"/>
              <a:gd name="connsiteX17" fmla="*/ 315029 w 577226"/>
              <a:gd name="connsiteY17" fmla="*/ 417195 h 47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7226" h="473065">
                <a:moveTo>
                  <a:pt x="1051" y="417195"/>
                </a:moveTo>
                <a:cubicBezTo>
                  <a:pt x="7285" y="394508"/>
                  <a:pt x="17589" y="365587"/>
                  <a:pt x="65041" y="303588"/>
                </a:cubicBezTo>
                <a:cubicBezTo>
                  <a:pt x="98119" y="260206"/>
                  <a:pt x="120806" y="239597"/>
                  <a:pt x="124962" y="227215"/>
                </a:cubicBezTo>
                <a:cubicBezTo>
                  <a:pt x="50581" y="233362"/>
                  <a:pt x="11355" y="179676"/>
                  <a:pt x="11355" y="123912"/>
                </a:cubicBezTo>
                <a:cubicBezTo>
                  <a:pt x="11355" y="61913"/>
                  <a:pt x="52659" y="0"/>
                  <a:pt x="141501" y="0"/>
                </a:cubicBezTo>
                <a:cubicBezTo>
                  <a:pt x="205492" y="0"/>
                  <a:pt x="263335" y="61999"/>
                  <a:pt x="263335" y="144607"/>
                </a:cubicBezTo>
                <a:cubicBezTo>
                  <a:pt x="263335" y="185911"/>
                  <a:pt x="228265" y="280901"/>
                  <a:pt x="81580" y="423430"/>
                </a:cubicBezTo>
                <a:cubicBezTo>
                  <a:pt x="56815" y="446116"/>
                  <a:pt x="23737" y="475038"/>
                  <a:pt x="17589" y="472960"/>
                </a:cubicBezTo>
                <a:cubicBezTo>
                  <a:pt x="5207" y="466725"/>
                  <a:pt x="-3019" y="435725"/>
                  <a:pt x="1051" y="417195"/>
                </a:cubicBezTo>
                <a:close/>
                <a:moveTo>
                  <a:pt x="315029" y="417195"/>
                </a:moveTo>
                <a:cubicBezTo>
                  <a:pt x="321264" y="394508"/>
                  <a:pt x="331568" y="365587"/>
                  <a:pt x="379020" y="303588"/>
                </a:cubicBezTo>
                <a:cubicBezTo>
                  <a:pt x="412098" y="260206"/>
                  <a:pt x="434784" y="239597"/>
                  <a:pt x="436863" y="227215"/>
                </a:cubicBezTo>
                <a:cubicBezTo>
                  <a:pt x="362481" y="233362"/>
                  <a:pt x="323255" y="179676"/>
                  <a:pt x="323255" y="123912"/>
                </a:cubicBezTo>
                <a:cubicBezTo>
                  <a:pt x="323255" y="61913"/>
                  <a:pt x="366637" y="0"/>
                  <a:pt x="455393" y="0"/>
                </a:cubicBezTo>
                <a:cubicBezTo>
                  <a:pt x="517392" y="0"/>
                  <a:pt x="577227" y="61999"/>
                  <a:pt x="577227" y="144607"/>
                </a:cubicBezTo>
                <a:cubicBezTo>
                  <a:pt x="577227" y="185911"/>
                  <a:pt x="540079" y="280901"/>
                  <a:pt x="393394" y="423430"/>
                </a:cubicBezTo>
                <a:cubicBezTo>
                  <a:pt x="370707" y="446116"/>
                  <a:pt x="337629" y="475038"/>
                  <a:pt x="331395" y="472960"/>
                </a:cubicBezTo>
                <a:cubicBezTo>
                  <a:pt x="319099" y="466725"/>
                  <a:pt x="310873" y="435725"/>
                  <a:pt x="315029" y="417195"/>
                </a:cubicBezTo>
                <a:close/>
              </a:path>
            </a:pathLst>
          </a:custGeom>
          <a:solidFill>
            <a:srgbClr val="FFFFFF"/>
          </a:solidFill>
          <a:ln w="8653" cap="flat">
            <a:noFill/>
            <a:prstDash val="solid"/>
            <a:miter/>
          </a:ln>
        </p:spPr>
        <p:txBody>
          <a:bodyPr rtlCol="0" anchor="ctr"/>
          <a:lstStyle/>
          <a:p>
            <a:endParaRPr lang="en-US" dirty="0"/>
          </a:p>
        </p:txBody>
      </p:sp>
      <p:sp>
        <p:nvSpPr>
          <p:cNvPr id="17" name="TextBox 16">
            <a:extLst>
              <a:ext uri="{FF2B5EF4-FFF2-40B4-BE49-F238E27FC236}">
                <a16:creationId xmlns:a16="http://schemas.microsoft.com/office/drawing/2014/main" id="{85550D44-CF05-2A44-9AE7-900C716B6991}"/>
              </a:ext>
            </a:extLst>
          </p:cNvPr>
          <p:cNvSpPr txBox="1"/>
          <p:nvPr/>
        </p:nvSpPr>
        <p:spPr>
          <a:xfrm>
            <a:off x="1295308" y="2997798"/>
            <a:ext cx="8504675" cy="2803781"/>
          </a:xfrm>
          <a:prstGeom prst="rect">
            <a:avLst/>
          </a:prstGeom>
          <a:noFill/>
        </p:spPr>
        <p:txBody>
          <a:bodyPr wrap="square" rtlCol="0">
            <a:spAutoFit/>
          </a:bodyPr>
          <a:lstStyle/>
          <a:p>
            <a:pPr>
              <a:lnSpc>
                <a:spcPct val="150000"/>
              </a:lnSpc>
            </a:pPr>
            <a:r>
              <a:rPr lang="ja" sz="2000" dirty="0">
                <a:latin typeface="Century Gothic" panose="020B0502020202020204" pitchFamily="34" charset="0"/>
              </a:rPr>
              <a:t>座って amet purus gravida quis blandit turpis cursus in.Consectetur adipiscing elit ut aliquam purus sit.At imperdiet dui accumsan sit amet nulla facilisi morbi tempus.Neque volutpat </a:t>
            </a:r>
          </a:p>
          <a:p>
            <a:pPr>
              <a:lnSpc>
                <a:spcPct val="150000"/>
              </a:lnSpc>
            </a:pPr>
            <a:r>
              <a:rPr lang="ja" sz="2000" dirty="0">
                <a:latin typeface="Century Gothic" panose="020B0502020202020204" pitchFamily="34" charset="0"/>
              </a:rPr>
              <a:t>ac tincidunt vitae semper.Tincidunt ornare </a:t>
            </a:r>
          </a:p>
          <a:p>
            <a:pPr>
              <a:lnSpc>
                <a:spcPct val="150000"/>
              </a:lnSpc>
            </a:pPr>
            <a:r>
              <a:rPr lang="ja" sz="2000" dirty="0">
                <a:latin typeface="Century Gothic" panose="020B0502020202020204" pitchFamily="34" charset="0"/>
              </a:rPr>
              <a:t>massa eget egestas.Dui ut ornare lectus sit </a:t>
            </a:r>
          </a:p>
          <a:p>
            <a:pPr>
              <a:lnSpc>
                <a:spcPct val="150000"/>
              </a:lnSpc>
            </a:pPr>
            <a:r>
              <a:rPr lang="ja" sz="2000" dirty="0">
                <a:latin typeface="Century Gothic" panose="020B0502020202020204" pitchFamily="34" charset="0"/>
              </a:rPr>
              <a:t>amet est placerat in. </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業務内容</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25461"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3. 業務の範囲</a:t>
            </a:r>
          </a:p>
        </p:txBody>
      </p:sp>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2092881"/>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ja" sz="2000" dirty="0">
                <a:latin typeface="Century Gothic" panose="020B0502020202020204" pitchFamily="34" charset="0"/>
              </a:rPr>
              <a:t>コンテンツとキャンペーン全体で更新されたメッセージングを実装します。</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新しいデジタルマーケティングと広告キャンペーンを作成します。</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新しいメールマーケティングを開発し、キャンペーンを育成します。</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新しいソーシャルメディアキャンペーンを作成します。</a:t>
            </a:r>
          </a:p>
        </p:txBody>
      </p:sp>
      <p:pic>
        <p:nvPicPr>
          <p:cNvPr id="11" name="Picture 26">
            <a:extLst>
              <a:ext uri="{FF2B5EF4-FFF2-40B4-BE49-F238E27FC236}">
                <a16:creationId xmlns:a16="http://schemas.microsoft.com/office/drawing/2014/main" id="{A697D41F-B061-5449-A9B4-2BE38217D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0314" y="4809049"/>
            <a:ext cx="785053" cy="78505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A02010E2-00E4-7549-8074-A4A8C799DFFD}"/>
              </a:ext>
            </a:extLst>
          </p:cNvPr>
          <p:cNvPicPr>
            <a:picLocks noChangeAspect="1"/>
          </p:cNvPicPr>
          <p:nvPr/>
        </p:nvPicPr>
        <p:blipFill>
          <a:blip r:embed="rId4"/>
          <a:stretch>
            <a:fillRect/>
          </a:stretch>
        </p:blipFill>
        <p:spPr>
          <a:xfrm>
            <a:off x="9918440" y="4287175"/>
            <a:ext cx="1828800" cy="1828800"/>
          </a:xfrm>
          <a:prstGeom prst="rect">
            <a:avLst/>
          </a:prstGeom>
        </p:spPr>
      </p:pic>
    </p:spTree>
    <p:extLst>
      <p:ext uri="{BB962C8B-B14F-4D97-AF65-F5344CB8AC3E}">
        <p14:creationId xmlns:p14="http://schemas.microsoft.com/office/powerpoint/2010/main" val="9427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目標</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964273"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4. 目的</a:t>
            </a:r>
          </a:p>
        </p:txBody>
      </p:sp>
      <p:pic>
        <p:nvPicPr>
          <p:cNvPr id="10" name="Picture 2">
            <a:extLst>
              <a:ext uri="{FF2B5EF4-FFF2-40B4-BE49-F238E27FC236}">
                <a16:creationId xmlns:a16="http://schemas.microsoft.com/office/drawing/2014/main" id="{844D05B9-B38B-CB44-9C7E-61A3D0CA87EF}"/>
              </a:ext>
            </a:extLst>
          </p:cNvPr>
          <p:cNvPicPr>
            <a:picLocks noChangeAspect="1" noChangeArrowheads="1"/>
          </p:cNvPicPr>
          <p:nvPr/>
        </p:nvPicPr>
        <p:blipFill>
          <a:blip r:embed="rId3">
            <a:alphaModFix amt="80000"/>
            <a:extLst>
              <a:ext uri="{28A0092B-C50C-407E-A947-70E740481C1C}">
                <a14:useLocalDpi xmlns:a14="http://schemas.microsoft.com/office/drawing/2010/main" val="0"/>
              </a:ext>
            </a:extLst>
          </a:blip>
          <a:srcRect/>
          <a:stretch>
            <a:fillRect/>
          </a:stretch>
        </p:blipFill>
        <p:spPr bwMode="auto">
          <a:xfrm>
            <a:off x="7359243" y="4569814"/>
            <a:ext cx="1557602" cy="155760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D432144C-0C0F-5C4B-9D78-AFA5C7EDCBF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926189" y="4469605"/>
            <a:ext cx="1828800" cy="18288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36C3487C-3419-5F49-AAF7-7328B200B8FD}"/>
              </a:ext>
            </a:extLst>
          </p:cNvPr>
          <p:cNvGrpSpPr/>
          <p:nvPr/>
        </p:nvGrpSpPr>
        <p:grpSpPr>
          <a:xfrm>
            <a:off x="8743167" y="5346427"/>
            <a:ext cx="1251915" cy="137786"/>
            <a:chOff x="8743167" y="5346427"/>
            <a:chExt cx="1251915" cy="137786"/>
          </a:xfrm>
        </p:grpSpPr>
        <p:sp>
          <p:nvSpPr>
            <p:cNvPr id="2" name="Oval 1">
              <a:extLst>
                <a:ext uri="{FF2B5EF4-FFF2-40B4-BE49-F238E27FC236}">
                  <a16:creationId xmlns:a16="http://schemas.microsoft.com/office/drawing/2014/main" id="{57DA9437-A4D4-1D48-92EA-36B2EB2BA3DD}"/>
                </a:ext>
              </a:extLst>
            </p:cNvPr>
            <p:cNvSpPr/>
            <p:nvPr/>
          </p:nvSpPr>
          <p:spPr>
            <a:xfrm>
              <a:off x="8743167" y="5346427"/>
              <a:ext cx="137786" cy="137786"/>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B8BC2A1-44EF-534D-A00A-73C1DC346D95}"/>
                </a:ext>
              </a:extLst>
            </p:cNvPr>
            <p:cNvSpPr/>
            <p:nvPr/>
          </p:nvSpPr>
          <p:spPr>
            <a:xfrm>
              <a:off x="9021699" y="5346427"/>
              <a:ext cx="137786" cy="13778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A9232F4C-CEB6-3244-BBCA-636A4007E77E}"/>
                </a:ext>
              </a:extLst>
            </p:cNvPr>
            <p:cNvSpPr/>
            <p:nvPr/>
          </p:nvSpPr>
          <p:spPr>
            <a:xfrm>
              <a:off x="9300231" y="5346427"/>
              <a:ext cx="137786" cy="13778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20E8655-2283-C341-BC2A-532245D2BCF6}"/>
                </a:ext>
              </a:extLst>
            </p:cNvPr>
            <p:cNvSpPr/>
            <p:nvPr/>
          </p:nvSpPr>
          <p:spPr>
            <a:xfrm>
              <a:off x="9578763" y="5346427"/>
              <a:ext cx="137786" cy="137786"/>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91607FF-7C8A-2F45-A4AF-CA63F78F1D26}"/>
                </a:ext>
              </a:extLst>
            </p:cNvPr>
            <p:cNvSpPr/>
            <p:nvPr/>
          </p:nvSpPr>
          <p:spPr>
            <a:xfrm>
              <a:off x="9857296" y="5346427"/>
              <a:ext cx="137786" cy="1377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5DB8FA5D-365B-0C4C-9647-CB340D891DC7}"/>
              </a:ext>
            </a:extLst>
          </p:cNvPr>
          <p:cNvSpPr txBox="1"/>
          <p:nvPr/>
        </p:nvSpPr>
        <p:spPr>
          <a:xfrm>
            <a:off x="808892" y="1043354"/>
            <a:ext cx="8654032" cy="2400657"/>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ja" sz="2000" dirty="0">
                <a:latin typeface="Century Gothic" panose="020B0502020202020204" pitchFamily="34" charset="0"/>
              </a:rPr>
              <a:t>ブランディングコミュニケーション全体の一貫性を向上させます。</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ウェブサイトのトラフィックを増やす。</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ソーシャルメディアのエンゲージメントを高める。</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デジタル、電子メール、ソーシャルメディアのマーケティングキャンペーンを通じてブランドの認知度を向上させます。</a:t>
            </a:r>
          </a:p>
        </p:txBody>
      </p:sp>
    </p:spTree>
    <p:extLst>
      <p:ext uri="{BB962C8B-B14F-4D97-AF65-F5344CB8AC3E}">
        <p14:creationId xmlns:p14="http://schemas.microsoft.com/office/powerpoint/2010/main" val="359309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2BD89"/>
            </a:gs>
            <a:gs pos="100000">
              <a:srgbClr val="E0EFAD"/>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制約と仮定</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5. 制約と前提</a:t>
            </a:r>
          </a:p>
        </p:txBody>
      </p:sp>
      <p:pic>
        <p:nvPicPr>
          <p:cNvPr id="11" name="Picture 4">
            <a:extLst>
              <a:ext uri="{FF2B5EF4-FFF2-40B4-BE49-F238E27FC236}">
                <a16:creationId xmlns:a16="http://schemas.microsoft.com/office/drawing/2014/main" id="{190C42FD-FACF-5E48-A599-A18A8CAF3B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7729" y="4432849"/>
            <a:ext cx="1464269" cy="146426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2941451B-D1D4-7C45-84E4-DD90D2D69A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4727" y="2160106"/>
            <a:ext cx="1464269" cy="1464269"/>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C203412B-66E3-5F4C-83B4-EFFA9F673D78}"/>
              </a:ext>
            </a:extLst>
          </p:cNvPr>
          <p:cNvGrpSpPr/>
          <p:nvPr/>
        </p:nvGrpSpPr>
        <p:grpSpPr>
          <a:xfrm>
            <a:off x="9850822" y="1931505"/>
            <a:ext cx="1921469" cy="1921469"/>
            <a:chOff x="9727737" y="2330717"/>
            <a:chExt cx="2217106" cy="2217106"/>
          </a:xfrm>
        </p:grpSpPr>
        <p:sp>
          <p:nvSpPr>
            <p:cNvPr id="2" name="L-Shape 1">
              <a:extLst>
                <a:ext uri="{FF2B5EF4-FFF2-40B4-BE49-F238E27FC236}">
                  <a16:creationId xmlns:a16="http://schemas.microsoft.com/office/drawing/2014/main" id="{DBB88AEC-BC0D-6C4D-AFD1-D01028DF2AA9}"/>
                </a:ext>
              </a:extLst>
            </p:cNvPr>
            <p:cNvSpPr/>
            <p:nvPr/>
          </p:nvSpPr>
          <p:spPr>
            <a:xfrm rot="5400000">
              <a:off x="9727737" y="2330717"/>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L-Shape 12">
              <a:extLst>
                <a:ext uri="{FF2B5EF4-FFF2-40B4-BE49-F238E27FC236}">
                  <a16:creationId xmlns:a16="http://schemas.microsoft.com/office/drawing/2014/main" id="{DA702012-DBD1-2844-AF3C-56FEF1696324}"/>
                </a:ext>
              </a:extLst>
            </p:cNvPr>
            <p:cNvSpPr/>
            <p:nvPr/>
          </p:nvSpPr>
          <p:spPr>
            <a:xfrm rot="10800000">
              <a:off x="11487643" y="2330718"/>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L-Shape 13">
              <a:extLst>
                <a:ext uri="{FF2B5EF4-FFF2-40B4-BE49-F238E27FC236}">
                  <a16:creationId xmlns:a16="http://schemas.microsoft.com/office/drawing/2014/main" id="{8DBDFE78-B2B2-2341-B9E3-43CB13A0D657}"/>
                </a:ext>
              </a:extLst>
            </p:cNvPr>
            <p:cNvSpPr/>
            <p:nvPr/>
          </p:nvSpPr>
          <p:spPr>
            <a:xfrm>
              <a:off x="9727737" y="4090622"/>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Shape 14">
              <a:extLst>
                <a:ext uri="{FF2B5EF4-FFF2-40B4-BE49-F238E27FC236}">
                  <a16:creationId xmlns:a16="http://schemas.microsoft.com/office/drawing/2014/main" id="{808EC328-7BBB-7645-8B21-9A3AC7DA2BE0}"/>
                </a:ext>
              </a:extLst>
            </p:cNvPr>
            <p:cNvSpPr/>
            <p:nvPr/>
          </p:nvSpPr>
          <p:spPr>
            <a:xfrm rot="16200000">
              <a:off x="11487643" y="4090623"/>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CD54D309-DE1F-864B-9F7F-1B6B3E0DC993}"/>
              </a:ext>
            </a:extLst>
          </p:cNvPr>
          <p:cNvGrpSpPr/>
          <p:nvPr/>
        </p:nvGrpSpPr>
        <p:grpSpPr>
          <a:xfrm>
            <a:off x="9848647" y="4204251"/>
            <a:ext cx="1921469" cy="1921469"/>
            <a:chOff x="9727737" y="2330717"/>
            <a:chExt cx="2217106" cy="2217106"/>
          </a:xfrm>
        </p:grpSpPr>
        <p:sp>
          <p:nvSpPr>
            <p:cNvPr id="20" name="L-Shape 19">
              <a:extLst>
                <a:ext uri="{FF2B5EF4-FFF2-40B4-BE49-F238E27FC236}">
                  <a16:creationId xmlns:a16="http://schemas.microsoft.com/office/drawing/2014/main" id="{DC3F0D77-F44F-6F4B-B5B9-D1836BB5C8C4}"/>
                </a:ext>
              </a:extLst>
            </p:cNvPr>
            <p:cNvSpPr/>
            <p:nvPr/>
          </p:nvSpPr>
          <p:spPr>
            <a:xfrm rot="5400000">
              <a:off x="9727737" y="2330717"/>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Shape 20">
              <a:extLst>
                <a:ext uri="{FF2B5EF4-FFF2-40B4-BE49-F238E27FC236}">
                  <a16:creationId xmlns:a16="http://schemas.microsoft.com/office/drawing/2014/main" id="{FF58D5CA-B536-834E-98A9-E3408C7FAF5E}"/>
                </a:ext>
              </a:extLst>
            </p:cNvPr>
            <p:cNvSpPr/>
            <p:nvPr/>
          </p:nvSpPr>
          <p:spPr>
            <a:xfrm rot="10800000">
              <a:off x="11487643" y="2330718"/>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L-Shape 21">
              <a:extLst>
                <a:ext uri="{FF2B5EF4-FFF2-40B4-BE49-F238E27FC236}">
                  <a16:creationId xmlns:a16="http://schemas.microsoft.com/office/drawing/2014/main" id="{8C51127D-FF0C-5844-B03C-ED2D7F8604FD}"/>
                </a:ext>
              </a:extLst>
            </p:cNvPr>
            <p:cNvSpPr/>
            <p:nvPr/>
          </p:nvSpPr>
          <p:spPr>
            <a:xfrm>
              <a:off x="9727737" y="4090622"/>
              <a:ext cx="457200" cy="457200"/>
            </a:xfrm>
            <a:prstGeom prst="corner">
              <a:avLst>
                <a:gd name="adj1" fmla="val 15292"/>
                <a:gd name="adj2" fmla="val 161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L-Shape 22">
              <a:extLst>
                <a:ext uri="{FF2B5EF4-FFF2-40B4-BE49-F238E27FC236}">
                  <a16:creationId xmlns:a16="http://schemas.microsoft.com/office/drawing/2014/main" id="{D1F84594-0747-ED4B-906E-2EE06773DA59}"/>
                </a:ext>
              </a:extLst>
            </p:cNvPr>
            <p:cNvSpPr/>
            <p:nvPr/>
          </p:nvSpPr>
          <p:spPr>
            <a:xfrm rot="16200000">
              <a:off x="11487643" y="4090623"/>
              <a:ext cx="457200" cy="457200"/>
            </a:xfrm>
            <a:prstGeom prst="corner">
              <a:avLst>
                <a:gd name="adj1" fmla="val 15292"/>
                <a:gd name="adj2" fmla="val 16162"/>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89EF8AC5-C52B-7E45-B00F-046EA1DC0DF9}"/>
              </a:ext>
            </a:extLst>
          </p:cNvPr>
          <p:cNvSpPr txBox="1"/>
          <p:nvPr/>
        </p:nvSpPr>
        <p:spPr>
          <a:xfrm>
            <a:off x="808892" y="1043354"/>
            <a:ext cx="8654032" cy="4965462"/>
          </a:xfrm>
          <a:prstGeom prst="rect">
            <a:avLst/>
          </a:prstGeom>
          <a:noFill/>
        </p:spPr>
        <p:txBody>
          <a:bodyPr wrap="square" rtlCol="0">
            <a:spAutoFit/>
          </a:bodyPr>
          <a:lstStyle/>
          <a:p>
            <a:pPr marL="342900" indent="-342900">
              <a:spcAft>
                <a:spcPts val="2000"/>
              </a:spcAft>
              <a:buFont typeface="Courier New" panose="02070309020205020404" pitchFamily="49" charset="0"/>
              <a:buChar char="o"/>
            </a:pPr>
            <a:r>
              <a:rPr lang="ja" sz="2000" dirty="0">
                <a:latin typeface="Century Gothic" panose="020B0502020202020204" pitchFamily="34" charset="0"/>
              </a:rPr>
              <a:t>Lorem ipsum dolor sit amet, consectetur adipiscing elit, sed do eiusmod tempor incididunt ut labore et dolore magna aliqua.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レクタス・モーリス・ウルトリス・エロス・イン。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Nisl suscipit adipiscing bibendum est ultricies integer quis auctor elit.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Ut consequat semper viverra nam libero justo laoreet.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Sed augue lacus viverra vitae congue eu consequat ac.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Nascetur ridiculus mus mauris vitae ultricies.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Neque gravida in fermentum et sollicitudin ac. </a:t>
            </a:r>
          </a:p>
          <a:p>
            <a:pPr marL="342900" indent="-342900">
              <a:spcAft>
                <a:spcPts val="2000"/>
              </a:spcAft>
              <a:buFont typeface="Courier New" panose="02070309020205020404" pitchFamily="49" charset="0"/>
              <a:buChar char="o"/>
            </a:pPr>
            <a:r>
              <a:rPr lang="ja" sz="2000" dirty="0">
                <a:latin typeface="Century Gothic" panose="020B0502020202020204" pitchFamily="34" charset="0"/>
              </a:rPr>
              <a:t>Semper viverra nam libero justo laoreet sit.</a:t>
            </a:r>
          </a:p>
        </p:txBody>
      </p:sp>
    </p:spTree>
    <p:extLst>
      <p:ext uri="{BB962C8B-B14F-4D97-AF65-F5344CB8AC3E}">
        <p14:creationId xmlns:p14="http://schemas.microsoft.com/office/powerpoint/2010/main" val="19913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7B2DF"/>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主要な利害関係者</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10182"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6.KEY 利害関係者</a:t>
            </a:r>
          </a:p>
        </p:txBody>
      </p:sp>
      <p:pic>
        <p:nvPicPr>
          <p:cNvPr id="11" name="Picture 6">
            <a:extLst>
              <a:ext uri="{FF2B5EF4-FFF2-40B4-BE49-F238E27FC236}">
                <a16:creationId xmlns:a16="http://schemas.microsoft.com/office/drawing/2014/main" id="{33FB26ED-E469-9347-8C8E-54E1ABAB7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3782" y="4224721"/>
            <a:ext cx="1828800" cy="1828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0F60E6B1-ECA5-6C4B-AF7C-DA5B33FABEEC}"/>
              </a:ext>
            </a:extLst>
          </p:cNvPr>
          <p:cNvGraphicFramePr>
            <a:graphicFrameLocks noGrp="1"/>
          </p:cNvGraphicFramePr>
          <p:nvPr>
            <p:extLst>
              <p:ext uri="{D42A27DB-BD31-4B8C-83A1-F6EECF244321}">
                <p14:modId xmlns:p14="http://schemas.microsoft.com/office/powerpoint/2010/main" val="2501451266"/>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利害関係者</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利権</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7C2DA"/>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CFC"/>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429106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主要チームメンバー</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28804"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7.KEY チームメンバー</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ja" dirty="0">
                <a:latin typeface="Century Gothic" panose="020B0502020202020204" pitchFamily="34" charset="0"/>
              </a:rPr>
              <a:t>形容</a:t>
            </a:r>
          </a:p>
        </p:txBody>
      </p:sp>
      <p:graphicFrame>
        <p:nvGraphicFramePr>
          <p:cNvPr id="13" name="Table 12">
            <a:extLst>
              <a:ext uri="{FF2B5EF4-FFF2-40B4-BE49-F238E27FC236}">
                <a16:creationId xmlns:a16="http://schemas.microsoft.com/office/drawing/2014/main" id="{87CD2286-57FC-B24F-B75B-B26B98BA0C60}"/>
              </a:ext>
            </a:extLst>
          </p:cNvPr>
          <p:cNvGraphicFramePr>
            <a:graphicFrameLocks noGrp="1"/>
          </p:cNvGraphicFramePr>
          <p:nvPr>
            <p:extLst>
              <p:ext uri="{D42A27DB-BD31-4B8C-83A1-F6EECF244321}">
                <p14:modId xmlns:p14="http://schemas.microsoft.com/office/powerpoint/2010/main" val="390535353"/>
              </p:ext>
            </p:extLst>
          </p:nvPr>
        </p:nvGraphicFramePr>
        <p:xfrm>
          <a:off x="457200" y="958117"/>
          <a:ext cx="9273208" cy="5196498"/>
        </p:xfrm>
        <a:graphic>
          <a:graphicData uri="http://schemas.openxmlformats.org/drawingml/2006/table">
            <a:tbl>
              <a:tblPr firstRow="1" firstCol="1" bandRow="1">
                <a:tableStyleId>{5C22544A-7EE6-4342-B048-85BDC9FD1C3A}</a:tableStyleId>
              </a:tblPr>
              <a:tblGrid>
                <a:gridCol w="2695699">
                  <a:extLst>
                    <a:ext uri="{9D8B030D-6E8A-4147-A177-3AD203B41FA5}">
                      <a16:colId xmlns:a16="http://schemas.microsoft.com/office/drawing/2014/main" val="1719593867"/>
                    </a:ext>
                  </a:extLst>
                </a:gridCol>
                <a:gridCol w="6577509">
                  <a:extLst>
                    <a:ext uri="{9D8B030D-6E8A-4147-A177-3AD203B41FA5}">
                      <a16:colId xmlns:a16="http://schemas.microsoft.com/office/drawing/2014/main" val="3001723393"/>
                    </a:ext>
                  </a:extLst>
                </a:gridCol>
              </a:tblGrid>
              <a:tr h="305676">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役割</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a:spcBef>
                          <a:spcPts val="0"/>
                        </a:spcBef>
                        <a:spcAft>
                          <a:spcPts val="0"/>
                        </a:spcAft>
                      </a:pPr>
                      <a:r>
                        <a:rPr lang="ja" sz="1200" dirty="0">
                          <a:solidFill>
                            <a:schemeClr val="tx1"/>
                          </a:solidFill>
                          <a:effectLst/>
                          <a:latin typeface="Century Gothic" panose="020B0502020202020204" pitchFamily="34" charset="0"/>
                        </a:rPr>
                        <a:t>責任</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 </a:t>
                      </a:r>
                      <a:endParaRPr lang="en-US" sz="1200"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pic>
        <p:nvPicPr>
          <p:cNvPr id="14" name="Picture 2">
            <a:extLst>
              <a:ext uri="{FF2B5EF4-FFF2-40B4-BE49-F238E27FC236}">
                <a16:creationId xmlns:a16="http://schemas.microsoft.com/office/drawing/2014/main" id="{47D01AEF-5B24-524E-B051-C4FE1720A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7342" y="4325815"/>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84556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0D53BC-2333-3445-A79B-F7A38AA79D1E}" vid="{2F7AF455-E7A0-8845-9E7C-389FB10276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IC-Project-Outline-Presentation-Template_PowerPoint</Template>
  <TotalTime>1</TotalTime>
  <Words>2761</Words>
  <Application>Microsoft Macintosh PowerPoint</Application>
  <PresentationFormat>Widescreen</PresentationFormat>
  <Paragraphs>203</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PowerPointプレゼンテーション</dc:title>
  <dc:creator>Alexandra Ragazhinskaya</dc:creator>
  <cp:lastModifiedBy>Jason Flores</cp:lastModifiedBy>
  <cp:revision>2</cp:revision>
  <dcterms:created xsi:type="dcterms:W3CDTF">2021-11-22T18:02:21Z</dcterms:created>
  <dcterms:modified xsi:type="dcterms:W3CDTF">2022-09-11T04:34:11Z</dcterms:modified>
</cp:coreProperties>
</file>