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37" r:id="rId5"/>
    <p:sldId id="342" r:id="rId6"/>
    <p:sldId id="327" r:id="rId7"/>
    <p:sldId id="343" r:id="rId8"/>
    <p:sldId id="344" r:id="rId9"/>
    <p:sldId id="345" r:id="rId10"/>
    <p:sldId id="338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9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SUR L'ÉTAT D'AVANCEMENT DU PROJET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057204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6000" dirty="0">
                <a:latin typeface="Century Gothic" panose="020B0502020202020204" pitchFamily="34" charset="0"/>
              </a:rPr>
              <a:t>NOM DU PROJET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681361"/>
            <a:ext cx="11404473" cy="332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CODE DU PROJET :  </a:t>
            </a:r>
          </a:p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CHEF DE PROJET :  </a:t>
            </a:r>
          </a:p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DATE DU RAPPORT :  </a:t>
            </a:r>
          </a:p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PÉRIODE COUVERTE:  </a:t>
            </a:r>
          </a:p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DATE D'ACHÈVEMENT PRÉVUE :  </a:t>
            </a:r>
          </a:p>
          <a:p>
            <a:pPr>
              <a:lnSpc>
                <a:spcPct val="200000"/>
              </a:lnSpc>
            </a:pPr>
            <a:r>
              <a:rPr lang="fr" dirty="0">
                <a:latin typeface="Century Gothic" panose="020B0502020202020204" pitchFamily="34" charset="0"/>
              </a:rPr>
              <a:t>ÉTAT GÉNÉRAL DU PROJET : BARRAGE ROUTIER / | D'UTILISATION EXCÉDENTAIRE   RISQUES POTENTIELS / RETARDS |   SUR LA BONNE VOIE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25858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CHRONOLOGIE DU PROJET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JALON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JALON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JALON 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JALON 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JALON 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POSITION ACTUELLE DE LA CHRONOLOGIE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adFill flip="none" rotWithShape="1"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BARRAGE ROUTIER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adFill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BARRAGE ROUTIER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fr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Détails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DATE DE DÉBUT DU PROJET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fr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DATE DE FIN DU PROJET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fr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440716-A8AD-6C42-9B17-1C2E2959F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84649"/>
              </p:ext>
            </p:extLst>
          </p:nvPr>
        </p:nvGraphicFramePr>
        <p:xfrm>
          <a:off x="1304796" y="606424"/>
          <a:ext cx="9582408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40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665012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FICHE DE RENDEMENT DU PROJET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QUALITÉ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PROJET 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PROJET 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PROJET 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PROJET 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PROJET 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1D412D-44AD-264B-99D9-182061F9CA08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FICHE DE RENDEMENT DU PROJET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fr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TABLE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f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D'ÉTAT D'AVANCEMENT DU PROJET | TABLE DES MATIÈRES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4188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Résumé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Étapes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Composantes du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Travail accompli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Risques et obstacles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Faits saillants et principaux points à retenir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Calendrier du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Chronologie du projet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sz="2000" dirty="0">
                <a:latin typeface="Century Gothic" panose="020B0502020202020204" pitchFamily="34" charset="0"/>
              </a:rPr>
              <a:t>Fiche de rendement du projet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98830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fr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Entrez ici des informations sur l'état général et les faits saillants: </a:t>
                      </a:r>
                    </a:p>
                    <a:p>
                      <a:r>
                        <a:rPr lang="fr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 Temps perdu retrouvé de la dernière période; » </a:t>
                      </a:r>
                    </a:p>
                    <a:p>
                      <a:r>
                        <a:rPr lang="fr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 L'assurance qualité a commencé deux jours plus tôt que prévu; » </a:t>
                      </a:r>
                    </a:p>
                    <a:p>
                      <a:r>
                        <a:rPr lang="fr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 Retard dans certains commentaires des clients, mais minime. »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RÉSUMÉ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134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ÉTAPES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7E00E-5A3A-2147-9D1C-6B0B72D3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67431"/>
              </p:ext>
            </p:extLst>
          </p:nvPr>
        </p:nvGraphicFramePr>
        <p:xfrm>
          <a:off x="399174" y="336826"/>
          <a:ext cx="11341723" cy="5637255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369036">
                  <a:extLst>
                    <a:ext uri="{9D8B030D-6E8A-4147-A177-3AD203B41FA5}">
                      <a16:colId xmlns:a16="http://schemas.microsoft.com/office/drawing/2014/main" val="3508367356"/>
                    </a:ext>
                  </a:extLst>
                </a:gridCol>
                <a:gridCol w="2240242">
                  <a:extLst>
                    <a:ext uri="{9D8B030D-6E8A-4147-A177-3AD203B41FA5}">
                      <a16:colId xmlns:a16="http://schemas.microsoft.com/office/drawing/2014/main" val="1249847826"/>
                    </a:ext>
                  </a:extLst>
                </a:gridCol>
                <a:gridCol w="2457039">
                  <a:extLst>
                    <a:ext uri="{9D8B030D-6E8A-4147-A177-3AD203B41FA5}">
                      <a16:colId xmlns:a16="http://schemas.microsoft.com/office/drawing/2014/main" val="1269265181"/>
                    </a:ext>
                  </a:extLst>
                </a:gridCol>
                <a:gridCol w="5275406">
                  <a:extLst>
                    <a:ext uri="{9D8B030D-6E8A-4147-A177-3AD203B41FA5}">
                      <a16:colId xmlns:a16="http://schemas.microsoft.com/office/drawing/2014/main" val="773016119"/>
                    </a:ext>
                  </a:extLst>
                </a:gridCol>
              </a:tblGrid>
              <a:tr h="307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COMPOSANT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 / ÉQUIPE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NOTES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49938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SOUS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Faits saillants de l'appel : « Travail exceptionnel », « Problèmes résolus, ainsi que des problèmes, y compris l'établissement de la propriété de la résolution des problèmes ».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61314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BARRAGE ROUTIER / DÉPASSEMENT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 / RETARDS POTENTIELS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SUR LA BONNE VOIE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Nouveaux développements, nouveaux membres de l'équipe, etc.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153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CHRONOLOGIE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BARRAGE ROUTIER / DÉPASSEMENT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 / RETARDS POTENTIELS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SUR LA BONNE VOIE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 route vers la date de lancement finale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87212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PORTÉE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BARRAGE ROUTIER / DÉPASSEMENT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 / RETARDS POTENTIELS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SUR LA BONNE VOIE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1423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COMPOSANTES DU PROJET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1314"/>
              </p:ext>
            </p:extLst>
          </p:nvPr>
        </p:nvGraphicFramePr>
        <p:xfrm>
          <a:off x="557562" y="5910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4738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TÂCHE N°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 / ÉQUIPE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RÉCEPTION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TRAVAIL ACCOMPLI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74907"/>
              </p:ext>
            </p:extLst>
          </p:nvPr>
        </p:nvGraphicFramePr>
        <p:xfrm>
          <a:off x="557562" y="591015"/>
          <a:ext cx="10583969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N° DE RISQUE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 / ÉQUIPE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Réparer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RISQUES ET OBSTACLES</a:t>
            </a:r>
          </a:p>
        </p:txBody>
      </p:sp>
    </p:spTree>
    <p:extLst>
      <p:ext uri="{BB962C8B-B14F-4D97-AF65-F5344CB8AC3E}">
        <p14:creationId xmlns:p14="http://schemas.microsoft.com/office/powerpoint/2010/main" val="146838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0788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fr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 puces d'excellent travail, qui possède quoi, où les équipes pivotent, les commentaires reçus pendant la semaine, etc.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FAITS SAILLANTS ET PRINCIPAUX POINTS À RETENIR</a:t>
            </a:r>
          </a:p>
        </p:txBody>
      </p:sp>
    </p:spTree>
    <p:extLst>
      <p:ext uri="{BB962C8B-B14F-4D97-AF65-F5344CB8AC3E}">
        <p14:creationId xmlns:p14="http://schemas.microsoft.com/office/powerpoint/2010/main" val="10759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93A2A9-0FFB-E444-B1B8-67FEBDD9E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8374"/>
              </p:ext>
            </p:extLst>
          </p:nvPr>
        </p:nvGraphicFramePr>
        <p:xfrm>
          <a:off x="412596" y="524107"/>
          <a:ext cx="11229277" cy="531912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92458">
                  <a:extLst>
                    <a:ext uri="{9D8B030D-6E8A-4147-A177-3AD203B41FA5}">
                      <a16:colId xmlns:a16="http://schemas.microsoft.com/office/drawing/2014/main" val="171056621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37395882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508500993"/>
                    </a:ext>
                  </a:extLst>
                </a:gridCol>
              </a:tblGrid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 N°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DÉTAILS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61962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39892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1049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56926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2258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146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8564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40003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3121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170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997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CALENDRIER DU PROJET</a:t>
            </a:r>
          </a:p>
        </p:txBody>
      </p:sp>
    </p:spTree>
    <p:extLst>
      <p:ext uri="{BB962C8B-B14F-4D97-AF65-F5344CB8AC3E}">
        <p14:creationId xmlns:p14="http://schemas.microsoft.com/office/powerpoint/2010/main" val="187514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tatus-Report-Template_PowerPoint" id="{34DF157D-A311-3D47-833B-3C6C856CB6BF}" vid="{3BC544DF-F74E-094F-9BA7-0127C47DCA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IC-Project-Status-Report-Template_PowerPoint</Template>
  <TotalTime>2</TotalTime>
  <Words>546</Words>
  <Application>Microsoft Macintosh PowerPoint</Application>
  <PresentationFormat>Widescreen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2020-03-24T18:52:11Z</dcterms:created>
  <dcterms:modified xsi:type="dcterms:W3CDTF">2022-09-11T04:23:35Z</dcterms:modified>
</cp:coreProperties>
</file>