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8" r:id="rId2"/>
    <p:sldId id="309" r:id="rId3"/>
    <p:sldId id="316" r:id="rId4"/>
    <p:sldId id="337" r:id="rId5"/>
    <p:sldId id="342" r:id="rId6"/>
    <p:sldId id="327" r:id="rId7"/>
    <p:sldId id="343" r:id="rId8"/>
    <p:sldId id="344" r:id="rId9"/>
    <p:sldId id="345" r:id="rId10"/>
    <p:sldId id="338" r:id="rId11"/>
    <p:sldId id="320" r:id="rId12"/>
    <p:sldId id="2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EEF3"/>
    <a:srgbClr val="E3EAF6"/>
    <a:srgbClr val="5B7191"/>
    <a:srgbClr val="CDD5DD"/>
    <a:srgbClr val="74859B"/>
    <a:srgbClr val="C4D2E7"/>
    <a:srgbClr val="F0A622"/>
    <a:srgbClr val="5E913E"/>
    <a:srgbClr val="CE1D02"/>
    <a:srgbClr val="4DAC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3" autoAdjust="0"/>
    <p:restoredTop sz="86447"/>
  </p:normalViewPr>
  <p:slideViewPr>
    <p:cSldViewPr snapToGrid="0" snapToObjects="1">
      <p:cViewPr varScale="1">
        <p:scale>
          <a:sx n="112" d="100"/>
          <a:sy n="112" d="100"/>
        </p:scale>
        <p:origin x="496" y="18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12" Type="http://schemas.openxmlformats.org/officeDocument/2006/relationships/slide" Target="slides/slide12.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3276335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25412619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4188251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2654322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971349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42308206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241694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9/10/22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9/10/22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PROJEKTSTATUSBERICHT</a:t>
            </a:r>
          </a:p>
        </p:txBody>
      </p:sp>
      <p:sp>
        <p:nvSpPr>
          <p:cNvPr id="11" name="TextBox 10">
            <a:extLst>
              <a:ext uri="{FF2B5EF4-FFF2-40B4-BE49-F238E27FC236}">
                <a16:creationId xmlns:a16="http://schemas.microsoft.com/office/drawing/2014/main" id="{D25B69A5-3B0C-C540-8CC8-9794435EA004}"/>
              </a:ext>
            </a:extLst>
          </p:cNvPr>
          <p:cNvSpPr txBox="1"/>
          <p:nvPr/>
        </p:nvSpPr>
        <p:spPr>
          <a:xfrm>
            <a:off x="552992" y="1057204"/>
            <a:ext cx="11221474" cy="1015663"/>
          </a:xfrm>
          <a:prstGeom prst="rect">
            <a:avLst/>
          </a:prstGeom>
          <a:noFill/>
        </p:spPr>
        <p:txBody>
          <a:bodyPr wrap="square" rtlCol="0">
            <a:spAutoFit/>
          </a:bodyPr>
          <a:lstStyle/>
          <a:p>
            <a:r>
              <a:rPr lang="de" sz="6000" dirty="0">
                <a:latin typeface="Century Gothic" panose="020B0502020202020204" pitchFamily="34" charset="0"/>
              </a:rPr>
              <a:t>PROJEKTNAME</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681361"/>
            <a:ext cx="11404473" cy="3328988"/>
          </a:xfrm>
          <a:prstGeom prst="rect">
            <a:avLst/>
          </a:prstGeom>
          <a:noFill/>
        </p:spPr>
        <p:txBody>
          <a:bodyPr wrap="square" rtlCol="0">
            <a:spAutoFit/>
          </a:bodyPr>
          <a:lstStyle/>
          <a:p>
            <a:pPr>
              <a:lnSpc>
                <a:spcPct val="200000"/>
              </a:lnSpc>
            </a:pPr>
            <a:r>
              <a:rPr lang="de" dirty="0">
                <a:latin typeface="Century Gothic" panose="020B0502020202020204" pitchFamily="34" charset="0"/>
              </a:rPr>
              <a:t>PROJEKTCODE:  </a:t>
            </a:r>
          </a:p>
          <a:p>
            <a:pPr>
              <a:lnSpc>
                <a:spcPct val="200000"/>
              </a:lnSpc>
            </a:pPr>
            <a:r>
              <a:rPr lang="de" dirty="0">
                <a:latin typeface="Century Gothic" panose="020B0502020202020204" pitchFamily="34" charset="0"/>
              </a:rPr>
              <a:t>PROJEKTLEITER:  </a:t>
            </a:r>
          </a:p>
          <a:p>
            <a:pPr>
              <a:lnSpc>
                <a:spcPct val="200000"/>
              </a:lnSpc>
            </a:pPr>
            <a:r>
              <a:rPr lang="de" dirty="0">
                <a:latin typeface="Century Gothic" panose="020B0502020202020204" pitchFamily="34" charset="0"/>
              </a:rPr>
              <a:t>DATUM DER BERICHTERSTATTUNG:  </a:t>
            </a:r>
          </a:p>
          <a:p>
            <a:pPr>
              <a:lnSpc>
                <a:spcPct val="200000"/>
              </a:lnSpc>
            </a:pPr>
            <a:r>
              <a:rPr lang="de" dirty="0">
                <a:latin typeface="Century Gothic" panose="020B0502020202020204" pitchFamily="34" charset="0"/>
              </a:rPr>
              <a:t>ABGEDECKTER ZEITRAUM:  </a:t>
            </a:r>
          </a:p>
          <a:p>
            <a:pPr>
              <a:lnSpc>
                <a:spcPct val="200000"/>
              </a:lnSpc>
            </a:pPr>
            <a:r>
              <a:rPr lang="de" dirty="0">
                <a:latin typeface="Century Gothic" panose="020B0502020202020204" pitchFamily="34" charset="0"/>
              </a:rPr>
              <a:t>VORAUSSICHTLICHES DATUM DER FERTIGSTELLUNG:  </a:t>
            </a:r>
          </a:p>
          <a:p>
            <a:pPr>
              <a:lnSpc>
                <a:spcPct val="200000"/>
              </a:lnSpc>
            </a:pPr>
            <a:r>
              <a:rPr lang="de" dirty="0">
                <a:latin typeface="Century Gothic" panose="020B0502020202020204" pitchFamily="34" charset="0"/>
              </a:rPr>
              <a:t>GESAMTPROJEKTSTATUS: STRASSENSPERRE / ÜBERSCHREITUNG |   POTENZIELLE RISIKEN / VERZÖGERUNGEN |   AUF KURS</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2258589"/>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de" sz="4400" b="1" dirty="0">
                  <a:solidFill>
                    <a:schemeClr val="bg1"/>
                  </a:solidFill>
                  <a:latin typeface="Century Gothic" panose="020B0502020202020204" pitchFamily="34" charset="0"/>
                </a:rPr>
                <a:t>DEIN</a:t>
              </a:r>
            </a:p>
            <a:p>
              <a:pPr algn="ctr"/>
              <a:r>
                <a:rPr lang="de" sz="4400" b="1" dirty="0">
                  <a:solidFill>
                    <a:schemeClr val="bg1"/>
                  </a:solidFill>
                  <a:latin typeface="Century Gothic" panose="020B0502020202020204" pitchFamily="34" charset="0"/>
                </a:rPr>
                <a:t>LOGO</a:t>
              </a:r>
            </a:p>
          </p:txBody>
        </p:sp>
      </p:grpSp>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ZEITLEISTE DES PROJEKTS</a:t>
            </a:r>
          </a:p>
        </p:txBody>
      </p:sp>
      <p:grpSp>
        <p:nvGrpSpPr>
          <p:cNvPr id="6" name="Group 5">
            <a:extLst>
              <a:ext uri="{FF2B5EF4-FFF2-40B4-BE49-F238E27FC236}">
                <a16:creationId xmlns:a16="http://schemas.microsoft.com/office/drawing/2014/main" id="{00000000-0008-0000-0000-00003E000000}"/>
              </a:ext>
            </a:extLst>
          </p:cNvPr>
          <p:cNvGrpSpPr/>
          <p:nvPr/>
        </p:nvGrpSpPr>
        <p:grpSpPr>
          <a:xfrm>
            <a:off x="736845" y="2418942"/>
            <a:ext cx="9891728" cy="380988"/>
            <a:chOff x="98778" y="1555750"/>
            <a:chExt cx="9372600" cy="381000"/>
          </a:xfrm>
        </p:grpSpPr>
        <p:cxnSp>
          <p:nvCxnSpPr>
            <p:cNvPr id="35" name="Straight Connector 34">
              <a:extLst>
                <a:ext uri="{FF2B5EF4-FFF2-40B4-BE49-F238E27FC236}">
                  <a16:creationId xmlns:a16="http://schemas.microsoft.com/office/drawing/2014/main" id="{00000000-0008-0000-0000-000009000000}"/>
                </a:ext>
              </a:extLst>
            </p:cNvPr>
            <p:cNvCxnSpPr/>
            <p:nvPr/>
          </p:nvCxnSpPr>
          <p:spPr>
            <a:xfrm>
              <a:off x="98778" y="1746250"/>
              <a:ext cx="9372600" cy="0"/>
            </a:xfrm>
            <a:prstGeom prst="line">
              <a:avLst/>
            </a:prstGeom>
            <a:ln w="28575">
              <a:solidFill>
                <a:schemeClr val="bg1">
                  <a:lumMod val="50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00000000-0008-0000-0000-00003D000000}"/>
                </a:ext>
              </a:extLst>
            </p:cNvPr>
            <p:cNvGrpSpPr/>
            <p:nvPr/>
          </p:nvGrpSpPr>
          <p:grpSpPr>
            <a:xfrm>
              <a:off x="299907" y="1555750"/>
              <a:ext cx="8983751" cy="381000"/>
              <a:chOff x="299907" y="1555750"/>
              <a:chExt cx="8983751" cy="381000"/>
            </a:xfrm>
          </p:grpSpPr>
          <p:cxnSp>
            <p:nvCxnSpPr>
              <p:cNvPr id="37" name="Straight Connector 36">
                <a:extLst>
                  <a:ext uri="{FF2B5EF4-FFF2-40B4-BE49-F238E27FC236}">
                    <a16:creationId xmlns:a16="http://schemas.microsoft.com/office/drawing/2014/main" id="{00000000-0008-0000-0000-00000B000000}"/>
                  </a:ext>
                </a:extLst>
              </p:cNvPr>
              <p:cNvCxnSpPr/>
              <p:nvPr/>
            </p:nvCxnSpPr>
            <p:spPr>
              <a:xfrm>
                <a:off x="29990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00000000-0008-0000-0000-00000C000000}"/>
                  </a:ext>
                </a:extLst>
              </p:cNvPr>
              <p:cNvCxnSpPr/>
              <p:nvPr/>
            </p:nvCxnSpPr>
            <p:spPr>
              <a:xfrm>
                <a:off x="749094"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00000000-0008-0000-0000-00000D000000}"/>
                  </a:ext>
                </a:extLst>
              </p:cNvPr>
              <p:cNvCxnSpPr/>
              <p:nvPr/>
            </p:nvCxnSpPr>
            <p:spPr>
              <a:xfrm>
                <a:off x="1198282"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00000000-0008-0000-0000-00000E000000}"/>
                  </a:ext>
                </a:extLst>
              </p:cNvPr>
              <p:cNvCxnSpPr/>
              <p:nvPr/>
            </p:nvCxnSpPr>
            <p:spPr>
              <a:xfrm>
                <a:off x="1647469"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00000000-0008-0000-0000-00000F000000}"/>
                  </a:ext>
                </a:extLst>
              </p:cNvPr>
              <p:cNvCxnSpPr/>
              <p:nvPr/>
            </p:nvCxnSpPr>
            <p:spPr>
              <a:xfrm>
                <a:off x="209665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00000000-0008-0000-0000-000010000000}"/>
                  </a:ext>
                </a:extLst>
              </p:cNvPr>
              <p:cNvCxnSpPr/>
              <p:nvPr/>
            </p:nvCxnSpPr>
            <p:spPr>
              <a:xfrm>
                <a:off x="254584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00000000-0008-0000-0000-000011000000}"/>
                  </a:ext>
                </a:extLst>
              </p:cNvPr>
              <p:cNvCxnSpPr/>
              <p:nvPr/>
            </p:nvCxnSpPr>
            <p:spPr>
              <a:xfrm>
                <a:off x="2995032"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0000000-0008-0000-0000-000012000000}"/>
                  </a:ext>
                </a:extLst>
              </p:cNvPr>
              <p:cNvCxnSpPr/>
              <p:nvPr/>
            </p:nvCxnSpPr>
            <p:spPr>
              <a:xfrm>
                <a:off x="344422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00000000-0008-0000-0000-000013000000}"/>
                  </a:ext>
                </a:extLst>
              </p:cNvPr>
              <p:cNvCxnSpPr/>
              <p:nvPr/>
            </p:nvCxnSpPr>
            <p:spPr>
              <a:xfrm>
                <a:off x="389340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00000000-0008-0000-0000-000014000000}"/>
                  </a:ext>
                </a:extLst>
              </p:cNvPr>
              <p:cNvCxnSpPr/>
              <p:nvPr/>
            </p:nvCxnSpPr>
            <p:spPr>
              <a:xfrm>
                <a:off x="434259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00000000-0008-0000-0000-000015000000}"/>
                  </a:ext>
                </a:extLst>
              </p:cNvPr>
              <p:cNvCxnSpPr/>
              <p:nvPr/>
            </p:nvCxnSpPr>
            <p:spPr>
              <a:xfrm>
                <a:off x="4791782"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00000000-0008-0000-0000-000016000000}"/>
                  </a:ext>
                </a:extLst>
              </p:cNvPr>
              <p:cNvCxnSpPr/>
              <p:nvPr/>
            </p:nvCxnSpPr>
            <p:spPr>
              <a:xfrm>
                <a:off x="524097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00000000-0008-0000-0000-000017000000}"/>
                  </a:ext>
                </a:extLst>
              </p:cNvPr>
              <p:cNvCxnSpPr/>
              <p:nvPr/>
            </p:nvCxnSpPr>
            <p:spPr>
              <a:xfrm>
                <a:off x="569015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00000000-0008-0000-0000-000018000000}"/>
                  </a:ext>
                </a:extLst>
              </p:cNvPr>
              <p:cNvCxnSpPr/>
              <p:nvPr/>
            </p:nvCxnSpPr>
            <p:spPr>
              <a:xfrm>
                <a:off x="613934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00000000-0008-0000-0000-000019000000}"/>
                  </a:ext>
                </a:extLst>
              </p:cNvPr>
              <p:cNvCxnSpPr/>
              <p:nvPr/>
            </p:nvCxnSpPr>
            <p:spPr>
              <a:xfrm>
                <a:off x="6588533"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00000000-0008-0000-0000-00001A000000}"/>
                  </a:ext>
                </a:extLst>
              </p:cNvPr>
              <p:cNvCxnSpPr/>
              <p:nvPr/>
            </p:nvCxnSpPr>
            <p:spPr>
              <a:xfrm>
                <a:off x="703772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00000000-0008-0000-0000-00001B000000}"/>
                  </a:ext>
                </a:extLst>
              </p:cNvPr>
              <p:cNvCxnSpPr/>
              <p:nvPr/>
            </p:nvCxnSpPr>
            <p:spPr>
              <a:xfrm>
                <a:off x="7486908"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00000000-0008-0000-0000-00001C000000}"/>
                  </a:ext>
                </a:extLst>
              </p:cNvPr>
              <p:cNvCxnSpPr/>
              <p:nvPr/>
            </p:nvCxnSpPr>
            <p:spPr>
              <a:xfrm>
                <a:off x="793609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00000000-0008-0000-0000-00001D000000}"/>
                  </a:ext>
                </a:extLst>
              </p:cNvPr>
              <p:cNvCxnSpPr/>
              <p:nvPr/>
            </p:nvCxnSpPr>
            <p:spPr>
              <a:xfrm>
                <a:off x="8385283"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00000000-0008-0000-0000-00001E000000}"/>
                  </a:ext>
                </a:extLst>
              </p:cNvPr>
              <p:cNvCxnSpPr/>
              <p:nvPr/>
            </p:nvCxnSpPr>
            <p:spPr>
              <a:xfrm>
                <a:off x="883447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00000000-0008-0000-0000-00001F000000}"/>
                  </a:ext>
                </a:extLst>
              </p:cNvPr>
              <p:cNvCxnSpPr/>
              <p:nvPr/>
            </p:nvCxnSpPr>
            <p:spPr>
              <a:xfrm>
                <a:off x="9283658"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grpSp>
      </p:grpSp>
      <p:grpSp>
        <p:nvGrpSpPr>
          <p:cNvPr id="9" name="Group 8">
            <a:extLst>
              <a:ext uri="{FF2B5EF4-FFF2-40B4-BE49-F238E27FC236}">
                <a16:creationId xmlns:a16="http://schemas.microsoft.com/office/drawing/2014/main" id="{00000000-0008-0000-0000-000026000000}"/>
              </a:ext>
            </a:extLst>
          </p:cNvPr>
          <p:cNvGrpSpPr/>
          <p:nvPr/>
        </p:nvGrpSpPr>
        <p:grpSpPr>
          <a:xfrm>
            <a:off x="828641" y="886195"/>
            <a:ext cx="1718327" cy="1800352"/>
            <a:chOff x="174978" y="393700"/>
            <a:chExt cx="1498600" cy="1473200"/>
          </a:xfrm>
        </p:grpSpPr>
        <p:cxnSp>
          <p:nvCxnSpPr>
            <p:cNvPr id="33" name="Straight Connector 32">
              <a:extLst>
                <a:ext uri="{FF2B5EF4-FFF2-40B4-BE49-F238E27FC236}">
                  <a16:creationId xmlns:a16="http://schemas.microsoft.com/office/drawing/2014/main" id="{00000000-0008-0000-0000-000025000000}"/>
                </a:ext>
              </a:extLst>
            </p:cNvPr>
            <p:cNvCxnSpPr/>
            <p:nvPr/>
          </p:nvCxnSpPr>
          <p:spPr>
            <a:xfrm>
              <a:off x="213078" y="1193800"/>
              <a:ext cx="0" cy="673100"/>
            </a:xfrm>
            <a:prstGeom prst="line">
              <a:avLst/>
            </a:prstGeom>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34" name="Round Single Corner Rectangle 33">
              <a:extLst>
                <a:ext uri="{FF2B5EF4-FFF2-40B4-BE49-F238E27FC236}">
                  <a16:creationId xmlns:a16="http://schemas.microsoft.com/office/drawing/2014/main" id="{00000000-0008-0000-0000-000023000000}"/>
                </a:ext>
              </a:extLst>
            </p:cNvPr>
            <p:cNvSpPr/>
            <p:nvPr/>
          </p:nvSpPr>
          <p:spPr>
            <a:xfrm>
              <a:off x="174978" y="393700"/>
              <a:ext cx="1498600" cy="889000"/>
            </a:xfrm>
            <a:prstGeom prst="round1Rect">
              <a:avLst>
                <a:gd name="adj" fmla="val 9524"/>
              </a:avLst>
            </a:prstGeom>
            <a:solidFill>
              <a:srgbClr val="EAEEF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de"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MEILENSTEIN 1</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de"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0" name="Group 9">
            <a:extLst>
              <a:ext uri="{FF2B5EF4-FFF2-40B4-BE49-F238E27FC236}">
                <a16:creationId xmlns:a16="http://schemas.microsoft.com/office/drawing/2014/main" id="{00000000-0008-0000-0000-000028000000}"/>
              </a:ext>
            </a:extLst>
          </p:cNvPr>
          <p:cNvGrpSpPr/>
          <p:nvPr/>
        </p:nvGrpSpPr>
        <p:grpSpPr>
          <a:xfrm>
            <a:off x="2834846" y="400075"/>
            <a:ext cx="1718327" cy="2281478"/>
            <a:chOff x="1928989" y="0"/>
            <a:chExt cx="1498600" cy="1790700"/>
          </a:xfrm>
        </p:grpSpPr>
        <p:cxnSp>
          <p:nvCxnSpPr>
            <p:cNvPr id="31" name="Straight Connector 30">
              <a:extLst>
                <a:ext uri="{FF2B5EF4-FFF2-40B4-BE49-F238E27FC236}">
                  <a16:creationId xmlns:a16="http://schemas.microsoft.com/office/drawing/2014/main" id="{00000000-0008-0000-0000-000029000000}"/>
                </a:ext>
              </a:extLst>
            </p:cNvPr>
            <p:cNvCxnSpPr/>
            <p:nvPr/>
          </p:nvCxnSpPr>
          <p:spPr>
            <a:xfrm>
              <a:off x="1967089" y="800100"/>
              <a:ext cx="0" cy="990600"/>
            </a:xfrm>
            <a:prstGeom prst="line">
              <a:avLst/>
            </a:prstGeom>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32" name="Round Single Corner Rectangle 31">
              <a:extLst>
                <a:ext uri="{FF2B5EF4-FFF2-40B4-BE49-F238E27FC236}">
                  <a16:creationId xmlns:a16="http://schemas.microsoft.com/office/drawing/2014/main" id="{00000000-0008-0000-0000-00002A000000}"/>
                </a:ext>
              </a:extLst>
            </p:cNvPr>
            <p:cNvSpPr/>
            <p:nvPr/>
          </p:nvSpPr>
          <p:spPr>
            <a:xfrm>
              <a:off x="1928989" y="0"/>
              <a:ext cx="1498600" cy="1333500"/>
            </a:xfrm>
            <a:prstGeom prst="round1Rect">
              <a:avLst>
                <a:gd name="adj" fmla="val 9524"/>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de"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MEILENSTEIN 2</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de"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1" name="Group 10">
            <a:extLst>
              <a:ext uri="{FF2B5EF4-FFF2-40B4-BE49-F238E27FC236}">
                <a16:creationId xmlns:a16="http://schemas.microsoft.com/office/drawing/2014/main" id="{00000000-0008-0000-0000-00002C000000}"/>
              </a:ext>
            </a:extLst>
          </p:cNvPr>
          <p:cNvGrpSpPr/>
          <p:nvPr/>
        </p:nvGrpSpPr>
        <p:grpSpPr>
          <a:xfrm>
            <a:off x="5280689" y="400076"/>
            <a:ext cx="1718327" cy="2281479"/>
            <a:chOff x="4049889" y="0"/>
            <a:chExt cx="1498600" cy="1790700"/>
          </a:xfrm>
        </p:grpSpPr>
        <p:cxnSp>
          <p:nvCxnSpPr>
            <p:cNvPr id="29" name="Straight Connector 28">
              <a:extLst>
                <a:ext uri="{FF2B5EF4-FFF2-40B4-BE49-F238E27FC236}">
                  <a16:creationId xmlns:a16="http://schemas.microsoft.com/office/drawing/2014/main" id="{00000000-0008-0000-0000-00002D000000}"/>
                </a:ext>
              </a:extLst>
            </p:cNvPr>
            <p:cNvCxnSpPr/>
            <p:nvPr/>
          </p:nvCxnSpPr>
          <p:spPr>
            <a:xfrm>
              <a:off x="4087989" y="596900"/>
              <a:ext cx="0" cy="1193800"/>
            </a:xfrm>
            <a:prstGeom prst="line">
              <a:avLst/>
            </a:prstGeom>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30" name="Round Single Corner Rectangle 29">
              <a:extLst>
                <a:ext uri="{FF2B5EF4-FFF2-40B4-BE49-F238E27FC236}">
                  <a16:creationId xmlns:a16="http://schemas.microsoft.com/office/drawing/2014/main" id="{00000000-0008-0000-0000-00002E000000}"/>
                </a:ext>
              </a:extLst>
            </p:cNvPr>
            <p:cNvSpPr/>
            <p:nvPr/>
          </p:nvSpPr>
          <p:spPr>
            <a:xfrm>
              <a:off x="4049889" y="0"/>
              <a:ext cx="1498600" cy="723900"/>
            </a:xfrm>
            <a:prstGeom prst="round1Rect">
              <a:avLst>
                <a:gd name="adj" fmla="val 9524"/>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de"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MEILENSTEIN 3</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de"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2" name="Group 11">
            <a:extLst>
              <a:ext uri="{FF2B5EF4-FFF2-40B4-BE49-F238E27FC236}">
                <a16:creationId xmlns:a16="http://schemas.microsoft.com/office/drawing/2014/main" id="{00000000-0008-0000-0000-00002F000000}"/>
              </a:ext>
            </a:extLst>
          </p:cNvPr>
          <p:cNvGrpSpPr/>
          <p:nvPr/>
        </p:nvGrpSpPr>
        <p:grpSpPr>
          <a:xfrm>
            <a:off x="5936116" y="1638526"/>
            <a:ext cx="2912419" cy="1039857"/>
            <a:chOff x="4634089" y="1016000"/>
            <a:chExt cx="2540000" cy="850900"/>
          </a:xfrm>
        </p:grpSpPr>
        <p:cxnSp>
          <p:nvCxnSpPr>
            <p:cNvPr id="27" name="Straight Connector 26">
              <a:extLst>
                <a:ext uri="{FF2B5EF4-FFF2-40B4-BE49-F238E27FC236}">
                  <a16:creationId xmlns:a16="http://schemas.microsoft.com/office/drawing/2014/main" id="{00000000-0008-0000-0000-000030000000}"/>
                </a:ext>
              </a:extLst>
            </p:cNvPr>
            <p:cNvCxnSpPr/>
            <p:nvPr/>
          </p:nvCxnSpPr>
          <p:spPr>
            <a:xfrm>
              <a:off x="5954889" y="1485900"/>
              <a:ext cx="0" cy="381000"/>
            </a:xfrm>
            <a:prstGeom prst="line">
              <a:avLst/>
            </a:prstGeom>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28" name="Round Single Corner Rectangle 27">
              <a:extLst>
                <a:ext uri="{FF2B5EF4-FFF2-40B4-BE49-F238E27FC236}">
                  <a16:creationId xmlns:a16="http://schemas.microsoft.com/office/drawing/2014/main" id="{00000000-0008-0000-0000-000031000000}"/>
                </a:ext>
              </a:extLst>
            </p:cNvPr>
            <p:cNvSpPr/>
            <p:nvPr/>
          </p:nvSpPr>
          <p:spPr>
            <a:xfrm>
              <a:off x="4634089" y="1016000"/>
              <a:ext cx="2540000" cy="482600"/>
            </a:xfrm>
            <a:prstGeom prst="round1Rect">
              <a:avLst>
                <a:gd name="adj" fmla="val 9524"/>
              </a:avLst>
            </a:prstGeom>
            <a:solidFill>
              <a:srgbClr val="EAEEF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de"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MEILENSTEIN 4</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de"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3" name="Group 12">
            <a:extLst>
              <a:ext uri="{FF2B5EF4-FFF2-40B4-BE49-F238E27FC236}">
                <a16:creationId xmlns:a16="http://schemas.microsoft.com/office/drawing/2014/main" id="{00000000-0008-0000-0000-000036000000}"/>
              </a:ext>
            </a:extLst>
          </p:cNvPr>
          <p:cNvGrpSpPr/>
          <p:nvPr/>
        </p:nvGrpSpPr>
        <p:grpSpPr>
          <a:xfrm>
            <a:off x="9321380" y="400075"/>
            <a:ext cx="1718327" cy="2281478"/>
            <a:chOff x="7580489" y="0"/>
            <a:chExt cx="1498600" cy="1790700"/>
          </a:xfrm>
        </p:grpSpPr>
        <p:cxnSp>
          <p:nvCxnSpPr>
            <p:cNvPr id="25" name="Straight Connector 24">
              <a:extLst>
                <a:ext uri="{FF2B5EF4-FFF2-40B4-BE49-F238E27FC236}">
                  <a16:creationId xmlns:a16="http://schemas.microsoft.com/office/drawing/2014/main" id="{00000000-0008-0000-0000-000037000000}"/>
                </a:ext>
              </a:extLst>
            </p:cNvPr>
            <p:cNvCxnSpPr/>
            <p:nvPr/>
          </p:nvCxnSpPr>
          <p:spPr>
            <a:xfrm>
              <a:off x="7618589" y="800100"/>
              <a:ext cx="0" cy="990600"/>
            </a:xfrm>
            <a:prstGeom prst="line">
              <a:avLst/>
            </a:prstGeom>
            <a:ln w="28575">
              <a:solidFill>
                <a:schemeClr val="tx2"/>
              </a:solidFill>
              <a:tailEnd type="oval"/>
            </a:ln>
          </p:spPr>
          <p:style>
            <a:lnRef idx="1">
              <a:schemeClr val="accent1"/>
            </a:lnRef>
            <a:fillRef idx="0">
              <a:schemeClr val="accent1"/>
            </a:fillRef>
            <a:effectRef idx="0">
              <a:schemeClr val="accent1"/>
            </a:effectRef>
            <a:fontRef idx="minor">
              <a:schemeClr val="tx1"/>
            </a:fontRef>
          </p:style>
        </p:cxnSp>
        <p:sp>
          <p:nvSpPr>
            <p:cNvPr id="26" name="Round Single Corner Rectangle 25">
              <a:extLst>
                <a:ext uri="{FF2B5EF4-FFF2-40B4-BE49-F238E27FC236}">
                  <a16:creationId xmlns:a16="http://schemas.microsoft.com/office/drawing/2014/main" id="{00000000-0008-0000-0000-000038000000}"/>
                </a:ext>
              </a:extLst>
            </p:cNvPr>
            <p:cNvSpPr/>
            <p:nvPr/>
          </p:nvSpPr>
          <p:spPr>
            <a:xfrm>
              <a:off x="7580489" y="0"/>
              <a:ext cx="1498600" cy="1333500"/>
            </a:xfrm>
            <a:prstGeom prst="round1Rect">
              <a:avLst>
                <a:gd name="adj" fmla="val 9524"/>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de"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MEILENSTEIN 5</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de"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4" name="Group 13">
            <a:extLst>
              <a:ext uri="{FF2B5EF4-FFF2-40B4-BE49-F238E27FC236}">
                <a16:creationId xmlns:a16="http://schemas.microsoft.com/office/drawing/2014/main" id="{00000000-0008-0000-0000-00003A000000}"/>
              </a:ext>
            </a:extLst>
          </p:cNvPr>
          <p:cNvGrpSpPr/>
          <p:nvPr/>
        </p:nvGrpSpPr>
        <p:grpSpPr>
          <a:xfrm>
            <a:off x="3671370" y="2544697"/>
            <a:ext cx="1516171" cy="1645151"/>
            <a:chOff x="2106789" y="1752596"/>
            <a:chExt cx="1322294" cy="1877896"/>
          </a:xfrm>
        </p:grpSpPr>
        <p:cxnSp>
          <p:nvCxnSpPr>
            <p:cNvPr id="23" name="Straight Connector 22">
              <a:extLst>
                <a:ext uri="{FF2B5EF4-FFF2-40B4-BE49-F238E27FC236}">
                  <a16:creationId xmlns:a16="http://schemas.microsoft.com/office/drawing/2014/main" id="{00000000-0008-0000-0000-00003B000000}"/>
                </a:ext>
              </a:extLst>
            </p:cNvPr>
            <p:cNvCxnSpPr/>
            <p:nvPr/>
          </p:nvCxnSpPr>
          <p:spPr>
            <a:xfrm>
              <a:off x="2215411" y="1752596"/>
              <a:ext cx="0" cy="990600"/>
            </a:xfrm>
            <a:prstGeom prst="line">
              <a:avLst/>
            </a:prstGeom>
            <a:ln w="28575">
              <a:solidFill>
                <a:srgbClr val="92D050">
                  <a:alpha val="90000"/>
                </a:srgbClr>
              </a:solidFill>
              <a:headEnd type="diamond" w="lg" len="lg"/>
              <a:tailEnd type="oval"/>
            </a:ln>
          </p:spPr>
          <p:style>
            <a:lnRef idx="1">
              <a:schemeClr val="accent1"/>
            </a:lnRef>
            <a:fillRef idx="0">
              <a:schemeClr val="accent1"/>
            </a:fillRef>
            <a:effectRef idx="0">
              <a:schemeClr val="accent1"/>
            </a:effectRef>
            <a:fontRef idx="minor">
              <a:schemeClr val="tx1"/>
            </a:fontRef>
          </p:style>
        </p:cxnSp>
        <p:sp>
          <p:nvSpPr>
            <p:cNvPr id="24" name="Round Single Corner Rectangle 59">
              <a:extLst>
                <a:ext uri="{FF2B5EF4-FFF2-40B4-BE49-F238E27FC236}">
                  <a16:creationId xmlns:a16="http://schemas.microsoft.com/office/drawing/2014/main" id="{00000000-0008-0000-0000-00003C000000}"/>
                </a:ext>
              </a:extLst>
            </p:cNvPr>
            <p:cNvSpPr/>
            <p:nvPr/>
          </p:nvSpPr>
          <p:spPr>
            <a:xfrm>
              <a:off x="2106789" y="2394359"/>
              <a:ext cx="1322294" cy="1236133"/>
            </a:xfrm>
            <a:prstGeom prst="foldedCorner">
              <a:avLst/>
            </a:prstGeom>
            <a:gradFill flip="none" rotWithShape="1">
              <a:gsLst>
                <a:gs pos="8000">
                  <a:srgbClr val="00B050"/>
                </a:gs>
                <a:gs pos="54000">
                  <a:srgbClr val="92D050"/>
                </a:gs>
              </a:gsLst>
              <a:path path="circle">
                <a:fillToRect l="100000" t="100000"/>
              </a:path>
              <a:tileRect r="-100000" b="-10000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marL="0" marR="0">
                <a:spcBef>
                  <a:spcPts val="0"/>
                </a:spcBef>
                <a:spcAft>
                  <a:spcPts val="0"/>
                </a:spcAft>
              </a:pPr>
              <a:r>
                <a:rPr lang="de" sz="10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AKTUELLE ZEITACHSENPOSITION</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de" sz="11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00/00/0000</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5" name="Group 14">
            <a:extLst>
              <a:ext uri="{FF2B5EF4-FFF2-40B4-BE49-F238E27FC236}">
                <a16:creationId xmlns:a16="http://schemas.microsoft.com/office/drawing/2014/main" id="{3825AEBA-BDBE-AA48-BD75-0450CA263F7B}"/>
              </a:ext>
            </a:extLst>
          </p:cNvPr>
          <p:cNvGrpSpPr/>
          <p:nvPr/>
        </p:nvGrpSpPr>
        <p:grpSpPr>
          <a:xfrm>
            <a:off x="961175" y="2533123"/>
            <a:ext cx="2422838" cy="3389540"/>
            <a:chOff x="-100874" y="0"/>
            <a:chExt cx="2113023" cy="3389650"/>
          </a:xfrm>
        </p:grpSpPr>
        <p:cxnSp>
          <p:nvCxnSpPr>
            <p:cNvPr id="21" name="Straight Connector 20">
              <a:extLst>
                <a:ext uri="{FF2B5EF4-FFF2-40B4-BE49-F238E27FC236}">
                  <a16:creationId xmlns:a16="http://schemas.microsoft.com/office/drawing/2014/main" id="{00000000-0008-0000-0000-000040000000}"/>
                </a:ext>
              </a:extLst>
            </p:cNvPr>
            <p:cNvCxnSpPr/>
            <p:nvPr/>
          </p:nvCxnSpPr>
          <p:spPr>
            <a:xfrm>
              <a:off x="965379" y="0"/>
              <a:ext cx="0" cy="2002179"/>
            </a:xfrm>
            <a:prstGeom prst="line">
              <a:avLst/>
            </a:prstGeom>
            <a:ln w="28575">
              <a:gradFill>
                <a:gsLst>
                  <a:gs pos="0">
                    <a:srgbClr val="FF0000"/>
                  </a:gs>
                  <a:gs pos="53000">
                    <a:srgbClr val="C00000"/>
                  </a:gs>
                </a:gsLst>
                <a:lin ang="5400000" scaled="1"/>
              </a:gradFill>
              <a:headEnd type="diamond" w="lg" len="lg"/>
              <a:tailEnd type="none" w="sm" len="sm"/>
            </a:ln>
          </p:spPr>
          <p:style>
            <a:lnRef idx="1">
              <a:schemeClr val="accent1"/>
            </a:lnRef>
            <a:fillRef idx="0">
              <a:schemeClr val="accent1"/>
            </a:fillRef>
            <a:effectRef idx="0">
              <a:schemeClr val="accent1"/>
            </a:effectRef>
            <a:fontRef idx="minor">
              <a:schemeClr val="tx1"/>
            </a:fontRef>
          </p:style>
        </p:cxnSp>
        <p:sp>
          <p:nvSpPr>
            <p:cNvPr id="22" name="Round Single Corner Rectangle 64">
              <a:extLst>
                <a:ext uri="{FF2B5EF4-FFF2-40B4-BE49-F238E27FC236}">
                  <a16:creationId xmlns:a16="http://schemas.microsoft.com/office/drawing/2014/main" id="{00000000-0008-0000-0000-000041000000}"/>
                </a:ext>
              </a:extLst>
            </p:cNvPr>
            <p:cNvSpPr/>
            <p:nvPr/>
          </p:nvSpPr>
          <p:spPr>
            <a:xfrm>
              <a:off x="-100874" y="1713407"/>
              <a:ext cx="2113023" cy="1676243"/>
            </a:xfrm>
            <a:prstGeom prst="trapezoid">
              <a:avLst>
                <a:gd name="adj" fmla="val 16023"/>
              </a:avLst>
            </a:prstGeom>
            <a:gradFill flip="none" rotWithShape="1">
              <a:gsLst>
                <a:gs pos="76000">
                  <a:schemeClr val="accent4">
                    <a:lumMod val="20000"/>
                    <a:lumOff val="80000"/>
                  </a:schemeClr>
                </a:gs>
                <a:gs pos="0">
                  <a:schemeClr val="accent4"/>
                </a:gs>
              </a:gsLst>
              <a:path path="circle">
                <a:fillToRect l="100000" t="100000"/>
              </a:path>
              <a:tileRect r="-100000" b="-10000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marL="57150" marR="0">
                <a:spcBef>
                  <a:spcPts val="0"/>
                </a:spcBef>
                <a:spcAft>
                  <a:spcPts val="0"/>
                </a:spcAft>
              </a:pPr>
              <a:r>
                <a:rPr lang="de"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STRASSENSPERRE 1</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57150" marR="0">
                <a:spcBef>
                  <a:spcPts val="0"/>
                </a:spcBef>
                <a:spcAft>
                  <a:spcPts val="0"/>
                </a:spcAft>
              </a:pPr>
              <a:r>
                <a:rPr lang="de"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6" name="Group 15">
            <a:extLst>
              <a:ext uri="{FF2B5EF4-FFF2-40B4-BE49-F238E27FC236}">
                <a16:creationId xmlns:a16="http://schemas.microsoft.com/office/drawing/2014/main" id="{00000000-0008-0000-0000-000051000000}"/>
              </a:ext>
            </a:extLst>
          </p:cNvPr>
          <p:cNvGrpSpPr/>
          <p:nvPr/>
        </p:nvGrpSpPr>
        <p:grpSpPr>
          <a:xfrm>
            <a:off x="7458328" y="2544697"/>
            <a:ext cx="2651045" cy="3074153"/>
            <a:chOff x="5962197" y="1752600"/>
            <a:chExt cx="2312049" cy="2515534"/>
          </a:xfrm>
        </p:grpSpPr>
        <p:cxnSp>
          <p:nvCxnSpPr>
            <p:cNvPr id="19" name="Straight Connector 18">
              <a:extLst>
                <a:ext uri="{FF2B5EF4-FFF2-40B4-BE49-F238E27FC236}">
                  <a16:creationId xmlns:a16="http://schemas.microsoft.com/office/drawing/2014/main" id="{00000000-0008-0000-0000-00004F000000}"/>
                </a:ext>
              </a:extLst>
            </p:cNvPr>
            <p:cNvCxnSpPr/>
            <p:nvPr/>
          </p:nvCxnSpPr>
          <p:spPr>
            <a:xfrm>
              <a:off x="7148689" y="1752600"/>
              <a:ext cx="0" cy="1638300"/>
            </a:xfrm>
            <a:prstGeom prst="line">
              <a:avLst/>
            </a:prstGeom>
            <a:ln w="28575">
              <a:gradFill>
                <a:gsLst>
                  <a:gs pos="0">
                    <a:srgbClr val="FF0000"/>
                  </a:gs>
                  <a:gs pos="53000">
                    <a:srgbClr val="C00000"/>
                  </a:gs>
                </a:gsLst>
                <a:lin ang="5400000" scaled="1"/>
              </a:gradFill>
              <a:headEnd type="diamond" w="lg" len="lg"/>
              <a:tailEnd type="none" w="sm" len="sm"/>
            </a:ln>
          </p:spPr>
          <p:style>
            <a:lnRef idx="1">
              <a:schemeClr val="accent1"/>
            </a:lnRef>
            <a:fillRef idx="0">
              <a:schemeClr val="accent1"/>
            </a:fillRef>
            <a:effectRef idx="0">
              <a:schemeClr val="accent1"/>
            </a:effectRef>
            <a:fontRef idx="minor">
              <a:schemeClr val="tx1"/>
            </a:fontRef>
          </p:style>
        </p:cxnSp>
        <p:sp>
          <p:nvSpPr>
            <p:cNvPr id="20" name="Round Single Corner Rectangle 64">
              <a:extLst>
                <a:ext uri="{FF2B5EF4-FFF2-40B4-BE49-F238E27FC236}">
                  <a16:creationId xmlns:a16="http://schemas.microsoft.com/office/drawing/2014/main" id="{00000000-0008-0000-0000-000050000000}"/>
                </a:ext>
              </a:extLst>
            </p:cNvPr>
            <p:cNvSpPr/>
            <p:nvPr/>
          </p:nvSpPr>
          <p:spPr>
            <a:xfrm>
              <a:off x="5962197" y="2693334"/>
              <a:ext cx="2312049" cy="1574800"/>
            </a:xfrm>
            <a:prstGeom prst="trapezoid">
              <a:avLst>
                <a:gd name="adj" fmla="val 15376"/>
              </a:avLst>
            </a:prstGeom>
            <a:gradFill>
              <a:gsLst>
                <a:gs pos="76000">
                  <a:schemeClr val="accent4">
                    <a:lumMod val="20000"/>
                    <a:lumOff val="80000"/>
                  </a:schemeClr>
                </a:gs>
                <a:gs pos="0">
                  <a:schemeClr val="accent4"/>
                </a:gs>
              </a:gsLst>
              <a:path path="circle">
                <a:fillToRect l="100000" t="100000"/>
              </a:path>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marL="114300" marR="0">
                <a:spcBef>
                  <a:spcPts val="0"/>
                </a:spcBef>
                <a:spcAft>
                  <a:spcPts val="0"/>
                </a:spcAft>
              </a:pPr>
              <a:r>
                <a:rPr lang="de"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STRASSENSPERRE 2</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114300" marR="0">
                <a:spcBef>
                  <a:spcPts val="0"/>
                </a:spcBef>
                <a:spcAft>
                  <a:spcPts val="0"/>
                </a:spcAft>
              </a:pPr>
              <a:r>
                <a:rPr lang="de"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Details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sp>
        <p:nvSpPr>
          <p:cNvPr id="17" name="TextBox 32">
            <a:extLst>
              <a:ext uri="{FF2B5EF4-FFF2-40B4-BE49-F238E27FC236}">
                <a16:creationId xmlns:a16="http://schemas.microsoft.com/office/drawing/2014/main" id="{00000000-0008-0000-0000-000021000000}"/>
              </a:ext>
            </a:extLst>
          </p:cNvPr>
          <p:cNvSpPr txBox="1"/>
          <p:nvPr/>
        </p:nvSpPr>
        <p:spPr>
          <a:xfrm>
            <a:off x="626799" y="3025192"/>
            <a:ext cx="1587990" cy="82257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p>
            <a:pPr marL="0" marR="0">
              <a:spcBef>
                <a:spcPts val="0"/>
              </a:spcBef>
              <a:spcAft>
                <a:spcPts val="0"/>
              </a:spcAft>
            </a:pPr>
            <a:r>
              <a:rPr lang="de" sz="1000" b="1">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PROJEKTSTARTTERMIN</a:t>
            </a:r>
            <a:endParaRPr lang="en-US" sz="900" b="1">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de" sz="1100" b="1">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00/00/0000</a:t>
            </a:r>
            <a:endParaRPr lang="en-US" sz="900" b="1">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8" name="TextBox 33">
            <a:extLst>
              <a:ext uri="{FF2B5EF4-FFF2-40B4-BE49-F238E27FC236}">
                <a16:creationId xmlns:a16="http://schemas.microsoft.com/office/drawing/2014/main" id="{00000000-0008-0000-0000-000022000000}"/>
              </a:ext>
            </a:extLst>
          </p:cNvPr>
          <p:cNvSpPr txBox="1"/>
          <p:nvPr/>
        </p:nvSpPr>
        <p:spPr>
          <a:xfrm>
            <a:off x="9558709" y="3025192"/>
            <a:ext cx="1130438" cy="82257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p>
            <a:pPr marL="0" marR="0" algn="r">
              <a:spcBef>
                <a:spcPts val="0"/>
              </a:spcBef>
              <a:spcAft>
                <a:spcPts val="0"/>
              </a:spcAft>
            </a:pPr>
            <a:r>
              <a:rPr lang="de" sz="10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ENDDATUM DES PROJEKTS</a:t>
            </a:r>
            <a:endParaRPr lang="en-US" sz="9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algn="r">
              <a:spcBef>
                <a:spcPts val="0"/>
              </a:spcBef>
              <a:spcAft>
                <a:spcPts val="0"/>
              </a:spcAft>
            </a:pPr>
            <a:r>
              <a:rPr lang="de" sz="11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00/00/0000</a:t>
            </a:r>
            <a:endParaRPr lang="en-US" sz="9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2744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graphicFrame>
        <p:nvGraphicFramePr>
          <p:cNvPr id="2" name="Table 1">
            <a:extLst>
              <a:ext uri="{FF2B5EF4-FFF2-40B4-BE49-F238E27FC236}">
                <a16:creationId xmlns:a16="http://schemas.microsoft.com/office/drawing/2014/main" id="{36440716-A8AD-6C42-9B17-1C2E2959F432}"/>
              </a:ext>
            </a:extLst>
          </p:cNvPr>
          <p:cNvGraphicFramePr>
            <a:graphicFrameLocks noGrp="1"/>
          </p:cNvGraphicFramePr>
          <p:nvPr>
            <p:extLst>
              <p:ext uri="{D42A27DB-BD31-4B8C-83A1-F6EECF244321}">
                <p14:modId xmlns:p14="http://schemas.microsoft.com/office/powerpoint/2010/main" val="2283084649"/>
              </p:ext>
            </p:extLst>
          </p:nvPr>
        </p:nvGraphicFramePr>
        <p:xfrm>
          <a:off x="1304796" y="606424"/>
          <a:ext cx="9582408" cy="5148202"/>
        </p:xfrm>
        <a:graphic>
          <a:graphicData uri="http://schemas.openxmlformats.org/drawingml/2006/table">
            <a:tbl>
              <a:tblPr firstRow="1" firstCol="1" bandRow="1">
                <a:tableStyleId>{5C22544A-7EE6-4342-B048-85BDC9FD1C3A}</a:tableStyleId>
              </a:tblPr>
              <a:tblGrid>
                <a:gridCol w="2926404">
                  <a:extLst>
                    <a:ext uri="{9D8B030D-6E8A-4147-A177-3AD203B41FA5}">
                      <a16:colId xmlns:a16="http://schemas.microsoft.com/office/drawing/2014/main" val="156404200"/>
                    </a:ext>
                  </a:extLst>
                </a:gridCol>
                <a:gridCol w="1663664">
                  <a:extLst>
                    <a:ext uri="{9D8B030D-6E8A-4147-A177-3AD203B41FA5}">
                      <a16:colId xmlns:a16="http://schemas.microsoft.com/office/drawing/2014/main" val="2605084662"/>
                    </a:ext>
                  </a:extLst>
                </a:gridCol>
                <a:gridCol w="1663664">
                  <a:extLst>
                    <a:ext uri="{9D8B030D-6E8A-4147-A177-3AD203B41FA5}">
                      <a16:colId xmlns:a16="http://schemas.microsoft.com/office/drawing/2014/main" val="2529075706"/>
                    </a:ext>
                  </a:extLst>
                </a:gridCol>
                <a:gridCol w="1663664">
                  <a:extLst>
                    <a:ext uri="{9D8B030D-6E8A-4147-A177-3AD203B41FA5}">
                      <a16:colId xmlns:a16="http://schemas.microsoft.com/office/drawing/2014/main" val="1120398661"/>
                    </a:ext>
                  </a:extLst>
                </a:gridCol>
                <a:gridCol w="1665012">
                  <a:extLst>
                    <a:ext uri="{9D8B030D-6E8A-4147-A177-3AD203B41FA5}">
                      <a16:colId xmlns:a16="http://schemas.microsoft.com/office/drawing/2014/main" val="2634615594"/>
                    </a:ext>
                  </a:extLst>
                </a:gridCol>
              </a:tblGrid>
              <a:tr h="364912">
                <a:tc>
                  <a:txBody>
                    <a:bodyPr/>
                    <a:lstStyle/>
                    <a:p>
                      <a:pPr marL="0" marR="0">
                        <a:spcBef>
                          <a:spcPts val="0"/>
                        </a:spcBef>
                        <a:spcAft>
                          <a:spcPts val="0"/>
                        </a:spcAft>
                      </a:pPr>
                      <a:r>
                        <a:rPr lang="de" sz="1400" b="0" dirty="0">
                          <a:solidFill>
                            <a:schemeClr val="tx1"/>
                          </a:solidFill>
                          <a:effectLst/>
                          <a:latin typeface="Century Gothic" panose="020B0502020202020204" pitchFamily="34" charset="0"/>
                        </a:rPr>
                        <a:t>PROJEKTZEUGNIS</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de" sz="1400" b="0" dirty="0">
                          <a:solidFill>
                            <a:schemeClr val="tx1"/>
                          </a:solidFill>
                          <a:effectLst/>
                          <a:latin typeface="Century Gothic" panose="020B0502020202020204" pitchFamily="34" charset="0"/>
                        </a:rPr>
                        <a:t>BUDGET</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de" sz="1400" b="0" dirty="0">
                          <a:solidFill>
                            <a:schemeClr val="tx1"/>
                          </a:solidFill>
                          <a:effectLst/>
                          <a:latin typeface="Century Gothic" panose="020B0502020202020204" pitchFamily="34" charset="0"/>
                        </a:rPr>
                        <a:t>BETRIEBSMITTEL</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de" sz="1400" b="0" dirty="0">
                          <a:solidFill>
                            <a:schemeClr val="tx1"/>
                          </a:solidFill>
                          <a:effectLst/>
                          <a:latin typeface="Century Gothic" panose="020B0502020202020204" pitchFamily="34" charset="0"/>
                        </a:rPr>
                        <a:t>RISIKEN</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de" sz="1400" b="0" dirty="0">
                          <a:solidFill>
                            <a:schemeClr val="tx1"/>
                          </a:solidFill>
                          <a:effectLst/>
                          <a:latin typeface="Century Gothic" panose="020B0502020202020204" pitchFamily="34" charset="0"/>
                        </a:rPr>
                        <a:t>QUALITÄT</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159187058"/>
                  </a:ext>
                </a:extLst>
              </a:tr>
              <a:tr h="956658">
                <a:tc>
                  <a:txBody>
                    <a:bodyPr/>
                    <a:lstStyle/>
                    <a:p>
                      <a:pPr marL="0" marR="0">
                        <a:spcBef>
                          <a:spcPts val="0"/>
                        </a:spcBef>
                        <a:spcAft>
                          <a:spcPts val="0"/>
                        </a:spcAft>
                      </a:pPr>
                      <a:r>
                        <a:rPr lang="de" sz="1400" b="1" dirty="0">
                          <a:solidFill>
                            <a:schemeClr val="tx1"/>
                          </a:solidFill>
                          <a:effectLst/>
                          <a:latin typeface="Century Gothic" panose="020B0502020202020204" pitchFamily="34" charset="0"/>
                        </a:rPr>
                        <a:t>PROJEKT 1</a:t>
                      </a:r>
                      <a:endParaRPr lang="en-US" sz="14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de" sz="6000" dirty="0">
                          <a:solidFill>
                            <a:srgbClr val="00B050"/>
                          </a:solidFill>
                          <a:effectLst/>
                          <a:latin typeface="Century Gothic" panose="020B0502020202020204" pitchFamily="34" charset="0"/>
                        </a:rPr>
                        <a:t>•</a:t>
                      </a: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de" sz="6000" dirty="0">
                          <a:solidFill>
                            <a:schemeClr val="accent4"/>
                          </a:solidFill>
                          <a:effectLst/>
                          <a:latin typeface="Century Gothic" panose="020B0502020202020204" pitchFamily="34" charset="0"/>
                        </a:rPr>
                        <a:t>•</a:t>
                      </a: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de" sz="6000" dirty="0">
                          <a:solidFill>
                            <a:schemeClr val="accent4"/>
                          </a:solidFill>
                          <a:effectLst/>
                          <a:latin typeface="Century Gothic" panose="020B0502020202020204" pitchFamily="34" charset="0"/>
                        </a:rPr>
                        <a:t>•</a:t>
                      </a: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de" sz="6000" dirty="0">
                          <a:solidFill>
                            <a:srgbClr val="FF0000"/>
                          </a:solidFill>
                          <a:effectLst/>
                          <a:latin typeface="Century Gothic" panose="020B0502020202020204" pitchFamily="34" charset="0"/>
                        </a:rPr>
                        <a:t>•</a:t>
                      </a: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06680224"/>
                  </a:ext>
                </a:extLst>
              </a:tr>
              <a:tr h="956658">
                <a:tc>
                  <a:txBody>
                    <a:bodyPr/>
                    <a:lstStyle/>
                    <a:p>
                      <a:pPr marL="0" marR="0">
                        <a:spcBef>
                          <a:spcPts val="0"/>
                        </a:spcBef>
                        <a:spcAft>
                          <a:spcPts val="0"/>
                        </a:spcAft>
                      </a:pPr>
                      <a:r>
                        <a:rPr lang="de" sz="1400" b="1" dirty="0">
                          <a:solidFill>
                            <a:schemeClr val="tx1"/>
                          </a:solidFill>
                          <a:effectLst/>
                          <a:latin typeface="Century Gothic" panose="020B0502020202020204" pitchFamily="34" charset="0"/>
                        </a:rPr>
                        <a:t>PROJEKT 2</a:t>
                      </a:r>
                      <a:endParaRPr lang="en-US" sz="14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de" sz="6000" dirty="0">
                          <a:solidFill>
                            <a:srgbClr val="00B050"/>
                          </a:solidFill>
                          <a:effectLst/>
                          <a:latin typeface="Century Gothic" panose="020B0502020202020204" pitchFamily="34" charset="0"/>
                        </a:rPr>
                        <a:t>•</a:t>
                      </a: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de" sz="6000" dirty="0">
                          <a:solidFill>
                            <a:srgbClr val="00B050"/>
                          </a:solidFill>
                          <a:effectLst/>
                          <a:latin typeface="Century Gothic" panose="020B0502020202020204" pitchFamily="34" charset="0"/>
                        </a:rPr>
                        <a:t>•</a:t>
                      </a: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de" sz="6000" dirty="0">
                          <a:solidFill>
                            <a:srgbClr val="00B050"/>
                          </a:solidFill>
                          <a:effectLst/>
                          <a:latin typeface="Century Gothic" panose="020B0502020202020204" pitchFamily="34" charset="0"/>
                        </a:rPr>
                        <a:t>•</a:t>
                      </a: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de" sz="6000" dirty="0">
                          <a:solidFill>
                            <a:srgbClr val="FF0000"/>
                          </a:solidFill>
                          <a:effectLst/>
                          <a:latin typeface="Century Gothic" panose="020B0502020202020204" pitchFamily="34" charset="0"/>
                        </a:rPr>
                        <a:t>•</a:t>
                      </a: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68588191"/>
                  </a:ext>
                </a:extLst>
              </a:tr>
              <a:tr h="956658">
                <a:tc>
                  <a:txBody>
                    <a:bodyPr/>
                    <a:lstStyle/>
                    <a:p>
                      <a:pPr marL="0" marR="0">
                        <a:spcBef>
                          <a:spcPts val="0"/>
                        </a:spcBef>
                        <a:spcAft>
                          <a:spcPts val="0"/>
                        </a:spcAft>
                      </a:pPr>
                      <a:r>
                        <a:rPr lang="de" sz="1400" b="1" dirty="0">
                          <a:solidFill>
                            <a:schemeClr val="tx1"/>
                          </a:solidFill>
                          <a:effectLst/>
                          <a:latin typeface="Century Gothic" panose="020B0502020202020204" pitchFamily="34" charset="0"/>
                        </a:rPr>
                        <a:t>PROJEKT 3</a:t>
                      </a:r>
                      <a:endParaRPr lang="en-US" sz="14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de" sz="6000" dirty="0">
                          <a:solidFill>
                            <a:srgbClr val="FF0000"/>
                          </a:solidFill>
                          <a:effectLst/>
                          <a:latin typeface="Century Gothic" panose="020B0502020202020204" pitchFamily="34" charset="0"/>
                        </a:rPr>
                        <a:t>•</a:t>
                      </a: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de" sz="6000" dirty="0">
                          <a:solidFill>
                            <a:srgbClr val="FF0000"/>
                          </a:solidFill>
                          <a:effectLst/>
                          <a:latin typeface="Century Gothic" panose="020B0502020202020204" pitchFamily="34" charset="0"/>
                        </a:rPr>
                        <a:t>•</a:t>
                      </a: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de" sz="6000" dirty="0">
                          <a:solidFill>
                            <a:srgbClr val="FF0000"/>
                          </a:solidFill>
                          <a:effectLst/>
                          <a:latin typeface="Century Gothic" panose="020B0502020202020204" pitchFamily="34" charset="0"/>
                        </a:rPr>
                        <a:t>•</a:t>
                      </a: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de" sz="6000" dirty="0">
                          <a:solidFill>
                            <a:srgbClr val="FFC000"/>
                          </a:solidFill>
                          <a:effectLst/>
                          <a:latin typeface="Century Gothic" panose="020B0502020202020204" pitchFamily="34" charset="0"/>
                        </a:rPr>
                        <a:t>•</a:t>
                      </a: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84321404"/>
                  </a:ext>
                </a:extLst>
              </a:tr>
              <a:tr h="956658">
                <a:tc>
                  <a:txBody>
                    <a:bodyPr/>
                    <a:lstStyle/>
                    <a:p>
                      <a:pPr marL="0" marR="0">
                        <a:spcBef>
                          <a:spcPts val="0"/>
                        </a:spcBef>
                        <a:spcAft>
                          <a:spcPts val="0"/>
                        </a:spcAft>
                      </a:pPr>
                      <a:r>
                        <a:rPr lang="de" sz="1400" b="1" dirty="0">
                          <a:solidFill>
                            <a:schemeClr val="tx1"/>
                          </a:solidFill>
                          <a:effectLst/>
                          <a:latin typeface="Century Gothic" panose="020B0502020202020204" pitchFamily="34" charset="0"/>
                        </a:rPr>
                        <a:t>PROJEKT 4</a:t>
                      </a:r>
                      <a:endParaRPr lang="en-US" sz="14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de" sz="6000" dirty="0">
                          <a:solidFill>
                            <a:schemeClr val="accent4"/>
                          </a:solidFill>
                          <a:effectLst/>
                          <a:latin typeface="Century Gothic" panose="020B0502020202020204" pitchFamily="34" charset="0"/>
                        </a:rPr>
                        <a:t>•</a:t>
                      </a: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de" sz="6000" dirty="0">
                          <a:solidFill>
                            <a:schemeClr val="accent4"/>
                          </a:solidFill>
                          <a:effectLst/>
                          <a:latin typeface="Century Gothic" panose="020B0502020202020204" pitchFamily="34" charset="0"/>
                        </a:rPr>
                        <a:t>•</a:t>
                      </a: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de" sz="6000" dirty="0">
                          <a:solidFill>
                            <a:srgbClr val="00B050"/>
                          </a:solidFill>
                          <a:effectLst/>
                          <a:latin typeface="Century Gothic" panose="020B0502020202020204" pitchFamily="34" charset="0"/>
                        </a:rPr>
                        <a:t>•</a:t>
                      </a: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de" sz="6000" dirty="0">
                          <a:solidFill>
                            <a:srgbClr val="FFC000"/>
                          </a:solidFill>
                          <a:effectLst/>
                          <a:latin typeface="Century Gothic" panose="020B0502020202020204" pitchFamily="34" charset="0"/>
                        </a:rPr>
                        <a:t>•</a:t>
                      </a: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90416718"/>
                  </a:ext>
                </a:extLst>
              </a:tr>
              <a:tr h="956658">
                <a:tc>
                  <a:txBody>
                    <a:bodyPr/>
                    <a:lstStyle/>
                    <a:p>
                      <a:pPr marL="0" marR="0">
                        <a:spcBef>
                          <a:spcPts val="0"/>
                        </a:spcBef>
                        <a:spcAft>
                          <a:spcPts val="0"/>
                        </a:spcAft>
                      </a:pPr>
                      <a:r>
                        <a:rPr lang="de" sz="1400" b="1" dirty="0">
                          <a:solidFill>
                            <a:schemeClr val="tx1"/>
                          </a:solidFill>
                          <a:effectLst/>
                          <a:latin typeface="Century Gothic" panose="020B0502020202020204" pitchFamily="34" charset="0"/>
                        </a:rPr>
                        <a:t>PROJEKT 5</a:t>
                      </a:r>
                      <a:endParaRPr lang="en-US" sz="14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de" sz="6000" dirty="0">
                          <a:solidFill>
                            <a:srgbClr val="00B050"/>
                          </a:solidFill>
                          <a:effectLst/>
                          <a:latin typeface="Century Gothic" panose="020B0502020202020204" pitchFamily="34" charset="0"/>
                        </a:rPr>
                        <a:t>•</a:t>
                      </a: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de" sz="6000" dirty="0">
                          <a:solidFill>
                            <a:schemeClr val="accent4"/>
                          </a:solidFill>
                          <a:effectLst/>
                          <a:latin typeface="Century Gothic" panose="020B0502020202020204" pitchFamily="34" charset="0"/>
                        </a:rPr>
                        <a:t>•</a:t>
                      </a: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de" sz="6000" dirty="0">
                          <a:solidFill>
                            <a:srgbClr val="FF0000"/>
                          </a:solidFill>
                          <a:effectLst/>
                          <a:latin typeface="Century Gothic" panose="020B0502020202020204" pitchFamily="34" charset="0"/>
                        </a:rPr>
                        <a:t>•</a:t>
                      </a: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de" sz="6000" dirty="0">
                          <a:solidFill>
                            <a:srgbClr val="FFC000"/>
                          </a:solidFill>
                          <a:effectLst/>
                          <a:latin typeface="Century Gothic" panose="020B0502020202020204" pitchFamily="34" charset="0"/>
                        </a:rPr>
                        <a:t>•</a:t>
                      </a: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22219075"/>
                  </a:ext>
                </a:extLst>
              </a:tr>
            </a:tbl>
          </a:graphicData>
        </a:graphic>
      </p:graphicFrame>
      <p:sp>
        <p:nvSpPr>
          <p:cNvPr id="9" name="TextBox 8">
            <a:extLst>
              <a:ext uri="{FF2B5EF4-FFF2-40B4-BE49-F238E27FC236}">
                <a16:creationId xmlns:a16="http://schemas.microsoft.com/office/drawing/2014/main" id="{311D412D-44AD-264B-99D9-182061F9CA08}"/>
              </a:ext>
            </a:extLst>
          </p:cNvPr>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PROJEKTZEUGNIS</a:t>
            </a:r>
          </a:p>
        </p:txBody>
      </p:sp>
    </p:spTree>
    <p:extLst>
      <p:ext uri="{BB962C8B-B14F-4D97-AF65-F5344CB8AC3E}">
        <p14:creationId xmlns:p14="http://schemas.microsoft.com/office/powerpoint/2010/main" val="1036723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de" sz="1600" b="1" dirty="0">
                          <a:solidFill>
                            <a:schemeClr val="tx1"/>
                          </a:solidFill>
                          <a:effectLst/>
                          <a:latin typeface="Century Gothic" panose="020B0502020202020204" pitchFamily="34" charset="0"/>
                        </a:rPr>
                        <a:t>VERZICHTSERKLÄRUNG</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de" sz="1400" b="0" dirty="0">
                          <a:solidFill>
                            <a:schemeClr val="tx1"/>
                          </a:solidFill>
                          <a:effectLst/>
                          <a:latin typeface="Century Gothic" panose="020B0502020202020204" pitchFamily="34" charset="0"/>
                        </a:rPr>
                        <a:t>Alle Artikel, Vorlagen oder Informationen, die von Smartsheet auf der Website bereitgestellt werden, dienen nur als Referenz. Obwohl wir uns bemühen, die Informationen auf dem neuesten Stand und korrekt zu halten, geben wir keine Zusicherungen oder Gewährleistungen jeglicher Art, weder ausdrücklich noch stillschweigend, über die Vollständigkeit, Genauigkeit, Zuverlässigkeit, Eignung oder Verfügbarkeit in Bezug auf die Website oder die auf der Website enthaltenen Informationen, Artikel, Vorlagen oder zugehörigen Grafiken. Jegliches Vertrauen, das Sie auf solche Informationen setzen, erfolgt daher ausschließlich auf Ihr eigenes Risiko.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892855253"/>
              </p:ext>
            </p:extLst>
          </p:nvPr>
        </p:nvGraphicFramePr>
        <p:xfrm>
          <a:off x="725214" y="228600"/>
          <a:ext cx="10941269"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464579">
                  <a:extLst>
                    <a:ext uri="{9D8B030D-6E8A-4147-A177-3AD203B41FA5}">
                      <a16:colId xmlns:a16="http://schemas.microsoft.com/office/drawing/2014/main" val="2448353432"/>
                    </a:ext>
                  </a:extLst>
                </a:gridCol>
                <a:gridCol w="9476690">
                  <a:extLst>
                    <a:ext uri="{9D8B030D-6E8A-4147-A177-3AD203B41FA5}">
                      <a16:colId xmlns:a16="http://schemas.microsoft.com/office/drawing/2014/main" val="185754983"/>
                    </a:ext>
                  </a:extLst>
                </a:gridCol>
              </a:tblGrid>
              <a:tr h="5543550">
                <a:tc>
                  <a:txBody>
                    <a:bodyPr/>
                    <a:lstStyle/>
                    <a:p>
                      <a:pPr algn="l" fontAlgn="b"/>
                      <a:r>
                        <a:rPr lang="de" sz="1400" b="1" u="none" strike="noStrike" dirty="0">
                          <a:solidFill>
                            <a:schemeClr val="bg1"/>
                          </a:solidFill>
                          <a:effectLst/>
                          <a:latin typeface="Century Gothic" panose="020B0502020202020204" pitchFamily="34" charset="0"/>
                        </a:rPr>
                        <a:t>TISCH</a:t>
                      </a:r>
                    </a:p>
                    <a:p>
                      <a:pPr algn="l" fontAlgn="b"/>
                      <a:r>
                        <a:rPr lang="de" sz="1400" b="1" i="0" u="none" strike="noStrike" dirty="0">
                          <a:solidFill>
                            <a:schemeClr val="bg1"/>
                          </a:solidFill>
                          <a:effectLst/>
                          <a:latin typeface="Century Gothic" panose="020B0502020202020204" pitchFamily="34" charset="0"/>
                        </a:rPr>
                        <a:t>Von</a:t>
                      </a:r>
                    </a:p>
                    <a:p>
                      <a:pPr algn="l" fontAlgn="b"/>
                      <a:r>
                        <a:rPr lang="de" sz="1400" b="1" i="0" u="none" strike="noStrike" dirty="0">
                          <a:solidFill>
                            <a:schemeClr val="bg1"/>
                          </a:solidFill>
                          <a:effectLst/>
                          <a:latin typeface="Century Gothic" panose="020B0502020202020204" pitchFamily="34" charset="0"/>
                        </a:rPr>
                        <a:t>INHALT</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8579" y="6477000"/>
            <a:ext cx="11476462"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 DES PROJEKTSTATUSBERICHTS INHALTSVERZEICHNIS</a:t>
            </a:r>
          </a:p>
        </p:txBody>
      </p:sp>
      <p:sp>
        <p:nvSpPr>
          <p:cNvPr id="3" name="TextBox 2">
            <a:extLst>
              <a:ext uri="{FF2B5EF4-FFF2-40B4-BE49-F238E27FC236}">
                <a16:creationId xmlns:a16="http://schemas.microsoft.com/office/drawing/2014/main" id="{2F866523-4C8E-7643-889D-E7B32BD5DA74}"/>
              </a:ext>
            </a:extLst>
          </p:cNvPr>
          <p:cNvSpPr txBox="1"/>
          <p:nvPr/>
        </p:nvSpPr>
        <p:spPr>
          <a:xfrm>
            <a:off x="2426231" y="905987"/>
            <a:ext cx="8363952" cy="4188775"/>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de" sz="2000" dirty="0">
                <a:latin typeface="Century Gothic" panose="020B0502020202020204" pitchFamily="34" charset="0"/>
              </a:rPr>
              <a:t>Zusammenfassung</a:t>
            </a:r>
          </a:p>
          <a:p>
            <a:pPr marL="342900" indent="-342900">
              <a:lnSpc>
                <a:spcPct val="150000"/>
              </a:lnSpc>
              <a:buFont typeface="Arial" panose="020B0604020202020204" pitchFamily="34" charset="0"/>
              <a:buChar char="•"/>
            </a:pPr>
            <a:r>
              <a:rPr lang="de" sz="2000" dirty="0">
                <a:latin typeface="Century Gothic" panose="020B0502020202020204" pitchFamily="34" charset="0"/>
              </a:rPr>
              <a:t>Meilensteine</a:t>
            </a:r>
          </a:p>
          <a:p>
            <a:pPr marL="342900" indent="-342900">
              <a:lnSpc>
                <a:spcPct val="150000"/>
              </a:lnSpc>
              <a:buFont typeface="Arial" panose="020B0604020202020204" pitchFamily="34" charset="0"/>
              <a:buChar char="•"/>
            </a:pPr>
            <a:r>
              <a:rPr lang="de" sz="2000" dirty="0">
                <a:latin typeface="Century Gothic" panose="020B0502020202020204" pitchFamily="34" charset="0"/>
              </a:rPr>
              <a:t>Projektkomponenten</a:t>
            </a:r>
          </a:p>
          <a:p>
            <a:pPr marL="342900" indent="-342900">
              <a:lnSpc>
                <a:spcPct val="150000"/>
              </a:lnSpc>
              <a:buFont typeface="Arial" panose="020B0604020202020204" pitchFamily="34" charset="0"/>
              <a:buChar char="•"/>
            </a:pPr>
            <a:r>
              <a:rPr lang="de" sz="2000" dirty="0">
                <a:latin typeface="Century Gothic" panose="020B0502020202020204" pitchFamily="34" charset="0"/>
              </a:rPr>
              <a:t>Geleistete Arbeit</a:t>
            </a:r>
          </a:p>
          <a:p>
            <a:pPr marL="342900" indent="-342900">
              <a:lnSpc>
                <a:spcPct val="150000"/>
              </a:lnSpc>
              <a:buFont typeface="Arial" panose="020B0604020202020204" pitchFamily="34" charset="0"/>
              <a:buChar char="•"/>
            </a:pPr>
            <a:r>
              <a:rPr lang="de" sz="2000" dirty="0">
                <a:latin typeface="Century Gothic" panose="020B0502020202020204" pitchFamily="34" charset="0"/>
              </a:rPr>
              <a:t>Risiken und Hindernisse</a:t>
            </a:r>
          </a:p>
          <a:p>
            <a:pPr marL="342900" indent="-342900">
              <a:lnSpc>
                <a:spcPct val="150000"/>
              </a:lnSpc>
              <a:buFont typeface="Arial" panose="020B0604020202020204" pitchFamily="34" charset="0"/>
              <a:buChar char="•"/>
            </a:pPr>
            <a:r>
              <a:rPr lang="de" sz="2000" dirty="0">
                <a:latin typeface="Century Gothic" panose="020B0502020202020204" pitchFamily="34" charset="0"/>
              </a:rPr>
              <a:t>Highlights und wichtige Takeaways</a:t>
            </a:r>
          </a:p>
          <a:p>
            <a:pPr marL="342900" indent="-342900">
              <a:lnSpc>
                <a:spcPct val="150000"/>
              </a:lnSpc>
              <a:buFont typeface="Arial" panose="020B0604020202020204" pitchFamily="34" charset="0"/>
              <a:buChar char="•"/>
            </a:pPr>
            <a:r>
              <a:rPr lang="de" sz="2000" dirty="0">
                <a:latin typeface="Century Gothic" panose="020B0502020202020204" pitchFamily="34" charset="0"/>
              </a:rPr>
              <a:t>Projektablauf</a:t>
            </a:r>
          </a:p>
          <a:p>
            <a:pPr marL="342900" indent="-342900">
              <a:lnSpc>
                <a:spcPct val="150000"/>
              </a:lnSpc>
              <a:buFont typeface="Arial" panose="020B0604020202020204" pitchFamily="34" charset="0"/>
              <a:buChar char="•"/>
            </a:pPr>
            <a:r>
              <a:rPr lang="de" sz="2000" dirty="0">
                <a:latin typeface="Century Gothic" panose="020B0502020202020204" pitchFamily="34" charset="0"/>
              </a:rPr>
              <a:t>Zeitleiste des Projekts</a:t>
            </a:r>
          </a:p>
          <a:p>
            <a:pPr marL="342900" indent="-342900">
              <a:lnSpc>
                <a:spcPct val="150000"/>
              </a:lnSpc>
              <a:buFont typeface="Arial" panose="020B0604020202020204" pitchFamily="34" charset="0"/>
              <a:buChar char="•"/>
            </a:pPr>
            <a:r>
              <a:rPr lang="de" sz="2000" dirty="0">
                <a:latin typeface="Century Gothic" panose="020B0502020202020204" pitchFamily="34" charset="0"/>
              </a:rPr>
              <a:t>Projektzeugnis</a:t>
            </a: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3276698830"/>
              </p:ext>
            </p:extLst>
          </p:nvPr>
        </p:nvGraphicFramePr>
        <p:xfrm>
          <a:off x="987972" y="872360"/>
          <a:ext cx="10289628"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89628">
                  <a:extLst>
                    <a:ext uri="{9D8B030D-6E8A-4147-A177-3AD203B41FA5}">
                      <a16:colId xmlns:a16="http://schemas.microsoft.com/office/drawing/2014/main" val="4155828514"/>
                    </a:ext>
                  </a:extLst>
                </a:gridCol>
              </a:tblGrid>
              <a:tr h="4490948">
                <a:tc>
                  <a:txBody>
                    <a:bodyPr/>
                    <a:lstStyle/>
                    <a:p>
                      <a:r>
                        <a:rPr lang="de" sz="1800" kern="1200" dirty="0">
                          <a:solidFill>
                            <a:schemeClr val="tx1"/>
                          </a:solidFill>
                          <a:effectLst/>
                          <a:latin typeface="Century Gothic" panose="020B0502020202020204" pitchFamily="34" charset="0"/>
                          <a:ea typeface="+mn-ea"/>
                          <a:cs typeface="+mn-cs"/>
                        </a:rPr>
                        <a:t>Geben Sie hier Informationen zum Gesamtstatus und zu den Highlights ein: </a:t>
                      </a:r>
                    </a:p>
                    <a:p>
                      <a:r>
                        <a:rPr lang="de" sz="1800" kern="1200" dirty="0">
                          <a:solidFill>
                            <a:schemeClr val="tx1"/>
                          </a:solidFill>
                          <a:effectLst/>
                          <a:latin typeface="Century Gothic" panose="020B0502020202020204" pitchFamily="34" charset="0"/>
                          <a:ea typeface="+mn-ea"/>
                          <a:cs typeface="+mn-cs"/>
                        </a:rPr>
                        <a:t>"Verlorene Zeit aus der letzten Periode zurückgewonnen"; </a:t>
                      </a:r>
                    </a:p>
                    <a:p>
                      <a:r>
                        <a:rPr lang="de" sz="1800" kern="1200" dirty="0">
                          <a:solidFill>
                            <a:schemeClr val="tx1"/>
                          </a:solidFill>
                          <a:effectLst/>
                          <a:latin typeface="Century Gothic" panose="020B0502020202020204" pitchFamily="34" charset="0"/>
                          <a:ea typeface="+mn-ea"/>
                          <a:cs typeface="+mn-cs"/>
                        </a:rPr>
                        <a:t>"Die Qualitätssicherung begann zwei Tage früher als erwartet;" </a:t>
                      </a:r>
                    </a:p>
                    <a:p>
                      <a:r>
                        <a:rPr lang="de" sz="1800" kern="1200" dirty="0">
                          <a:solidFill>
                            <a:schemeClr val="tx1"/>
                          </a:solidFill>
                          <a:effectLst/>
                          <a:latin typeface="Century Gothic" panose="020B0502020202020204" pitchFamily="34" charset="0"/>
                          <a:ea typeface="+mn-ea"/>
                          <a:cs typeface="+mn-cs"/>
                        </a:rPr>
                        <a:t>"Verzögerung bei einigen Kundenfeedbacks, aber minimal."</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ZUSAMMENFASSUNG</a:t>
            </a: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2964951348"/>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a:lnSpc>
                          <a:spcPct val="150000"/>
                        </a:lnSpc>
                        <a:buFont typeface="Arial" panose="020B0604020202020204" pitchFamily="34" charset="0"/>
                        <a:buChar char="•"/>
                      </a:pPr>
                      <a:endParaRPr lang="en-US" sz="16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MEILENSTEINE</a:t>
            </a:r>
          </a:p>
        </p:txBody>
      </p:sp>
    </p:spTree>
    <p:extLst>
      <p:ext uri="{BB962C8B-B14F-4D97-AF65-F5344CB8AC3E}">
        <p14:creationId xmlns:p14="http://schemas.microsoft.com/office/powerpoint/2010/main" val="439307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907E00E-5A3A-2147-9D1C-6B0B72D361AE}"/>
              </a:ext>
            </a:extLst>
          </p:cNvPr>
          <p:cNvGraphicFramePr>
            <a:graphicFrameLocks noGrp="1"/>
          </p:cNvGraphicFramePr>
          <p:nvPr>
            <p:extLst>
              <p:ext uri="{D42A27DB-BD31-4B8C-83A1-F6EECF244321}">
                <p14:modId xmlns:p14="http://schemas.microsoft.com/office/powerpoint/2010/main" val="1962867431"/>
              </p:ext>
            </p:extLst>
          </p:nvPr>
        </p:nvGraphicFramePr>
        <p:xfrm>
          <a:off x="399174" y="336826"/>
          <a:ext cx="11341723" cy="5637255"/>
        </p:xfrm>
        <a:graphic>
          <a:graphicData uri="http://schemas.openxmlformats.org/drawingml/2006/table">
            <a:tbl>
              <a:tblPr firstRow="1" firstCol="1" bandRow="1">
                <a:effectLst>
                  <a:reflection blurRad="6350" stA="50000" endA="300" endPos="55000" dir="5400000" sy="-100000" algn="bl" rotWithShape="0"/>
                </a:effectLst>
                <a:tableStyleId>{5C22544A-7EE6-4342-B048-85BDC9FD1C3A}</a:tableStyleId>
              </a:tblPr>
              <a:tblGrid>
                <a:gridCol w="1369036">
                  <a:extLst>
                    <a:ext uri="{9D8B030D-6E8A-4147-A177-3AD203B41FA5}">
                      <a16:colId xmlns:a16="http://schemas.microsoft.com/office/drawing/2014/main" val="3508367356"/>
                    </a:ext>
                  </a:extLst>
                </a:gridCol>
                <a:gridCol w="2240242">
                  <a:extLst>
                    <a:ext uri="{9D8B030D-6E8A-4147-A177-3AD203B41FA5}">
                      <a16:colId xmlns:a16="http://schemas.microsoft.com/office/drawing/2014/main" val="1249847826"/>
                    </a:ext>
                  </a:extLst>
                </a:gridCol>
                <a:gridCol w="2457039">
                  <a:extLst>
                    <a:ext uri="{9D8B030D-6E8A-4147-A177-3AD203B41FA5}">
                      <a16:colId xmlns:a16="http://schemas.microsoft.com/office/drawing/2014/main" val="1269265181"/>
                    </a:ext>
                  </a:extLst>
                </a:gridCol>
                <a:gridCol w="5275406">
                  <a:extLst>
                    <a:ext uri="{9D8B030D-6E8A-4147-A177-3AD203B41FA5}">
                      <a16:colId xmlns:a16="http://schemas.microsoft.com/office/drawing/2014/main" val="773016119"/>
                    </a:ext>
                  </a:extLst>
                </a:gridCol>
              </a:tblGrid>
              <a:tr h="307487">
                <a:tc>
                  <a:txBody>
                    <a:bodyPr/>
                    <a:lstStyle/>
                    <a:p>
                      <a:pPr marL="0" marR="0">
                        <a:spcBef>
                          <a:spcPts val="0"/>
                        </a:spcBef>
                        <a:spcAft>
                          <a:spcPts val="0"/>
                        </a:spcAft>
                      </a:pPr>
                      <a:r>
                        <a:rPr lang="de" sz="1200" b="0" dirty="0">
                          <a:solidFill>
                            <a:schemeClr val="tx1"/>
                          </a:solidFill>
                          <a:effectLst/>
                          <a:latin typeface="Century Gothic" panose="020B0502020202020204" pitchFamily="34" charset="0"/>
                        </a:rPr>
                        <a:t>BESTANDTEIL</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spcBef>
                          <a:spcPts val="0"/>
                        </a:spcBef>
                        <a:spcAft>
                          <a:spcPts val="0"/>
                        </a:spcAft>
                      </a:pPr>
                      <a:r>
                        <a:rPr lang="de" sz="1200" b="0" dirty="0">
                          <a:solidFill>
                            <a:schemeClr val="tx1"/>
                          </a:solidFill>
                          <a:effectLst/>
                          <a:latin typeface="Century Gothic" panose="020B0502020202020204" pitchFamily="34" charset="0"/>
                        </a:rPr>
                        <a:t>STATUS</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spcBef>
                          <a:spcPts val="0"/>
                        </a:spcBef>
                        <a:spcAft>
                          <a:spcPts val="0"/>
                        </a:spcAft>
                      </a:pPr>
                      <a:r>
                        <a:rPr lang="de" sz="1200" b="0" dirty="0">
                          <a:solidFill>
                            <a:schemeClr val="tx1"/>
                          </a:solidFill>
                          <a:effectLst/>
                          <a:latin typeface="Century Gothic" panose="020B0502020202020204" pitchFamily="34" charset="0"/>
                        </a:rPr>
                        <a:t>INHABER / TEAM</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spcBef>
                          <a:spcPts val="0"/>
                        </a:spcBef>
                        <a:spcAft>
                          <a:spcPts val="0"/>
                        </a:spcAft>
                      </a:pPr>
                      <a:r>
                        <a:rPr lang="de" sz="1200" b="0" dirty="0">
                          <a:solidFill>
                            <a:schemeClr val="tx1"/>
                          </a:solidFill>
                          <a:effectLst/>
                          <a:latin typeface="Century Gothic" panose="020B0502020202020204" pitchFamily="34" charset="0"/>
                        </a:rPr>
                        <a:t>NOTIZEN</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400249938"/>
                  </a:ext>
                </a:extLst>
              </a:tr>
              <a:tr h="1332442">
                <a:tc>
                  <a:txBody>
                    <a:bodyPr/>
                    <a:lstStyle/>
                    <a:p>
                      <a:pPr marL="0" marR="0">
                        <a:spcBef>
                          <a:spcPts val="0"/>
                        </a:spcBef>
                        <a:spcAft>
                          <a:spcPts val="0"/>
                        </a:spcAft>
                      </a:pPr>
                      <a:r>
                        <a:rPr lang="de" sz="1200" dirty="0">
                          <a:solidFill>
                            <a:schemeClr val="tx1"/>
                          </a:solidFill>
                          <a:effectLst/>
                          <a:latin typeface="Century Gothic" panose="020B0502020202020204" pitchFamily="34" charset="0"/>
                        </a:rPr>
                        <a:t>BUDGET</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spcBef>
                          <a:spcPts val="0"/>
                        </a:spcBef>
                        <a:spcAft>
                          <a:spcPts val="0"/>
                        </a:spcAft>
                      </a:pPr>
                      <a:r>
                        <a:rPr lang="de" sz="1100" dirty="0">
                          <a:solidFill>
                            <a:schemeClr val="tx1"/>
                          </a:solidFill>
                          <a:effectLst/>
                          <a:latin typeface="Century Gothic" panose="020B0502020202020204" pitchFamily="34" charset="0"/>
                        </a:rPr>
                        <a:t>ÜBER</a:t>
                      </a:r>
                      <a:endParaRPr lang="en-US" sz="1050" dirty="0">
                        <a:solidFill>
                          <a:schemeClr val="tx1"/>
                        </a:solidFill>
                        <a:effectLst/>
                        <a:latin typeface="Century Gothic" panose="020B0502020202020204" pitchFamily="34" charset="0"/>
                      </a:endParaRPr>
                    </a:p>
                    <a:p>
                      <a:pPr marL="0" marR="0">
                        <a:spcBef>
                          <a:spcPts val="0"/>
                        </a:spcBef>
                        <a:spcAft>
                          <a:spcPts val="0"/>
                        </a:spcAft>
                      </a:pPr>
                      <a:r>
                        <a:rPr lang="de" sz="1100" dirty="0">
                          <a:solidFill>
                            <a:schemeClr val="tx1"/>
                          </a:solidFill>
                          <a:effectLst/>
                          <a:latin typeface="Century Gothic" panose="020B0502020202020204" pitchFamily="34" charset="0"/>
                        </a:rPr>
                        <a:t>–</a:t>
                      </a:r>
                      <a:endParaRPr lang="en-US" sz="1050" dirty="0">
                        <a:solidFill>
                          <a:schemeClr val="tx1"/>
                        </a:solidFill>
                        <a:effectLst/>
                        <a:latin typeface="Century Gothic" panose="020B0502020202020204" pitchFamily="34" charset="0"/>
                      </a:endParaRPr>
                    </a:p>
                    <a:p>
                      <a:pPr marL="0" marR="0">
                        <a:spcBef>
                          <a:spcPts val="0"/>
                        </a:spcBef>
                        <a:spcAft>
                          <a:spcPts val="0"/>
                        </a:spcAft>
                      </a:pPr>
                      <a:r>
                        <a:rPr lang="de" sz="1100" dirty="0">
                          <a:solidFill>
                            <a:schemeClr val="tx1"/>
                          </a:solidFill>
                          <a:effectLst/>
                          <a:latin typeface="Century Gothic" panose="020B0502020202020204" pitchFamily="34" charset="0"/>
                        </a:rPr>
                        <a:t>UNTER</a:t>
                      </a:r>
                      <a:endParaRPr lang="en-US" sz="1050" dirty="0">
                        <a:solidFill>
                          <a:schemeClr val="tx1"/>
                        </a:solidFill>
                        <a:effectLst/>
                        <a:latin typeface="Century Gothic" panose="020B0502020202020204" pitchFamily="34" charset="0"/>
                      </a:endParaRPr>
                    </a:p>
                    <a:p>
                      <a:pPr marL="0" marR="0">
                        <a:spcBef>
                          <a:spcPts val="0"/>
                        </a:spcBef>
                        <a:spcAft>
                          <a:spcPts val="0"/>
                        </a:spcAft>
                      </a:pPr>
                      <a:r>
                        <a:rPr lang="de" sz="1100" dirty="0">
                          <a:solidFill>
                            <a:schemeClr val="tx1"/>
                          </a:solidFill>
                          <a:effectLst/>
                          <a:latin typeface="Century Gothic" panose="020B0502020202020204" pitchFamily="34" charset="0"/>
                        </a:rPr>
                        <a:t>–</a:t>
                      </a:r>
                      <a:endParaRPr lang="en-US" sz="1050" dirty="0">
                        <a:solidFill>
                          <a:schemeClr val="tx1"/>
                        </a:solidFill>
                        <a:effectLst/>
                        <a:latin typeface="Century Gothic" panose="020B0502020202020204" pitchFamily="34" charset="0"/>
                      </a:endParaRPr>
                    </a:p>
                    <a:p>
                      <a:pPr marL="0" marR="0">
                        <a:spcBef>
                          <a:spcPts val="0"/>
                        </a:spcBef>
                        <a:spcAft>
                          <a:spcPts val="0"/>
                        </a:spcAft>
                      </a:pPr>
                      <a:r>
                        <a:rPr lang="de" sz="1100" dirty="0">
                          <a:solidFill>
                            <a:schemeClr val="tx1"/>
                          </a:solidFill>
                          <a:effectLst/>
                          <a:latin typeface="Century Gothic" panose="020B0502020202020204" pitchFamily="34" charset="0"/>
                        </a:rPr>
                        <a:t>Auf</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 </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de" sz="1100" dirty="0">
                          <a:solidFill>
                            <a:schemeClr val="tx1"/>
                          </a:solidFill>
                          <a:effectLst/>
                          <a:latin typeface="Century Gothic" panose="020B0502020202020204" pitchFamily="34" charset="0"/>
                        </a:rPr>
                        <a:t>Nennen Sie Highlights: "Außergewöhnliche Arbeit", "Gelöste Probleme sowie Probleme, einschließlich der Etablierung des Eigentums an der Behebung von Problemstellen."</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63961314"/>
                  </a:ext>
                </a:extLst>
              </a:tr>
              <a:tr h="1332442">
                <a:tc>
                  <a:txBody>
                    <a:bodyPr/>
                    <a:lstStyle/>
                    <a:p>
                      <a:pPr marL="0" marR="0">
                        <a:spcBef>
                          <a:spcPts val="0"/>
                        </a:spcBef>
                        <a:spcAft>
                          <a:spcPts val="0"/>
                        </a:spcAft>
                      </a:pPr>
                      <a:r>
                        <a:rPr lang="de" sz="1200" dirty="0">
                          <a:solidFill>
                            <a:schemeClr val="tx1"/>
                          </a:solidFill>
                          <a:effectLst/>
                          <a:latin typeface="Century Gothic" panose="020B0502020202020204" pitchFamily="34" charset="0"/>
                        </a:rPr>
                        <a:t>BETRIEBSMITTEL</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spcBef>
                          <a:spcPts val="0"/>
                        </a:spcBef>
                        <a:spcAft>
                          <a:spcPts val="0"/>
                        </a:spcAft>
                      </a:pPr>
                      <a:r>
                        <a:rPr lang="de" sz="1100">
                          <a:solidFill>
                            <a:schemeClr val="tx1"/>
                          </a:solidFill>
                          <a:effectLst/>
                          <a:latin typeface="Century Gothic" panose="020B0502020202020204" pitchFamily="34" charset="0"/>
                        </a:rPr>
                        <a:t>STRASSENSPERRE / ÜBERSCHREITUNG  </a:t>
                      </a:r>
                      <a:endParaRPr lang="en-US" sz="1050">
                        <a:solidFill>
                          <a:schemeClr val="tx1"/>
                        </a:solidFill>
                        <a:effectLst/>
                        <a:latin typeface="Century Gothic" panose="020B0502020202020204" pitchFamily="34" charset="0"/>
                      </a:endParaRPr>
                    </a:p>
                    <a:p>
                      <a:pPr marL="0" marR="0">
                        <a:spcBef>
                          <a:spcPts val="0"/>
                        </a:spcBef>
                        <a:spcAft>
                          <a:spcPts val="0"/>
                        </a:spcAft>
                      </a:pPr>
                      <a:r>
                        <a:rPr lang="de" sz="1100">
                          <a:solidFill>
                            <a:schemeClr val="tx1"/>
                          </a:solidFill>
                          <a:effectLst/>
                          <a:latin typeface="Century Gothic" panose="020B0502020202020204" pitchFamily="34" charset="0"/>
                        </a:rPr>
                        <a:t>–</a:t>
                      </a:r>
                      <a:endParaRPr lang="en-US" sz="1050">
                        <a:solidFill>
                          <a:schemeClr val="tx1"/>
                        </a:solidFill>
                        <a:effectLst/>
                        <a:latin typeface="Century Gothic" panose="020B0502020202020204" pitchFamily="34" charset="0"/>
                      </a:endParaRPr>
                    </a:p>
                    <a:p>
                      <a:pPr marL="0" marR="0">
                        <a:spcBef>
                          <a:spcPts val="0"/>
                        </a:spcBef>
                        <a:spcAft>
                          <a:spcPts val="0"/>
                        </a:spcAft>
                      </a:pPr>
                      <a:r>
                        <a:rPr lang="de" sz="1100">
                          <a:solidFill>
                            <a:schemeClr val="tx1"/>
                          </a:solidFill>
                          <a:effectLst/>
                          <a:latin typeface="Century Gothic" panose="020B0502020202020204" pitchFamily="34" charset="0"/>
                        </a:rPr>
                        <a:t>MÖGLICHE RISIKEN / VERZÖGERUNGEN  </a:t>
                      </a:r>
                      <a:endParaRPr lang="en-US" sz="1050">
                        <a:solidFill>
                          <a:schemeClr val="tx1"/>
                        </a:solidFill>
                        <a:effectLst/>
                        <a:latin typeface="Century Gothic" panose="020B0502020202020204" pitchFamily="34" charset="0"/>
                      </a:endParaRPr>
                    </a:p>
                    <a:p>
                      <a:pPr marL="0" marR="0">
                        <a:spcBef>
                          <a:spcPts val="0"/>
                        </a:spcBef>
                        <a:spcAft>
                          <a:spcPts val="0"/>
                        </a:spcAft>
                      </a:pPr>
                      <a:r>
                        <a:rPr lang="de" sz="1100">
                          <a:solidFill>
                            <a:schemeClr val="tx1"/>
                          </a:solidFill>
                          <a:effectLst/>
                          <a:latin typeface="Century Gothic" panose="020B0502020202020204" pitchFamily="34" charset="0"/>
                        </a:rPr>
                        <a:t>–</a:t>
                      </a:r>
                      <a:endParaRPr lang="en-US" sz="1050">
                        <a:solidFill>
                          <a:schemeClr val="tx1"/>
                        </a:solidFill>
                        <a:effectLst/>
                        <a:latin typeface="Century Gothic" panose="020B0502020202020204" pitchFamily="34" charset="0"/>
                      </a:endParaRPr>
                    </a:p>
                    <a:p>
                      <a:pPr marL="0" marR="0">
                        <a:spcBef>
                          <a:spcPts val="0"/>
                        </a:spcBef>
                        <a:spcAft>
                          <a:spcPts val="0"/>
                        </a:spcAft>
                      </a:pPr>
                      <a:r>
                        <a:rPr lang="de" sz="1100">
                          <a:solidFill>
                            <a:schemeClr val="tx1"/>
                          </a:solidFill>
                          <a:effectLst/>
                          <a:latin typeface="Century Gothic" panose="020B0502020202020204" pitchFamily="34" charset="0"/>
                        </a:rPr>
                        <a:t>AUF KURS</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 </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de" sz="1100">
                          <a:solidFill>
                            <a:schemeClr val="tx1"/>
                          </a:solidFill>
                          <a:effectLst/>
                          <a:latin typeface="Century Gothic" panose="020B0502020202020204" pitchFamily="34" charset="0"/>
                        </a:rPr>
                        <a:t>Neue Entwicklungen, neue Teammitglieder, etc.</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14738153"/>
                  </a:ext>
                </a:extLst>
              </a:tr>
              <a:tr h="1332442">
                <a:tc>
                  <a:txBody>
                    <a:bodyPr/>
                    <a:lstStyle/>
                    <a:p>
                      <a:pPr marL="0" marR="0">
                        <a:spcBef>
                          <a:spcPts val="0"/>
                        </a:spcBef>
                        <a:spcAft>
                          <a:spcPts val="0"/>
                        </a:spcAft>
                      </a:pPr>
                      <a:r>
                        <a:rPr lang="de" sz="1200" dirty="0">
                          <a:solidFill>
                            <a:schemeClr val="tx1"/>
                          </a:solidFill>
                          <a:effectLst/>
                          <a:latin typeface="Century Gothic" panose="020B0502020202020204" pitchFamily="34" charset="0"/>
                        </a:rPr>
                        <a:t>ZEITLEISTE</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spcBef>
                          <a:spcPts val="0"/>
                        </a:spcBef>
                        <a:spcAft>
                          <a:spcPts val="0"/>
                        </a:spcAft>
                      </a:pPr>
                      <a:r>
                        <a:rPr lang="de" sz="1100">
                          <a:solidFill>
                            <a:schemeClr val="tx1"/>
                          </a:solidFill>
                          <a:effectLst/>
                          <a:latin typeface="Century Gothic" panose="020B0502020202020204" pitchFamily="34" charset="0"/>
                        </a:rPr>
                        <a:t>STRASSENSPERRE / ÜBERSCHREITUNG  </a:t>
                      </a:r>
                      <a:endParaRPr lang="en-US" sz="1050">
                        <a:solidFill>
                          <a:schemeClr val="tx1"/>
                        </a:solidFill>
                        <a:effectLst/>
                        <a:latin typeface="Century Gothic" panose="020B0502020202020204" pitchFamily="34" charset="0"/>
                      </a:endParaRPr>
                    </a:p>
                    <a:p>
                      <a:pPr marL="0" marR="0">
                        <a:spcBef>
                          <a:spcPts val="0"/>
                        </a:spcBef>
                        <a:spcAft>
                          <a:spcPts val="0"/>
                        </a:spcAft>
                      </a:pPr>
                      <a:r>
                        <a:rPr lang="de" sz="1100">
                          <a:solidFill>
                            <a:schemeClr val="tx1"/>
                          </a:solidFill>
                          <a:effectLst/>
                          <a:latin typeface="Century Gothic" panose="020B0502020202020204" pitchFamily="34" charset="0"/>
                        </a:rPr>
                        <a:t>–</a:t>
                      </a:r>
                      <a:endParaRPr lang="en-US" sz="1050">
                        <a:solidFill>
                          <a:schemeClr val="tx1"/>
                        </a:solidFill>
                        <a:effectLst/>
                        <a:latin typeface="Century Gothic" panose="020B0502020202020204" pitchFamily="34" charset="0"/>
                      </a:endParaRPr>
                    </a:p>
                    <a:p>
                      <a:pPr marL="0" marR="0">
                        <a:spcBef>
                          <a:spcPts val="0"/>
                        </a:spcBef>
                        <a:spcAft>
                          <a:spcPts val="0"/>
                        </a:spcAft>
                      </a:pPr>
                      <a:r>
                        <a:rPr lang="de" sz="1100">
                          <a:solidFill>
                            <a:schemeClr val="tx1"/>
                          </a:solidFill>
                          <a:effectLst/>
                          <a:latin typeface="Century Gothic" panose="020B0502020202020204" pitchFamily="34" charset="0"/>
                        </a:rPr>
                        <a:t>MÖGLICHE RISIKEN / VERZÖGERUNGEN  </a:t>
                      </a:r>
                      <a:endParaRPr lang="en-US" sz="1050">
                        <a:solidFill>
                          <a:schemeClr val="tx1"/>
                        </a:solidFill>
                        <a:effectLst/>
                        <a:latin typeface="Century Gothic" panose="020B0502020202020204" pitchFamily="34" charset="0"/>
                      </a:endParaRPr>
                    </a:p>
                    <a:p>
                      <a:pPr marL="0" marR="0">
                        <a:spcBef>
                          <a:spcPts val="0"/>
                        </a:spcBef>
                        <a:spcAft>
                          <a:spcPts val="0"/>
                        </a:spcAft>
                      </a:pPr>
                      <a:r>
                        <a:rPr lang="de" sz="1100">
                          <a:solidFill>
                            <a:schemeClr val="tx1"/>
                          </a:solidFill>
                          <a:effectLst/>
                          <a:latin typeface="Century Gothic" panose="020B0502020202020204" pitchFamily="34" charset="0"/>
                        </a:rPr>
                        <a:t>–</a:t>
                      </a:r>
                      <a:endParaRPr lang="en-US" sz="1050">
                        <a:solidFill>
                          <a:schemeClr val="tx1"/>
                        </a:solidFill>
                        <a:effectLst/>
                        <a:latin typeface="Century Gothic" panose="020B0502020202020204" pitchFamily="34" charset="0"/>
                      </a:endParaRPr>
                    </a:p>
                    <a:p>
                      <a:pPr marL="0" marR="0">
                        <a:spcBef>
                          <a:spcPts val="0"/>
                        </a:spcBef>
                        <a:spcAft>
                          <a:spcPts val="0"/>
                        </a:spcAft>
                      </a:pPr>
                      <a:r>
                        <a:rPr lang="de" sz="1100">
                          <a:solidFill>
                            <a:schemeClr val="tx1"/>
                          </a:solidFill>
                          <a:effectLst/>
                          <a:latin typeface="Century Gothic" panose="020B0502020202020204" pitchFamily="34" charset="0"/>
                        </a:rPr>
                        <a:t>AUF KURS</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 </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de" sz="1100">
                          <a:solidFill>
                            <a:schemeClr val="tx1"/>
                          </a:solidFill>
                          <a:effectLst/>
                          <a:latin typeface="Century Gothic" panose="020B0502020202020204" pitchFamily="34" charset="0"/>
                        </a:rPr>
                        <a:t>Auf dem Weg zum endgültigen Starttermin</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31187212"/>
                  </a:ext>
                </a:extLst>
              </a:tr>
              <a:tr h="1332442">
                <a:tc>
                  <a:txBody>
                    <a:bodyPr/>
                    <a:lstStyle/>
                    <a:p>
                      <a:pPr marL="0" marR="0">
                        <a:spcBef>
                          <a:spcPts val="0"/>
                        </a:spcBef>
                        <a:spcAft>
                          <a:spcPts val="0"/>
                        </a:spcAft>
                      </a:pPr>
                      <a:r>
                        <a:rPr lang="de" sz="1200" dirty="0">
                          <a:solidFill>
                            <a:schemeClr val="tx1"/>
                          </a:solidFill>
                          <a:effectLst/>
                          <a:latin typeface="Century Gothic" panose="020B0502020202020204" pitchFamily="34" charset="0"/>
                        </a:rPr>
                        <a:t>UMFANG</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spcBef>
                          <a:spcPts val="0"/>
                        </a:spcBef>
                        <a:spcAft>
                          <a:spcPts val="0"/>
                        </a:spcAft>
                      </a:pPr>
                      <a:r>
                        <a:rPr lang="de" sz="1100">
                          <a:solidFill>
                            <a:schemeClr val="tx1"/>
                          </a:solidFill>
                          <a:effectLst/>
                          <a:latin typeface="Century Gothic" panose="020B0502020202020204" pitchFamily="34" charset="0"/>
                        </a:rPr>
                        <a:t>STRASSENSPERRE / ÜBERSCHREITUNG  </a:t>
                      </a:r>
                      <a:endParaRPr lang="en-US" sz="1050">
                        <a:solidFill>
                          <a:schemeClr val="tx1"/>
                        </a:solidFill>
                        <a:effectLst/>
                        <a:latin typeface="Century Gothic" panose="020B0502020202020204" pitchFamily="34" charset="0"/>
                      </a:endParaRPr>
                    </a:p>
                    <a:p>
                      <a:pPr marL="0" marR="0">
                        <a:spcBef>
                          <a:spcPts val="0"/>
                        </a:spcBef>
                        <a:spcAft>
                          <a:spcPts val="0"/>
                        </a:spcAft>
                      </a:pPr>
                      <a:r>
                        <a:rPr lang="de" sz="1100">
                          <a:solidFill>
                            <a:schemeClr val="tx1"/>
                          </a:solidFill>
                          <a:effectLst/>
                          <a:latin typeface="Century Gothic" panose="020B0502020202020204" pitchFamily="34" charset="0"/>
                        </a:rPr>
                        <a:t>–</a:t>
                      </a:r>
                      <a:endParaRPr lang="en-US" sz="1050">
                        <a:solidFill>
                          <a:schemeClr val="tx1"/>
                        </a:solidFill>
                        <a:effectLst/>
                        <a:latin typeface="Century Gothic" panose="020B0502020202020204" pitchFamily="34" charset="0"/>
                      </a:endParaRPr>
                    </a:p>
                    <a:p>
                      <a:pPr marL="0" marR="0">
                        <a:spcBef>
                          <a:spcPts val="0"/>
                        </a:spcBef>
                        <a:spcAft>
                          <a:spcPts val="0"/>
                        </a:spcAft>
                      </a:pPr>
                      <a:r>
                        <a:rPr lang="de" sz="1100">
                          <a:solidFill>
                            <a:schemeClr val="tx1"/>
                          </a:solidFill>
                          <a:effectLst/>
                          <a:latin typeface="Century Gothic" panose="020B0502020202020204" pitchFamily="34" charset="0"/>
                        </a:rPr>
                        <a:t>MÖGLICHE RISIKEN / VERZÖGERUNGEN  </a:t>
                      </a:r>
                      <a:endParaRPr lang="en-US" sz="1050">
                        <a:solidFill>
                          <a:schemeClr val="tx1"/>
                        </a:solidFill>
                        <a:effectLst/>
                        <a:latin typeface="Century Gothic" panose="020B0502020202020204" pitchFamily="34" charset="0"/>
                      </a:endParaRPr>
                    </a:p>
                    <a:p>
                      <a:pPr marL="0" marR="0">
                        <a:spcBef>
                          <a:spcPts val="0"/>
                        </a:spcBef>
                        <a:spcAft>
                          <a:spcPts val="0"/>
                        </a:spcAft>
                      </a:pPr>
                      <a:r>
                        <a:rPr lang="de" sz="1100">
                          <a:solidFill>
                            <a:schemeClr val="tx1"/>
                          </a:solidFill>
                          <a:effectLst/>
                          <a:latin typeface="Century Gothic" panose="020B0502020202020204" pitchFamily="34" charset="0"/>
                        </a:rPr>
                        <a:t>–</a:t>
                      </a:r>
                      <a:endParaRPr lang="en-US" sz="1050">
                        <a:solidFill>
                          <a:schemeClr val="tx1"/>
                        </a:solidFill>
                        <a:effectLst/>
                        <a:latin typeface="Century Gothic" panose="020B0502020202020204" pitchFamily="34" charset="0"/>
                      </a:endParaRPr>
                    </a:p>
                    <a:p>
                      <a:pPr marL="0" marR="0">
                        <a:spcBef>
                          <a:spcPts val="0"/>
                        </a:spcBef>
                        <a:spcAft>
                          <a:spcPts val="0"/>
                        </a:spcAft>
                      </a:pPr>
                      <a:r>
                        <a:rPr lang="de" sz="1100">
                          <a:solidFill>
                            <a:schemeClr val="tx1"/>
                          </a:solidFill>
                          <a:effectLst/>
                          <a:latin typeface="Century Gothic" panose="020B0502020202020204" pitchFamily="34" charset="0"/>
                        </a:rPr>
                        <a:t>AUF KURS</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100" dirty="0">
                        <a:solidFill>
                          <a:schemeClr val="tx1"/>
                        </a:solidFill>
                        <a:effectLst/>
                        <a:latin typeface="Century Gothic" panose="020B0502020202020204" pitchFamily="34"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3371423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PROJEKTKOMPONENTEN</a:t>
            </a:r>
          </a:p>
        </p:txBody>
      </p:sp>
    </p:spTree>
    <p:extLst>
      <p:ext uri="{BB962C8B-B14F-4D97-AF65-F5344CB8AC3E}">
        <p14:creationId xmlns:p14="http://schemas.microsoft.com/office/powerpoint/2010/main" val="2678152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0F9EDFA-187A-0742-ADA7-95859237F71A}"/>
              </a:ext>
            </a:extLst>
          </p:cNvPr>
          <p:cNvGraphicFramePr>
            <a:graphicFrameLocks noGrp="1"/>
          </p:cNvGraphicFramePr>
          <p:nvPr>
            <p:extLst>
              <p:ext uri="{D42A27DB-BD31-4B8C-83A1-F6EECF244321}">
                <p14:modId xmlns:p14="http://schemas.microsoft.com/office/powerpoint/2010/main" val="891911314"/>
              </p:ext>
            </p:extLst>
          </p:nvPr>
        </p:nvGraphicFramePr>
        <p:xfrm>
          <a:off x="557562" y="591015"/>
          <a:ext cx="11162371" cy="5151861"/>
        </p:xfrm>
        <a:graphic>
          <a:graphicData uri="http://schemas.openxmlformats.org/drawingml/2006/table">
            <a:tbl>
              <a:tblPr firstRow="1" bandRow="1">
                <a:effectLst>
                  <a:reflection blurRad="6350" stA="52000" endA="300" endPos="35000" dir="5400000" sy="-100000" algn="bl" rotWithShape="0"/>
                </a:effectLst>
                <a:tableStyleId>{5C22544A-7EE6-4342-B048-85BDC9FD1C3A}</a:tableStyleId>
              </a:tblPr>
              <a:tblGrid>
                <a:gridCol w="1347387">
                  <a:extLst>
                    <a:ext uri="{9D8B030D-6E8A-4147-A177-3AD203B41FA5}">
                      <a16:colId xmlns:a16="http://schemas.microsoft.com/office/drawing/2014/main" val="4204587358"/>
                    </a:ext>
                  </a:extLst>
                </a:gridCol>
                <a:gridCol w="2204815">
                  <a:extLst>
                    <a:ext uri="{9D8B030D-6E8A-4147-A177-3AD203B41FA5}">
                      <a16:colId xmlns:a16="http://schemas.microsoft.com/office/drawing/2014/main" val="2554502726"/>
                    </a:ext>
                  </a:extLst>
                </a:gridCol>
                <a:gridCol w="2418185">
                  <a:extLst>
                    <a:ext uri="{9D8B030D-6E8A-4147-A177-3AD203B41FA5}">
                      <a16:colId xmlns:a16="http://schemas.microsoft.com/office/drawing/2014/main" val="3112382737"/>
                    </a:ext>
                  </a:extLst>
                </a:gridCol>
                <a:gridCol w="5191984">
                  <a:extLst>
                    <a:ext uri="{9D8B030D-6E8A-4147-A177-3AD203B41FA5}">
                      <a16:colId xmlns:a16="http://schemas.microsoft.com/office/drawing/2014/main" val="3678462757"/>
                    </a:ext>
                  </a:extLst>
                </a:gridCol>
              </a:tblGrid>
              <a:tr h="551986">
                <a:tc>
                  <a:txBody>
                    <a:bodyPr/>
                    <a:lstStyle/>
                    <a:p>
                      <a:pPr marL="0" marR="0">
                        <a:spcBef>
                          <a:spcPts val="0"/>
                        </a:spcBef>
                        <a:spcAft>
                          <a:spcPts val="0"/>
                        </a:spcAft>
                      </a:pPr>
                      <a:r>
                        <a:rPr lang="de" sz="1200" b="0" dirty="0">
                          <a:solidFill>
                            <a:schemeClr val="tx1"/>
                          </a:solidFill>
                          <a:effectLst/>
                          <a:latin typeface="Century Gothic" panose="020B0502020202020204" pitchFamily="34" charset="0"/>
                        </a:rPr>
                        <a:t>AUFGABE NR.</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de" sz="1200" b="0" dirty="0">
                          <a:solidFill>
                            <a:schemeClr val="tx1"/>
                          </a:solidFill>
                          <a:effectLst/>
                          <a:latin typeface="Century Gothic" panose="020B0502020202020204" pitchFamily="34" charset="0"/>
                        </a:rPr>
                        <a:t>BESCHREIBUNG</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de" sz="1200" b="0" dirty="0">
                          <a:solidFill>
                            <a:schemeClr val="tx1"/>
                          </a:solidFill>
                          <a:effectLst/>
                          <a:latin typeface="Century Gothic" panose="020B0502020202020204" pitchFamily="34" charset="0"/>
                        </a:rPr>
                        <a:t>INHABER / TEAM</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de" sz="1200" b="0" dirty="0">
                          <a:solidFill>
                            <a:schemeClr val="tx1"/>
                          </a:solidFill>
                          <a:effectLst/>
                          <a:latin typeface="Century Gothic" panose="020B0502020202020204" pitchFamily="34" charset="0"/>
                        </a:rPr>
                        <a:t>EMPFANG</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3397691965"/>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1993380"/>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20816172"/>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1679164"/>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63282928"/>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84814809"/>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GELEISTETE ARBEIT</a:t>
            </a:r>
          </a:p>
        </p:txBody>
      </p:sp>
    </p:spTree>
    <p:extLst>
      <p:ext uri="{BB962C8B-B14F-4D97-AF65-F5344CB8AC3E}">
        <p14:creationId xmlns:p14="http://schemas.microsoft.com/office/powerpoint/2010/main" val="81358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0F9EDFA-187A-0742-ADA7-95859237F71A}"/>
              </a:ext>
            </a:extLst>
          </p:cNvPr>
          <p:cNvGraphicFramePr>
            <a:graphicFrameLocks noGrp="1"/>
          </p:cNvGraphicFramePr>
          <p:nvPr>
            <p:extLst>
              <p:ext uri="{D42A27DB-BD31-4B8C-83A1-F6EECF244321}">
                <p14:modId xmlns:p14="http://schemas.microsoft.com/office/powerpoint/2010/main" val="3186574907"/>
              </p:ext>
            </p:extLst>
          </p:nvPr>
        </p:nvGraphicFramePr>
        <p:xfrm>
          <a:off x="557562" y="591015"/>
          <a:ext cx="10583969" cy="5151861"/>
        </p:xfrm>
        <a:graphic>
          <a:graphicData uri="http://schemas.openxmlformats.org/drawingml/2006/table">
            <a:tbl>
              <a:tblPr firstRow="1" bandRow="1">
                <a:effectLst>
                  <a:reflection blurRad="6350" stA="50000" endA="300" endPos="55000" dir="5400000" sy="-100000" algn="bl" rotWithShape="0"/>
                </a:effectLst>
                <a:tableStyleId>{5C22544A-7EE6-4342-B048-85BDC9FD1C3A}</a:tableStyleId>
              </a:tblPr>
              <a:tblGrid>
                <a:gridCol w="768985">
                  <a:extLst>
                    <a:ext uri="{9D8B030D-6E8A-4147-A177-3AD203B41FA5}">
                      <a16:colId xmlns:a16="http://schemas.microsoft.com/office/drawing/2014/main" val="4204587358"/>
                    </a:ext>
                  </a:extLst>
                </a:gridCol>
                <a:gridCol w="2204815">
                  <a:extLst>
                    <a:ext uri="{9D8B030D-6E8A-4147-A177-3AD203B41FA5}">
                      <a16:colId xmlns:a16="http://schemas.microsoft.com/office/drawing/2014/main" val="2554502726"/>
                    </a:ext>
                  </a:extLst>
                </a:gridCol>
                <a:gridCol w="2418185">
                  <a:extLst>
                    <a:ext uri="{9D8B030D-6E8A-4147-A177-3AD203B41FA5}">
                      <a16:colId xmlns:a16="http://schemas.microsoft.com/office/drawing/2014/main" val="3112382737"/>
                    </a:ext>
                  </a:extLst>
                </a:gridCol>
                <a:gridCol w="5191984">
                  <a:extLst>
                    <a:ext uri="{9D8B030D-6E8A-4147-A177-3AD203B41FA5}">
                      <a16:colId xmlns:a16="http://schemas.microsoft.com/office/drawing/2014/main" val="3678462757"/>
                    </a:ext>
                  </a:extLst>
                </a:gridCol>
              </a:tblGrid>
              <a:tr h="551986">
                <a:tc>
                  <a:txBody>
                    <a:bodyPr/>
                    <a:lstStyle/>
                    <a:p>
                      <a:pPr marL="0" marR="0">
                        <a:spcBef>
                          <a:spcPts val="0"/>
                        </a:spcBef>
                        <a:spcAft>
                          <a:spcPts val="0"/>
                        </a:spcAft>
                      </a:pPr>
                      <a:r>
                        <a:rPr lang="de" sz="1200" b="0" dirty="0">
                          <a:solidFill>
                            <a:schemeClr val="tx1"/>
                          </a:solidFill>
                          <a:effectLst/>
                          <a:latin typeface="Century Gothic" panose="020B0502020202020204" pitchFamily="34" charset="0"/>
                        </a:rPr>
                        <a:t>RISIKO NR.</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de" sz="1200" b="0" dirty="0">
                          <a:solidFill>
                            <a:schemeClr val="tx1"/>
                          </a:solidFill>
                          <a:effectLst/>
                          <a:latin typeface="Century Gothic" panose="020B0502020202020204" pitchFamily="34" charset="0"/>
                        </a:rPr>
                        <a:t>BESCHREIBUNG</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de" sz="1200" b="0" dirty="0">
                          <a:solidFill>
                            <a:schemeClr val="tx1"/>
                          </a:solidFill>
                          <a:effectLst/>
                          <a:latin typeface="Century Gothic" panose="020B0502020202020204" pitchFamily="34" charset="0"/>
                        </a:rPr>
                        <a:t>INHABER / TEAM</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de" sz="1200" b="0" dirty="0">
                          <a:solidFill>
                            <a:schemeClr val="tx1"/>
                          </a:solidFill>
                          <a:effectLst/>
                          <a:latin typeface="Century Gothic" panose="020B0502020202020204" pitchFamily="34" charset="0"/>
                        </a:rPr>
                        <a:t>Lösung</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3397691965"/>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1993380"/>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20816172"/>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1679164"/>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63282928"/>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84814809"/>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RISIKEN UND HINDERNISSE</a:t>
            </a:r>
          </a:p>
        </p:txBody>
      </p:sp>
    </p:spTree>
    <p:extLst>
      <p:ext uri="{BB962C8B-B14F-4D97-AF65-F5344CB8AC3E}">
        <p14:creationId xmlns:p14="http://schemas.microsoft.com/office/powerpoint/2010/main" val="1468383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1407810788"/>
              </p:ext>
            </p:extLst>
          </p:nvPr>
        </p:nvGraphicFramePr>
        <p:xfrm>
          <a:off x="987972" y="872360"/>
          <a:ext cx="10289628"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89628">
                  <a:extLst>
                    <a:ext uri="{9D8B030D-6E8A-4147-A177-3AD203B41FA5}">
                      <a16:colId xmlns:a16="http://schemas.microsoft.com/office/drawing/2014/main" val="4155828514"/>
                    </a:ext>
                  </a:extLst>
                </a:gridCol>
              </a:tblGrid>
              <a:tr h="4490948">
                <a:tc>
                  <a:txBody>
                    <a:bodyPr/>
                    <a:lstStyle/>
                    <a:p>
                      <a:r>
                        <a:rPr lang="de" sz="1800" kern="1200" dirty="0">
                          <a:solidFill>
                            <a:schemeClr val="tx1"/>
                          </a:solidFill>
                          <a:effectLst/>
                          <a:latin typeface="Century Gothic" panose="020B0502020202020204" pitchFamily="34" charset="0"/>
                          <a:ea typeface="+mn-ea"/>
                          <a:cs typeface="+mn-cs"/>
                        </a:rPr>
                        <a:t>Kugeln großartiger Arbeit, wem was gehört, wo sich die Teams drehen, Feedback während der Woche erhalten usw.</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HIGHLIGHTS UND WICHTIGE ERKENNTNISSE</a:t>
            </a:r>
          </a:p>
        </p:txBody>
      </p:sp>
    </p:spTree>
    <p:extLst>
      <p:ext uri="{BB962C8B-B14F-4D97-AF65-F5344CB8AC3E}">
        <p14:creationId xmlns:p14="http://schemas.microsoft.com/office/powerpoint/2010/main" val="1075929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5493A2A9-0FFB-E444-B1B8-67FEBDD9EC50}"/>
              </a:ext>
            </a:extLst>
          </p:cNvPr>
          <p:cNvGraphicFramePr>
            <a:graphicFrameLocks noGrp="1"/>
          </p:cNvGraphicFramePr>
          <p:nvPr>
            <p:extLst>
              <p:ext uri="{D42A27DB-BD31-4B8C-83A1-F6EECF244321}">
                <p14:modId xmlns:p14="http://schemas.microsoft.com/office/powerpoint/2010/main" val="3033588374"/>
              </p:ext>
            </p:extLst>
          </p:nvPr>
        </p:nvGraphicFramePr>
        <p:xfrm>
          <a:off x="412596" y="524107"/>
          <a:ext cx="11229277" cy="5319127"/>
        </p:xfrm>
        <a:graphic>
          <a:graphicData uri="http://schemas.openxmlformats.org/drawingml/2006/table">
            <a:tbl>
              <a:tblPr firstRow="1" firstCol="1" bandRow="1">
                <a:effectLst>
                  <a:reflection blurRad="6350" stA="52000" endA="300" endPos="35000" dir="5400000" sy="-100000" algn="bl" rotWithShape="0"/>
                </a:effectLst>
                <a:tableStyleId>{5C22544A-7EE6-4342-B048-85BDC9FD1C3A}</a:tableStyleId>
              </a:tblPr>
              <a:tblGrid>
                <a:gridCol w="992458">
                  <a:extLst>
                    <a:ext uri="{9D8B030D-6E8A-4147-A177-3AD203B41FA5}">
                      <a16:colId xmlns:a16="http://schemas.microsoft.com/office/drawing/2014/main" val="171056621"/>
                    </a:ext>
                  </a:extLst>
                </a:gridCol>
                <a:gridCol w="2007219">
                  <a:extLst>
                    <a:ext uri="{9D8B030D-6E8A-4147-A177-3AD203B41FA5}">
                      <a16:colId xmlns:a16="http://schemas.microsoft.com/office/drawing/2014/main" val="373958825"/>
                    </a:ext>
                  </a:extLst>
                </a:gridCol>
                <a:gridCol w="8229600">
                  <a:extLst>
                    <a:ext uri="{9D8B030D-6E8A-4147-A177-3AD203B41FA5}">
                      <a16:colId xmlns:a16="http://schemas.microsoft.com/office/drawing/2014/main" val="508500993"/>
                    </a:ext>
                  </a:extLst>
                </a:gridCol>
              </a:tblGrid>
              <a:tr h="483557">
                <a:tc>
                  <a:txBody>
                    <a:bodyPr/>
                    <a:lstStyle/>
                    <a:p>
                      <a:pPr marL="0" marR="0">
                        <a:spcBef>
                          <a:spcPts val="0"/>
                        </a:spcBef>
                        <a:spcAft>
                          <a:spcPts val="0"/>
                        </a:spcAft>
                      </a:pPr>
                      <a:r>
                        <a:rPr lang="de" sz="1200" b="0">
                          <a:solidFill>
                            <a:schemeClr val="tx1"/>
                          </a:solidFill>
                          <a:effectLst/>
                          <a:latin typeface="Century Gothic" panose="020B0502020202020204" pitchFamily="34" charset="0"/>
                        </a:rPr>
                        <a:t>WOCHE NR.</a:t>
                      </a:r>
                      <a:endParaRPr lang="en-US" sz="12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de" sz="1200" b="0">
                          <a:solidFill>
                            <a:schemeClr val="tx1"/>
                          </a:solidFill>
                          <a:effectLst/>
                          <a:latin typeface="Century Gothic" panose="020B0502020202020204" pitchFamily="34" charset="0"/>
                        </a:rPr>
                        <a:t>STATUS</a:t>
                      </a:r>
                      <a:endParaRPr lang="en-US" sz="12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de" sz="1200" b="0" dirty="0">
                          <a:solidFill>
                            <a:schemeClr val="tx1"/>
                          </a:solidFill>
                          <a:effectLst/>
                          <a:latin typeface="Century Gothic" panose="020B0502020202020204" pitchFamily="34" charset="0"/>
                        </a:rPr>
                        <a:t>DETAILS</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489619621"/>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 </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55439892"/>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347371049"/>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99356926"/>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 </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46222588"/>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3421461"/>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75228564"/>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60040003"/>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20631218"/>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76501701"/>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 </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34099717"/>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PROJEKTABLAUF</a:t>
            </a:r>
          </a:p>
        </p:txBody>
      </p:sp>
    </p:spTree>
    <p:extLst>
      <p:ext uri="{BB962C8B-B14F-4D97-AF65-F5344CB8AC3E}">
        <p14:creationId xmlns:p14="http://schemas.microsoft.com/office/powerpoint/2010/main" val="1875140797"/>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Status-Report-Template_PowerPoint" id="{34DF157D-A311-3D47-833B-3C6C856CB6BF}" vid="{3BC544DF-F74E-094F-9BA7-0127C47DCA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IC-Project-Status-Report-Template_PowerPoint</Template>
  <TotalTime>0</TotalTime>
  <Words>456</Words>
  <Application>Microsoft Macintosh PowerPoint</Application>
  <PresentationFormat>Widescreen</PresentationFormat>
  <Paragraphs>178</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 Unicode MS</vt: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Jason Flores</cp:lastModifiedBy>
  <cp:revision>2</cp:revision>
  <dcterms:created xsi:type="dcterms:W3CDTF">2020-03-24T18:52:11Z</dcterms:created>
  <dcterms:modified xsi:type="dcterms:W3CDTF">2022-09-11T04:13:58Z</dcterms:modified>
</cp:coreProperties>
</file>