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258" r:id="rId2"/>
    <p:sldId id="309" r:id="rId3"/>
    <p:sldId id="316" r:id="rId4"/>
    <p:sldId id="337" r:id="rId5"/>
    <p:sldId id="342" r:id="rId6"/>
    <p:sldId id="327" r:id="rId7"/>
    <p:sldId id="343" r:id="rId8"/>
    <p:sldId id="344" r:id="rId9"/>
    <p:sldId id="345" r:id="rId10"/>
    <p:sldId id="338" r:id="rId11"/>
    <p:sldId id="320" r:id="rId12"/>
    <p:sldId id="29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AEEF3"/>
    <a:srgbClr val="E3EAF6"/>
    <a:srgbClr val="5B7191"/>
    <a:srgbClr val="CDD5DD"/>
    <a:srgbClr val="74859B"/>
    <a:srgbClr val="C4D2E7"/>
    <a:srgbClr val="F0A622"/>
    <a:srgbClr val="5E913E"/>
    <a:srgbClr val="CE1D02"/>
    <a:srgbClr val="4DAC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3" autoAdjust="0"/>
    <p:restoredTop sz="86447"/>
  </p:normalViewPr>
  <p:slideViewPr>
    <p:cSldViewPr snapToGrid="0" snapToObjects="1">
      <p:cViewPr varScale="1">
        <p:scale>
          <a:sx n="112" d="100"/>
          <a:sy n="112" d="100"/>
        </p:scale>
        <p:origin x="496" y="184"/>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3" Type="http://schemas.openxmlformats.org/officeDocument/2006/relationships/slide" Target="slides/slide3.xml"/><Relationship Id="rId7" Type="http://schemas.openxmlformats.org/officeDocument/2006/relationships/slide" Target="slides/slide7.xml"/><Relationship Id="rId12" Type="http://schemas.openxmlformats.org/officeDocument/2006/relationships/slide" Target="slides/slide12.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11" Type="http://schemas.openxmlformats.org/officeDocument/2006/relationships/slide" Target="slides/slide11.xml"/><Relationship Id="rId5" Type="http://schemas.openxmlformats.org/officeDocument/2006/relationships/slide" Target="slides/slide5.xml"/><Relationship Id="rId10" Type="http://schemas.openxmlformats.org/officeDocument/2006/relationships/slide" Target="slides/slide10.xml"/><Relationship Id="rId4" Type="http://schemas.openxmlformats.org/officeDocument/2006/relationships/slide" Target="slides/slide4.xml"/><Relationship Id="rId9"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9/10/22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32763357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12</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615602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25412619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41882512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26543225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9713494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42308206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32416944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9/10/22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9/10/22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9/10/22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9/10/22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RELATÓRIO DE STATUS DO PROJETO</a:t>
            </a:r>
          </a:p>
        </p:txBody>
      </p:sp>
      <p:sp>
        <p:nvSpPr>
          <p:cNvPr id="11" name="TextBox 10">
            <a:extLst>
              <a:ext uri="{FF2B5EF4-FFF2-40B4-BE49-F238E27FC236}">
                <a16:creationId xmlns:a16="http://schemas.microsoft.com/office/drawing/2014/main" id="{D25B69A5-3B0C-C540-8CC8-9794435EA004}"/>
              </a:ext>
            </a:extLst>
          </p:cNvPr>
          <p:cNvSpPr txBox="1"/>
          <p:nvPr/>
        </p:nvSpPr>
        <p:spPr>
          <a:xfrm>
            <a:off x="552992" y="1057204"/>
            <a:ext cx="11221474" cy="1015663"/>
          </a:xfrm>
          <a:prstGeom prst="rect">
            <a:avLst/>
          </a:prstGeom>
          <a:noFill/>
        </p:spPr>
        <p:txBody>
          <a:bodyPr wrap="square" rtlCol="0">
            <a:spAutoFit/>
          </a:bodyPr>
          <a:lstStyle/>
          <a:p>
            <a:r>
              <a:rPr lang="pt" sz="6000" dirty="0">
                <a:latin typeface="Century Gothic" panose="020B0502020202020204" pitchFamily="34" charset="0"/>
              </a:rPr>
              <a:t>NOME DO PROJETO</a:t>
            </a:r>
          </a:p>
        </p:txBody>
      </p:sp>
      <p:sp>
        <p:nvSpPr>
          <p:cNvPr id="9" name="TextBox 8">
            <a:extLst>
              <a:ext uri="{FF2B5EF4-FFF2-40B4-BE49-F238E27FC236}">
                <a16:creationId xmlns:a16="http://schemas.microsoft.com/office/drawing/2014/main" id="{BE98E647-E4C9-4B4B-888B-2F662C468983}"/>
              </a:ext>
            </a:extLst>
          </p:cNvPr>
          <p:cNvSpPr txBox="1"/>
          <p:nvPr/>
        </p:nvSpPr>
        <p:spPr>
          <a:xfrm>
            <a:off x="552992" y="2681361"/>
            <a:ext cx="11404473" cy="3328988"/>
          </a:xfrm>
          <a:prstGeom prst="rect">
            <a:avLst/>
          </a:prstGeom>
          <a:noFill/>
        </p:spPr>
        <p:txBody>
          <a:bodyPr wrap="square" rtlCol="0">
            <a:spAutoFit/>
          </a:bodyPr>
          <a:lstStyle/>
          <a:p>
            <a:pPr>
              <a:lnSpc>
                <a:spcPct val="200000"/>
              </a:lnSpc>
            </a:pPr>
            <a:r>
              <a:rPr lang="pt" dirty="0">
                <a:latin typeface="Century Gothic" panose="020B0502020202020204" pitchFamily="34" charset="0"/>
              </a:rPr>
              <a:t>CÓDIGO DO PROJETO:  </a:t>
            </a:r>
          </a:p>
          <a:p>
            <a:pPr>
              <a:lnSpc>
                <a:spcPct val="200000"/>
              </a:lnSpc>
            </a:pPr>
            <a:r>
              <a:rPr lang="pt" dirty="0">
                <a:latin typeface="Century Gothic" panose="020B0502020202020204" pitchFamily="34" charset="0"/>
              </a:rPr>
              <a:t>GERENTE DE PROJETOS:  </a:t>
            </a:r>
          </a:p>
          <a:p>
            <a:pPr>
              <a:lnSpc>
                <a:spcPct val="200000"/>
              </a:lnSpc>
            </a:pPr>
            <a:r>
              <a:rPr lang="pt" dirty="0">
                <a:latin typeface="Century Gothic" panose="020B0502020202020204" pitchFamily="34" charset="0"/>
              </a:rPr>
              <a:t>DATA DO RELATÓRIO:  </a:t>
            </a:r>
          </a:p>
          <a:p>
            <a:pPr>
              <a:lnSpc>
                <a:spcPct val="200000"/>
              </a:lnSpc>
            </a:pPr>
            <a:r>
              <a:rPr lang="pt" dirty="0">
                <a:latin typeface="Century Gothic" panose="020B0502020202020204" pitchFamily="34" charset="0"/>
              </a:rPr>
              <a:t>PERÍODO COBERTO:  </a:t>
            </a:r>
          </a:p>
          <a:p>
            <a:pPr>
              <a:lnSpc>
                <a:spcPct val="200000"/>
              </a:lnSpc>
            </a:pPr>
            <a:r>
              <a:rPr lang="pt" dirty="0">
                <a:latin typeface="Century Gothic" panose="020B0502020202020204" pitchFamily="34" charset="0"/>
              </a:rPr>
              <a:t>DATA PREVISTA DE CONCLUSÃO:  </a:t>
            </a:r>
          </a:p>
          <a:p>
            <a:pPr>
              <a:lnSpc>
                <a:spcPct val="200000"/>
              </a:lnSpc>
            </a:pPr>
            <a:r>
              <a:rPr lang="pt" dirty="0">
                <a:latin typeface="Century Gothic" panose="020B0502020202020204" pitchFamily="34" charset="0"/>
              </a:rPr>
              <a:t>STATUS GERAL DO PROJETO: BLOQUEIO DE ESTRADA / EXCESSO DE |   RISCOS POTENCIAIS / ATRASOS |   NA PISTA</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a:off x="552992" y="2258589"/>
            <a:ext cx="11070972" cy="0"/>
          </a:xfrm>
          <a:prstGeom prst="line">
            <a:avLst/>
          </a:prstGeom>
        </p:spPr>
        <p:style>
          <a:lnRef idx="1">
            <a:schemeClr val="dk1"/>
          </a:lnRef>
          <a:fillRef idx="0">
            <a:schemeClr val="dk1"/>
          </a:fillRef>
          <a:effectRef idx="0">
            <a:schemeClr val="dk1"/>
          </a:effectRef>
          <a:fontRef idx="minor">
            <a:schemeClr val="tx1"/>
          </a:fontRef>
        </p:style>
      </p:cxnSp>
      <p:grpSp>
        <p:nvGrpSpPr>
          <p:cNvPr id="14" name="Group 13">
            <a:extLst>
              <a:ext uri="{FF2B5EF4-FFF2-40B4-BE49-F238E27FC236}">
                <a16:creationId xmlns:a16="http://schemas.microsoft.com/office/drawing/2014/main" id="{273E4A99-8E98-9C49-BEA2-1DA828E7F9B3}"/>
              </a:ext>
            </a:extLst>
          </p:cNvPr>
          <p:cNvGrpSpPr/>
          <p:nvPr/>
        </p:nvGrpSpPr>
        <p:grpSpPr>
          <a:xfrm>
            <a:off x="8691080" y="2406242"/>
            <a:ext cx="2932884" cy="2890404"/>
            <a:chOff x="415636" y="923060"/>
            <a:chExt cx="2932884" cy="2890404"/>
          </a:xfrm>
        </p:grpSpPr>
        <p:sp>
          <p:nvSpPr>
            <p:cNvPr id="15" name="Oval 14">
              <a:extLst>
                <a:ext uri="{FF2B5EF4-FFF2-40B4-BE49-F238E27FC236}">
                  <a16:creationId xmlns:a16="http://schemas.microsoft.com/office/drawing/2014/main" id="{BFDED863-2973-1644-9532-648285F6B0E9}"/>
                </a:ext>
              </a:extLst>
            </p:cNvPr>
            <p:cNvSpPr/>
            <p:nvPr/>
          </p:nvSpPr>
          <p:spPr>
            <a:xfrm>
              <a:off x="415636" y="923060"/>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5-Point Star 15">
              <a:extLst>
                <a:ext uri="{FF2B5EF4-FFF2-40B4-BE49-F238E27FC236}">
                  <a16:creationId xmlns:a16="http://schemas.microsoft.com/office/drawing/2014/main" id="{8A17C04B-3B6F-B640-8C13-8A28DEB19342}"/>
                </a:ext>
              </a:extLst>
            </p:cNvPr>
            <p:cNvSpPr/>
            <p:nvPr/>
          </p:nvSpPr>
          <p:spPr>
            <a:xfrm>
              <a:off x="666342" y="104861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EA10552-11D4-8049-A191-37D70CB0C373}"/>
                </a:ext>
              </a:extLst>
            </p:cNvPr>
            <p:cNvSpPr txBox="1"/>
            <p:nvPr/>
          </p:nvSpPr>
          <p:spPr>
            <a:xfrm>
              <a:off x="666341" y="1644986"/>
              <a:ext cx="2431473" cy="1446550"/>
            </a:xfrm>
            <a:prstGeom prst="rect">
              <a:avLst/>
            </a:prstGeom>
            <a:noFill/>
          </p:spPr>
          <p:txBody>
            <a:bodyPr wrap="square" rtlCol="0">
              <a:spAutoFit/>
            </a:bodyPr>
            <a:lstStyle/>
            <a:p>
              <a:pPr algn="ctr"/>
              <a:r>
                <a:rPr lang="pt" sz="4400" b="1" dirty="0">
                  <a:solidFill>
                    <a:schemeClr val="bg1"/>
                  </a:solidFill>
                  <a:latin typeface="Century Gothic" panose="020B0502020202020204" pitchFamily="34" charset="0"/>
                </a:rPr>
                <a:t>TEU</a:t>
              </a:r>
            </a:p>
            <a:p>
              <a:pPr algn="ctr"/>
              <a:r>
                <a:rPr lang="pt" sz="4400" b="1" dirty="0">
                  <a:solidFill>
                    <a:schemeClr val="bg1"/>
                  </a:solidFill>
                  <a:latin typeface="Century Gothic" panose="020B0502020202020204" pitchFamily="34" charset="0"/>
                </a:rPr>
                <a:t>LOGOTIPO</a:t>
              </a:r>
            </a:p>
          </p:txBody>
        </p:sp>
      </p:grpSp>
    </p:spTree>
    <p:extLst>
      <p:ext uri="{BB962C8B-B14F-4D97-AF65-F5344CB8AC3E}">
        <p14:creationId xmlns:p14="http://schemas.microsoft.com/office/powerpoint/2010/main" val="1750150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CRONOGRAMA DO PROJETO</a:t>
            </a:r>
          </a:p>
        </p:txBody>
      </p:sp>
      <p:grpSp>
        <p:nvGrpSpPr>
          <p:cNvPr id="6" name="Group 5">
            <a:extLst>
              <a:ext uri="{FF2B5EF4-FFF2-40B4-BE49-F238E27FC236}">
                <a16:creationId xmlns:a16="http://schemas.microsoft.com/office/drawing/2014/main" id="{00000000-0008-0000-0000-00003E000000}"/>
              </a:ext>
            </a:extLst>
          </p:cNvPr>
          <p:cNvGrpSpPr/>
          <p:nvPr/>
        </p:nvGrpSpPr>
        <p:grpSpPr>
          <a:xfrm>
            <a:off x="736845" y="2418942"/>
            <a:ext cx="9891728" cy="380988"/>
            <a:chOff x="98778" y="1555750"/>
            <a:chExt cx="9372600" cy="381000"/>
          </a:xfrm>
        </p:grpSpPr>
        <p:cxnSp>
          <p:nvCxnSpPr>
            <p:cNvPr id="35" name="Straight Connector 34">
              <a:extLst>
                <a:ext uri="{FF2B5EF4-FFF2-40B4-BE49-F238E27FC236}">
                  <a16:creationId xmlns:a16="http://schemas.microsoft.com/office/drawing/2014/main" id="{00000000-0008-0000-0000-000009000000}"/>
                </a:ext>
              </a:extLst>
            </p:cNvPr>
            <p:cNvCxnSpPr/>
            <p:nvPr/>
          </p:nvCxnSpPr>
          <p:spPr>
            <a:xfrm>
              <a:off x="98778" y="1746250"/>
              <a:ext cx="9372600" cy="0"/>
            </a:xfrm>
            <a:prstGeom prst="line">
              <a:avLst/>
            </a:prstGeom>
            <a:ln w="28575">
              <a:solidFill>
                <a:schemeClr val="bg1">
                  <a:lumMod val="50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grpSp>
          <p:nvGrpSpPr>
            <p:cNvPr id="36" name="Group 35">
              <a:extLst>
                <a:ext uri="{FF2B5EF4-FFF2-40B4-BE49-F238E27FC236}">
                  <a16:creationId xmlns:a16="http://schemas.microsoft.com/office/drawing/2014/main" id="{00000000-0008-0000-0000-00003D000000}"/>
                </a:ext>
              </a:extLst>
            </p:cNvPr>
            <p:cNvGrpSpPr/>
            <p:nvPr/>
          </p:nvGrpSpPr>
          <p:grpSpPr>
            <a:xfrm>
              <a:off x="299907" y="1555750"/>
              <a:ext cx="8983751" cy="381000"/>
              <a:chOff x="299907" y="1555750"/>
              <a:chExt cx="8983751" cy="381000"/>
            </a:xfrm>
          </p:grpSpPr>
          <p:cxnSp>
            <p:nvCxnSpPr>
              <p:cNvPr id="37" name="Straight Connector 36">
                <a:extLst>
                  <a:ext uri="{FF2B5EF4-FFF2-40B4-BE49-F238E27FC236}">
                    <a16:creationId xmlns:a16="http://schemas.microsoft.com/office/drawing/2014/main" id="{00000000-0008-0000-0000-00000B000000}"/>
                  </a:ext>
                </a:extLst>
              </p:cNvPr>
              <p:cNvCxnSpPr/>
              <p:nvPr/>
            </p:nvCxnSpPr>
            <p:spPr>
              <a:xfrm>
                <a:off x="299907"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00000000-0008-0000-0000-00000C000000}"/>
                  </a:ext>
                </a:extLst>
              </p:cNvPr>
              <p:cNvCxnSpPr/>
              <p:nvPr/>
            </p:nvCxnSpPr>
            <p:spPr>
              <a:xfrm>
                <a:off x="749094"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00000000-0008-0000-0000-00000D000000}"/>
                  </a:ext>
                </a:extLst>
              </p:cNvPr>
              <p:cNvCxnSpPr/>
              <p:nvPr/>
            </p:nvCxnSpPr>
            <p:spPr>
              <a:xfrm>
                <a:off x="1198282"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00000000-0008-0000-0000-00000E000000}"/>
                  </a:ext>
                </a:extLst>
              </p:cNvPr>
              <p:cNvCxnSpPr/>
              <p:nvPr/>
            </p:nvCxnSpPr>
            <p:spPr>
              <a:xfrm>
                <a:off x="1647469"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00000000-0008-0000-0000-00000F000000}"/>
                  </a:ext>
                </a:extLst>
              </p:cNvPr>
              <p:cNvCxnSpPr/>
              <p:nvPr/>
            </p:nvCxnSpPr>
            <p:spPr>
              <a:xfrm>
                <a:off x="2096657"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00000000-0008-0000-0000-000010000000}"/>
                  </a:ext>
                </a:extLst>
              </p:cNvPr>
              <p:cNvCxnSpPr/>
              <p:nvPr/>
            </p:nvCxnSpPr>
            <p:spPr>
              <a:xfrm>
                <a:off x="2545845"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00000000-0008-0000-0000-000011000000}"/>
                  </a:ext>
                </a:extLst>
              </p:cNvPr>
              <p:cNvCxnSpPr/>
              <p:nvPr/>
            </p:nvCxnSpPr>
            <p:spPr>
              <a:xfrm>
                <a:off x="2995032"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00000000-0008-0000-0000-000012000000}"/>
                  </a:ext>
                </a:extLst>
              </p:cNvPr>
              <p:cNvCxnSpPr/>
              <p:nvPr/>
            </p:nvCxnSpPr>
            <p:spPr>
              <a:xfrm>
                <a:off x="3444220"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00000000-0008-0000-0000-000013000000}"/>
                  </a:ext>
                </a:extLst>
              </p:cNvPr>
              <p:cNvCxnSpPr/>
              <p:nvPr/>
            </p:nvCxnSpPr>
            <p:spPr>
              <a:xfrm>
                <a:off x="3893407"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00000000-0008-0000-0000-000014000000}"/>
                  </a:ext>
                </a:extLst>
              </p:cNvPr>
              <p:cNvCxnSpPr/>
              <p:nvPr/>
            </p:nvCxnSpPr>
            <p:spPr>
              <a:xfrm>
                <a:off x="4342595"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00000000-0008-0000-0000-000015000000}"/>
                  </a:ext>
                </a:extLst>
              </p:cNvPr>
              <p:cNvCxnSpPr/>
              <p:nvPr/>
            </p:nvCxnSpPr>
            <p:spPr>
              <a:xfrm>
                <a:off x="4791782"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00000000-0008-0000-0000-000016000000}"/>
                  </a:ext>
                </a:extLst>
              </p:cNvPr>
              <p:cNvCxnSpPr/>
              <p:nvPr/>
            </p:nvCxnSpPr>
            <p:spPr>
              <a:xfrm>
                <a:off x="5240970"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00000000-0008-0000-0000-000017000000}"/>
                  </a:ext>
                </a:extLst>
              </p:cNvPr>
              <p:cNvCxnSpPr/>
              <p:nvPr/>
            </p:nvCxnSpPr>
            <p:spPr>
              <a:xfrm>
                <a:off x="5690157"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00000000-0008-0000-0000-000018000000}"/>
                  </a:ext>
                </a:extLst>
              </p:cNvPr>
              <p:cNvCxnSpPr/>
              <p:nvPr/>
            </p:nvCxnSpPr>
            <p:spPr>
              <a:xfrm>
                <a:off x="6139345"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00000000-0008-0000-0000-000019000000}"/>
                  </a:ext>
                </a:extLst>
              </p:cNvPr>
              <p:cNvCxnSpPr/>
              <p:nvPr/>
            </p:nvCxnSpPr>
            <p:spPr>
              <a:xfrm>
                <a:off x="6588533"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00000000-0008-0000-0000-00001A000000}"/>
                  </a:ext>
                </a:extLst>
              </p:cNvPr>
              <p:cNvCxnSpPr/>
              <p:nvPr/>
            </p:nvCxnSpPr>
            <p:spPr>
              <a:xfrm>
                <a:off x="7037720"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00000000-0008-0000-0000-00001B000000}"/>
                  </a:ext>
                </a:extLst>
              </p:cNvPr>
              <p:cNvCxnSpPr/>
              <p:nvPr/>
            </p:nvCxnSpPr>
            <p:spPr>
              <a:xfrm>
                <a:off x="7486908"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00000000-0008-0000-0000-00001C000000}"/>
                  </a:ext>
                </a:extLst>
              </p:cNvPr>
              <p:cNvCxnSpPr/>
              <p:nvPr/>
            </p:nvCxnSpPr>
            <p:spPr>
              <a:xfrm>
                <a:off x="7936095"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00000000-0008-0000-0000-00001D000000}"/>
                  </a:ext>
                </a:extLst>
              </p:cNvPr>
              <p:cNvCxnSpPr/>
              <p:nvPr/>
            </p:nvCxnSpPr>
            <p:spPr>
              <a:xfrm>
                <a:off x="8385283"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00000000-0008-0000-0000-00001E000000}"/>
                  </a:ext>
                </a:extLst>
              </p:cNvPr>
              <p:cNvCxnSpPr/>
              <p:nvPr/>
            </p:nvCxnSpPr>
            <p:spPr>
              <a:xfrm>
                <a:off x="8834470"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00000000-0008-0000-0000-00001F000000}"/>
                  </a:ext>
                </a:extLst>
              </p:cNvPr>
              <p:cNvCxnSpPr/>
              <p:nvPr/>
            </p:nvCxnSpPr>
            <p:spPr>
              <a:xfrm>
                <a:off x="9283658"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grpSp>
      </p:grpSp>
      <p:grpSp>
        <p:nvGrpSpPr>
          <p:cNvPr id="9" name="Group 8">
            <a:extLst>
              <a:ext uri="{FF2B5EF4-FFF2-40B4-BE49-F238E27FC236}">
                <a16:creationId xmlns:a16="http://schemas.microsoft.com/office/drawing/2014/main" id="{00000000-0008-0000-0000-000026000000}"/>
              </a:ext>
            </a:extLst>
          </p:cNvPr>
          <p:cNvGrpSpPr/>
          <p:nvPr/>
        </p:nvGrpSpPr>
        <p:grpSpPr>
          <a:xfrm>
            <a:off x="828641" y="886195"/>
            <a:ext cx="1718327" cy="1800352"/>
            <a:chOff x="174978" y="393700"/>
            <a:chExt cx="1498600" cy="1473200"/>
          </a:xfrm>
        </p:grpSpPr>
        <p:cxnSp>
          <p:nvCxnSpPr>
            <p:cNvPr id="33" name="Straight Connector 32">
              <a:extLst>
                <a:ext uri="{FF2B5EF4-FFF2-40B4-BE49-F238E27FC236}">
                  <a16:creationId xmlns:a16="http://schemas.microsoft.com/office/drawing/2014/main" id="{00000000-0008-0000-0000-000025000000}"/>
                </a:ext>
              </a:extLst>
            </p:cNvPr>
            <p:cNvCxnSpPr/>
            <p:nvPr/>
          </p:nvCxnSpPr>
          <p:spPr>
            <a:xfrm>
              <a:off x="213078" y="1193800"/>
              <a:ext cx="0" cy="673100"/>
            </a:xfrm>
            <a:prstGeom prst="line">
              <a:avLst/>
            </a:prstGeom>
            <a:ln w="28575">
              <a:solidFill>
                <a:schemeClr val="tx2">
                  <a:lumMod val="60000"/>
                  <a:lumOff val="40000"/>
                </a:schemeClr>
              </a:solidFill>
              <a:tailEnd type="oval"/>
            </a:ln>
          </p:spPr>
          <p:style>
            <a:lnRef idx="1">
              <a:schemeClr val="accent1"/>
            </a:lnRef>
            <a:fillRef idx="0">
              <a:schemeClr val="accent1"/>
            </a:fillRef>
            <a:effectRef idx="0">
              <a:schemeClr val="accent1"/>
            </a:effectRef>
            <a:fontRef idx="minor">
              <a:schemeClr val="tx1"/>
            </a:fontRef>
          </p:style>
        </p:cxnSp>
        <p:sp>
          <p:nvSpPr>
            <p:cNvPr id="34" name="Round Single Corner Rectangle 33">
              <a:extLst>
                <a:ext uri="{FF2B5EF4-FFF2-40B4-BE49-F238E27FC236}">
                  <a16:creationId xmlns:a16="http://schemas.microsoft.com/office/drawing/2014/main" id="{00000000-0008-0000-0000-000023000000}"/>
                </a:ext>
              </a:extLst>
            </p:cNvPr>
            <p:cNvSpPr/>
            <p:nvPr/>
          </p:nvSpPr>
          <p:spPr>
            <a:xfrm>
              <a:off x="174978" y="393700"/>
              <a:ext cx="1498600" cy="889000"/>
            </a:xfrm>
            <a:prstGeom prst="round1Rect">
              <a:avLst>
                <a:gd name="adj" fmla="val 9524"/>
              </a:avLst>
            </a:prstGeom>
            <a:solidFill>
              <a:srgbClr val="EAEEF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a:spcBef>
                  <a:spcPts val="0"/>
                </a:spcBef>
                <a:spcAft>
                  <a:spcPts val="0"/>
                </a:spcAft>
              </a:pPr>
              <a:r>
                <a:rPr lang="pt"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MARCO 1</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pt"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Detalhes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0" name="Group 9">
            <a:extLst>
              <a:ext uri="{FF2B5EF4-FFF2-40B4-BE49-F238E27FC236}">
                <a16:creationId xmlns:a16="http://schemas.microsoft.com/office/drawing/2014/main" id="{00000000-0008-0000-0000-000028000000}"/>
              </a:ext>
            </a:extLst>
          </p:cNvPr>
          <p:cNvGrpSpPr/>
          <p:nvPr/>
        </p:nvGrpSpPr>
        <p:grpSpPr>
          <a:xfrm>
            <a:off x="2834846" y="400075"/>
            <a:ext cx="1718327" cy="2281478"/>
            <a:chOff x="1928989" y="0"/>
            <a:chExt cx="1498600" cy="1790700"/>
          </a:xfrm>
        </p:grpSpPr>
        <p:cxnSp>
          <p:nvCxnSpPr>
            <p:cNvPr id="31" name="Straight Connector 30">
              <a:extLst>
                <a:ext uri="{FF2B5EF4-FFF2-40B4-BE49-F238E27FC236}">
                  <a16:creationId xmlns:a16="http://schemas.microsoft.com/office/drawing/2014/main" id="{00000000-0008-0000-0000-000029000000}"/>
                </a:ext>
              </a:extLst>
            </p:cNvPr>
            <p:cNvCxnSpPr/>
            <p:nvPr/>
          </p:nvCxnSpPr>
          <p:spPr>
            <a:xfrm>
              <a:off x="1967089" y="800100"/>
              <a:ext cx="0" cy="990600"/>
            </a:xfrm>
            <a:prstGeom prst="line">
              <a:avLst/>
            </a:prstGeom>
            <a:ln w="28575">
              <a:solidFill>
                <a:schemeClr val="tx2">
                  <a:lumMod val="60000"/>
                  <a:lumOff val="40000"/>
                </a:schemeClr>
              </a:solidFill>
              <a:tailEnd type="oval"/>
            </a:ln>
          </p:spPr>
          <p:style>
            <a:lnRef idx="1">
              <a:schemeClr val="accent1"/>
            </a:lnRef>
            <a:fillRef idx="0">
              <a:schemeClr val="accent1"/>
            </a:fillRef>
            <a:effectRef idx="0">
              <a:schemeClr val="accent1"/>
            </a:effectRef>
            <a:fontRef idx="minor">
              <a:schemeClr val="tx1"/>
            </a:fontRef>
          </p:style>
        </p:cxnSp>
        <p:sp>
          <p:nvSpPr>
            <p:cNvPr id="32" name="Round Single Corner Rectangle 31">
              <a:extLst>
                <a:ext uri="{FF2B5EF4-FFF2-40B4-BE49-F238E27FC236}">
                  <a16:creationId xmlns:a16="http://schemas.microsoft.com/office/drawing/2014/main" id="{00000000-0008-0000-0000-00002A000000}"/>
                </a:ext>
              </a:extLst>
            </p:cNvPr>
            <p:cNvSpPr/>
            <p:nvPr/>
          </p:nvSpPr>
          <p:spPr>
            <a:xfrm>
              <a:off x="1928989" y="0"/>
              <a:ext cx="1498600" cy="1333500"/>
            </a:xfrm>
            <a:prstGeom prst="round1Rect">
              <a:avLst>
                <a:gd name="adj" fmla="val 9524"/>
              </a:avLst>
            </a:prstGeom>
            <a:solidFill>
              <a:schemeClr val="tx2">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a:spcBef>
                  <a:spcPts val="0"/>
                </a:spcBef>
                <a:spcAft>
                  <a:spcPts val="0"/>
                </a:spcAft>
              </a:pPr>
              <a:r>
                <a:rPr lang="pt"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MARCO 2</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pt"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Detalhes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1" name="Group 10">
            <a:extLst>
              <a:ext uri="{FF2B5EF4-FFF2-40B4-BE49-F238E27FC236}">
                <a16:creationId xmlns:a16="http://schemas.microsoft.com/office/drawing/2014/main" id="{00000000-0008-0000-0000-00002C000000}"/>
              </a:ext>
            </a:extLst>
          </p:cNvPr>
          <p:cNvGrpSpPr/>
          <p:nvPr/>
        </p:nvGrpSpPr>
        <p:grpSpPr>
          <a:xfrm>
            <a:off x="5280689" y="400076"/>
            <a:ext cx="1718327" cy="2281479"/>
            <a:chOff x="4049889" y="0"/>
            <a:chExt cx="1498600" cy="1790700"/>
          </a:xfrm>
        </p:grpSpPr>
        <p:cxnSp>
          <p:nvCxnSpPr>
            <p:cNvPr id="29" name="Straight Connector 28">
              <a:extLst>
                <a:ext uri="{FF2B5EF4-FFF2-40B4-BE49-F238E27FC236}">
                  <a16:creationId xmlns:a16="http://schemas.microsoft.com/office/drawing/2014/main" id="{00000000-0008-0000-0000-00002D000000}"/>
                </a:ext>
              </a:extLst>
            </p:cNvPr>
            <p:cNvCxnSpPr/>
            <p:nvPr/>
          </p:nvCxnSpPr>
          <p:spPr>
            <a:xfrm>
              <a:off x="4087989" y="596900"/>
              <a:ext cx="0" cy="1193800"/>
            </a:xfrm>
            <a:prstGeom prst="line">
              <a:avLst/>
            </a:prstGeom>
            <a:ln w="28575">
              <a:solidFill>
                <a:schemeClr val="tx2">
                  <a:lumMod val="60000"/>
                  <a:lumOff val="40000"/>
                </a:schemeClr>
              </a:solidFill>
              <a:tailEnd type="oval"/>
            </a:ln>
          </p:spPr>
          <p:style>
            <a:lnRef idx="1">
              <a:schemeClr val="accent1"/>
            </a:lnRef>
            <a:fillRef idx="0">
              <a:schemeClr val="accent1"/>
            </a:fillRef>
            <a:effectRef idx="0">
              <a:schemeClr val="accent1"/>
            </a:effectRef>
            <a:fontRef idx="minor">
              <a:schemeClr val="tx1"/>
            </a:fontRef>
          </p:style>
        </p:cxnSp>
        <p:sp>
          <p:nvSpPr>
            <p:cNvPr id="30" name="Round Single Corner Rectangle 29">
              <a:extLst>
                <a:ext uri="{FF2B5EF4-FFF2-40B4-BE49-F238E27FC236}">
                  <a16:creationId xmlns:a16="http://schemas.microsoft.com/office/drawing/2014/main" id="{00000000-0008-0000-0000-00002E000000}"/>
                </a:ext>
              </a:extLst>
            </p:cNvPr>
            <p:cNvSpPr/>
            <p:nvPr/>
          </p:nvSpPr>
          <p:spPr>
            <a:xfrm>
              <a:off x="4049889" y="0"/>
              <a:ext cx="1498600" cy="723900"/>
            </a:xfrm>
            <a:prstGeom prst="round1Rect">
              <a:avLst>
                <a:gd name="adj" fmla="val 9524"/>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a:spcBef>
                  <a:spcPts val="0"/>
                </a:spcBef>
                <a:spcAft>
                  <a:spcPts val="0"/>
                </a:spcAft>
              </a:pPr>
              <a:r>
                <a:rPr lang="pt"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MARCO 3</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pt"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Detalhes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2" name="Group 11">
            <a:extLst>
              <a:ext uri="{FF2B5EF4-FFF2-40B4-BE49-F238E27FC236}">
                <a16:creationId xmlns:a16="http://schemas.microsoft.com/office/drawing/2014/main" id="{00000000-0008-0000-0000-00002F000000}"/>
              </a:ext>
            </a:extLst>
          </p:cNvPr>
          <p:cNvGrpSpPr/>
          <p:nvPr/>
        </p:nvGrpSpPr>
        <p:grpSpPr>
          <a:xfrm>
            <a:off x="5936116" y="1638526"/>
            <a:ext cx="2912419" cy="1039857"/>
            <a:chOff x="4634089" y="1016000"/>
            <a:chExt cx="2540000" cy="850900"/>
          </a:xfrm>
        </p:grpSpPr>
        <p:cxnSp>
          <p:nvCxnSpPr>
            <p:cNvPr id="27" name="Straight Connector 26">
              <a:extLst>
                <a:ext uri="{FF2B5EF4-FFF2-40B4-BE49-F238E27FC236}">
                  <a16:creationId xmlns:a16="http://schemas.microsoft.com/office/drawing/2014/main" id="{00000000-0008-0000-0000-000030000000}"/>
                </a:ext>
              </a:extLst>
            </p:cNvPr>
            <p:cNvCxnSpPr/>
            <p:nvPr/>
          </p:nvCxnSpPr>
          <p:spPr>
            <a:xfrm>
              <a:off x="5954889" y="1485900"/>
              <a:ext cx="0" cy="381000"/>
            </a:xfrm>
            <a:prstGeom prst="line">
              <a:avLst/>
            </a:prstGeom>
            <a:ln w="28575">
              <a:solidFill>
                <a:schemeClr val="tx2">
                  <a:lumMod val="60000"/>
                  <a:lumOff val="40000"/>
                </a:schemeClr>
              </a:solidFill>
              <a:tailEnd type="oval"/>
            </a:ln>
          </p:spPr>
          <p:style>
            <a:lnRef idx="1">
              <a:schemeClr val="accent1"/>
            </a:lnRef>
            <a:fillRef idx="0">
              <a:schemeClr val="accent1"/>
            </a:fillRef>
            <a:effectRef idx="0">
              <a:schemeClr val="accent1"/>
            </a:effectRef>
            <a:fontRef idx="minor">
              <a:schemeClr val="tx1"/>
            </a:fontRef>
          </p:style>
        </p:cxnSp>
        <p:sp>
          <p:nvSpPr>
            <p:cNvPr id="28" name="Round Single Corner Rectangle 27">
              <a:extLst>
                <a:ext uri="{FF2B5EF4-FFF2-40B4-BE49-F238E27FC236}">
                  <a16:creationId xmlns:a16="http://schemas.microsoft.com/office/drawing/2014/main" id="{00000000-0008-0000-0000-000031000000}"/>
                </a:ext>
              </a:extLst>
            </p:cNvPr>
            <p:cNvSpPr/>
            <p:nvPr/>
          </p:nvSpPr>
          <p:spPr>
            <a:xfrm>
              <a:off x="4634089" y="1016000"/>
              <a:ext cx="2540000" cy="482600"/>
            </a:xfrm>
            <a:prstGeom prst="round1Rect">
              <a:avLst>
                <a:gd name="adj" fmla="val 9524"/>
              </a:avLst>
            </a:prstGeom>
            <a:solidFill>
              <a:srgbClr val="EAEEF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a:spcBef>
                  <a:spcPts val="0"/>
                </a:spcBef>
                <a:spcAft>
                  <a:spcPts val="0"/>
                </a:spcAft>
              </a:pPr>
              <a:r>
                <a:rPr lang="pt"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MARCO 4</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pt"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Detalhes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3" name="Group 12">
            <a:extLst>
              <a:ext uri="{FF2B5EF4-FFF2-40B4-BE49-F238E27FC236}">
                <a16:creationId xmlns:a16="http://schemas.microsoft.com/office/drawing/2014/main" id="{00000000-0008-0000-0000-000036000000}"/>
              </a:ext>
            </a:extLst>
          </p:cNvPr>
          <p:cNvGrpSpPr/>
          <p:nvPr/>
        </p:nvGrpSpPr>
        <p:grpSpPr>
          <a:xfrm>
            <a:off x="9321380" y="400075"/>
            <a:ext cx="1718327" cy="2281478"/>
            <a:chOff x="7580489" y="0"/>
            <a:chExt cx="1498600" cy="1790700"/>
          </a:xfrm>
        </p:grpSpPr>
        <p:cxnSp>
          <p:nvCxnSpPr>
            <p:cNvPr id="25" name="Straight Connector 24">
              <a:extLst>
                <a:ext uri="{FF2B5EF4-FFF2-40B4-BE49-F238E27FC236}">
                  <a16:creationId xmlns:a16="http://schemas.microsoft.com/office/drawing/2014/main" id="{00000000-0008-0000-0000-000037000000}"/>
                </a:ext>
              </a:extLst>
            </p:cNvPr>
            <p:cNvCxnSpPr/>
            <p:nvPr/>
          </p:nvCxnSpPr>
          <p:spPr>
            <a:xfrm>
              <a:off x="7618589" y="800100"/>
              <a:ext cx="0" cy="990600"/>
            </a:xfrm>
            <a:prstGeom prst="line">
              <a:avLst/>
            </a:prstGeom>
            <a:ln w="28575">
              <a:solidFill>
                <a:schemeClr val="tx2"/>
              </a:solidFill>
              <a:tailEnd type="oval"/>
            </a:ln>
          </p:spPr>
          <p:style>
            <a:lnRef idx="1">
              <a:schemeClr val="accent1"/>
            </a:lnRef>
            <a:fillRef idx="0">
              <a:schemeClr val="accent1"/>
            </a:fillRef>
            <a:effectRef idx="0">
              <a:schemeClr val="accent1"/>
            </a:effectRef>
            <a:fontRef idx="minor">
              <a:schemeClr val="tx1"/>
            </a:fontRef>
          </p:style>
        </p:cxnSp>
        <p:sp>
          <p:nvSpPr>
            <p:cNvPr id="26" name="Round Single Corner Rectangle 25">
              <a:extLst>
                <a:ext uri="{FF2B5EF4-FFF2-40B4-BE49-F238E27FC236}">
                  <a16:creationId xmlns:a16="http://schemas.microsoft.com/office/drawing/2014/main" id="{00000000-0008-0000-0000-000038000000}"/>
                </a:ext>
              </a:extLst>
            </p:cNvPr>
            <p:cNvSpPr/>
            <p:nvPr/>
          </p:nvSpPr>
          <p:spPr>
            <a:xfrm>
              <a:off x="7580489" y="0"/>
              <a:ext cx="1498600" cy="1333500"/>
            </a:xfrm>
            <a:prstGeom prst="round1Rect">
              <a:avLst>
                <a:gd name="adj" fmla="val 9524"/>
              </a:avLst>
            </a:prstGeom>
            <a:solidFill>
              <a:schemeClr val="tx2">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a:spcBef>
                  <a:spcPts val="0"/>
                </a:spcBef>
                <a:spcAft>
                  <a:spcPts val="0"/>
                </a:spcAft>
              </a:pPr>
              <a:r>
                <a:rPr lang="pt"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MARCO 5</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pt"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Detalhes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4" name="Group 13">
            <a:extLst>
              <a:ext uri="{FF2B5EF4-FFF2-40B4-BE49-F238E27FC236}">
                <a16:creationId xmlns:a16="http://schemas.microsoft.com/office/drawing/2014/main" id="{00000000-0008-0000-0000-00003A000000}"/>
              </a:ext>
            </a:extLst>
          </p:cNvPr>
          <p:cNvGrpSpPr/>
          <p:nvPr/>
        </p:nvGrpSpPr>
        <p:grpSpPr>
          <a:xfrm>
            <a:off x="3671370" y="2544697"/>
            <a:ext cx="1516171" cy="1645151"/>
            <a:chOff x="2106789" y="1752596"/>
            <a:chExt cx="1322294" cy="1877896"/>
          </a:xfrm>
        </p:grpSpPr>
        <p:cxnSp>
          <p:nvCxnSpPr>
            <p:cNvPr id="23" name="Straight Connector 22">
              <a:extLst>
                <a:ext uri="{FF2B5EF4-FFF2-40B4-BE49-F238E27FC236}">
                  <a16:creationId xmlns:a16="http://schemas.microsoft.com/office/drawing/2014/main" id="{00000000-0008-0000-0000-00003B000000}"/>
                </a:ext>
              </a:extLst>
            </p:cNvPr>
            <p:cNvCxnSpPr/>
            <p:nvPr/>
          </p:nvCxnSpPr>
          <p:spPr>
            <a:xfrm>
              <a:off x="2215411" y="1752596"/>
              <a:ext cx="0" cy="990600"/>
            </a:xfrm>
            <a:prstGeom prst="line">
              <a:avLst/>
            </a:prstGeom>
            <a:ln w="28575">
              <a:solidFill>
                <a:srgbClr val="92D050">
                  <a:alpha val="90000"/>
                </a:srgbClr>
              </a:solidFill>
              <a:headEnd type="diamond" w="lg" len="lg"/>
              <a:tailEnd type="oval"/>
            </a:ln>
          </p:spPr>
          <p:style>
            <a:lnRef idx="1">
              <a:schemeClr val="accent1"/>
            </a:lnRef>
            <a:fillRef idx="0">
              <a:schemeClr val="accent1"/>
            </a:fillRef>
            <a:effectRef idx="0">
              <a:schemeClr val="accent1"/>
            </a:effectRef>
            <a:fontRef idx="minor">
              <a:schemeClr val="tx1"/>
            </a:fontRef>
          </p:style>
        </p:cxnSp>
        <p:sp>
          <p:nvSpPr>
            <p:cNvPr id="24" name="Round Single Corner Rectangle 59">
              <a:extLst>
                <a:ext uri="{FF2B5EF4-FFF2-40B4-BE49-F238E27FC236}">
                  <a16:creationId xmlns:a16="http://schemas.microsoft.com/office/drawing/2014/main" id="{00000000-0008-0000-0000-00003C000000}"/>
                </a:ext>
              </a:extLst>
            </p:cNvPr>
            <p:cNvSpPr/>
            <p:nvPr/>
          </p:nvSpPr>
          <p:spPr>
            <a:xfrm>
              <a:off x="2106789" y="2394359"/>
              <a:ext cx="1322294" cy="1236133"/>
            </a:xfrm>
            <a:prstGeom prst="foldedCorner">
              <a:avLst/>
            </a:prstGeom>
            <a:gradFill flip="none" rotWithShape="1">
              <a:gsLst>
                <a:gs pos="8000">
                  <a:srgbClr val="00B050"/>
                </a:gs>
                <a:gs pos="54000">
                  <a:srgbClr val="92D050"/>
                </a:gs>
              </a:gsLst>
              <a:path path="circle">
                <a:fillToRect l="100000" t="100000"/>
              </a:path>
              <a:tileRect r="-100000" b="-100000"/>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bIns="0" rtlCol="0" anchor="ctr"/>
            <a:lstStyle/>
            <a:p>
              <a:pPr marL="0" marR="0">
                <a:spcBef>
                  <a:spcPts val="0"/>
                </a:spcBef>
                <a:spcAft>
                  <a:spcPts val="0"/>
                </a:spcAft>
              </a:pPr>
              <a:r>
                <a:rPr lang="pt" sz="1000" b="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POSIÇÃO ATUAL DO CRONOGRAMA</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pt" sz="1100" b="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00/00/0000</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5" name="Group 14">
            <a:extLst>
              <a:ext uri="{FF2B5EF4-FFF2-40B4-BE49-F238E27FC236}">
                <a16:creationId xmlns:a16="http://schemas.microsoft.com/office/drawing/2014/main" id="{3825AEBA-BDBE-AA48-BD75-0450CA263F7B}"/>
              </a:ext>
            </a:extLst>
          </p:cNvPr>
          <p:cNvGrpSpPr/>
          <p:nvPr/>
        </p:nvGrpSpPr>
        <p:grpSpPr>
          <a:xfrm>
            <a:off x="961175" y="2533123"/>
            <a:ext cx="2422838" cy="3389540"/>
            <a:chOff x="-100874" y="0"/>
            <a:chExt cx="2113023" cy="3389650"/>
          </a:xfrm>
        </p:grpSpPr>
        <p:cxnSp>
          <p:nvCxnSpPr>
            <p:cNvPr id="21" name="Straight Connector 20">
              <a:extLst>
                <a:ext uri="{FF2B5EF4-FFF2-40B4-BE49-F238E27FC236}">
                  <a16:creationId xmlns:a16="http://schemas.microsoft.com/office/drawing/2014/main" id="{00000000-0008-0000-0000-000040000000}"/>
                </a:ext>
              </a:extLst>
            </p:cNvPr>
            <p:cNvCxnSpPr/>
            <p:nvPr/>
          </p:nvCxnSpPr>
          <p:spPr>
            <a:xfrm>
              <a:off x="965379" y="0"/>
              <a:ext cx="0" cy="2002179"/>
            </a:xfrm>
            <a:prstGeom prst="line">
              <a:avLst/>
            </a:prstGeom>
            <a:ln w="28575">
              <a:gradFill>
                <a:gsLst>
                  <a:gs pos="0">
                    <a:srgbClr val="FF0000"/>
                  </a:gs>
                  <a:gs pos="53000">
                    <a:srgbClr val="C00000"/>
                  </a:gs>
                </a:gsLst>
                <a:lin ang="5400000" scaled="1"/>
              </a:gradFill>
              <a:headEnd type="diamond" w="lg" len="lg"/>
              <a:tailEnd type="none" w="sm" len="sm"/>
            </a:ln>
          </p:spPr>
          <p:style>
            <a:lnRef idx="1">
              <a:schemeClr val="accent1"/>
            </a:lnRef>
            <a:fillRef idx="0">
              <a:schemeClr val="accent1"/>
            </a:fillRef>
            <a:effectRef idx="0">
              <a:schemeClr val="accent1"/>
            </a:effectRef>
            <a:fontRef idx="minor">
              <a:schemeClr val="tx1"/>
            </a:fontRef>
          </p:style>
        </p:cxnSp>
        <p:sp>
          <p:nvSpPr>
            <p:cNvPr id="22" name="Round Single Corner Rectangle 64">
              <a:extLst>
                <a:ext uri="{FF2B5EF4-FFF2-40B4-BE49-F238E27FC236}">
                  <a16:creationId xmlns:a16="http://schemas.microsoft.com/office/drawing/2014/main" id="{00000000-0008-0000-0000-000041000000}"/>
                </a:ext>
              </a:extLst>
            </p:cNvPr>
            <p:cNvSpPr/>
            <p:nvPr/>
          </p:nvSpPr>
          <p:spPr>
            <a:xfrm>
              <a:off x="-100874" y="1713407"/>
              <a:ext cx="2113023" cy="1676243"/>
            </a:xfrm>
            <a:prstGeom prst="trapezoid">
              <a:avLst>
                <a:gd name="adj" fmla="val 16023"/>
              </a:avLst>
            </a:prstGeom>
            <a:gradFill flip="none" rotWithShape="1">
              <a:gsLst>
                <a:gs pos="76000">
                  <a:schemeClr val="accent4">
                    <a:lumMod val="20000"/>
                    <a:lumOff val="80000"/>
                  </a:schemeClr>
                </a:gs>
                <a:gs pos="0">
                  <a:schemeClr val="accent4"/>
                </a:gs>
              </a:gsLst>
              <a:path path="circle">
                <a:fillToRect l="100000" t="100000"/>
              </a:path>
              <a:tileRect r="-100000" b="-100000"/>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marL="57150" marR="0">
                <a:spcBef>
                  <a:spcPts val="0"/>
                </a:spcBef>
                <a:spcAft>
                  <a:spcPts val="0"/>
                </a:spcAft>
              </a:pPr>
              <a:r>
                <a:rPr lang="pt"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BLOQUEIO DE ESTRADA 1</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57150" marR="0">
                <a:spcBef>
                  <a:spcPts val="0"/>
                </a:spcBef>
                <a:spcAft>
                  <a:spcPts val="0"/>
                </a:spcAft>
              </a:pPr>
              <a:r>
                <a:rPr lang="pt"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Detalhes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6" name="Group 15">
            <a:extLst>
              <a:ext uri="{FF2B5EF4-FFF2-40B4-BE49-F238E27FC236}">
                <a16:creationId xmlns:a16="http://schemas.microsoft.com/office/drawing/2014/main" id="{00000000-0008-0000-0000-000051000000}"/>
              </a:ext>
            </a:extLst>
          </p:cNvPr>
          <p:cNvGrpSpPr/>
          <p:nvPr/>
        </p:nvGrpSpPr>
        <p:grpSpPr>
          <a:xfrm>
            <a:off x="7458328" y="2544697"/>
            <a:ext cx="2651045" cy="3074153"/>
            <a:chOff x="5962197" y="1752600"/>
            <a:chExt cx="2312049" cy="2515534"/>
          </a:xfrm>
        </p:grpSpPr>
        <p:cxnSp>
          <p:nvCxnSpPr>
            <p:cNvPr id="19" name="Straight Connector 18">
              <a:extLst>
                <a:ext uri="{FF2B5EF4-FFF2-40B4-BE49-F238E27FC236}">
                  <a16:creationId xmlns:a16="http://schemas.microsoft.com/office/drawing/2014/main" id="{00000000-0008-0000-0000-00004F000000}"/>
                </a:ext>
              </a:extLst>
            </p:cNvPr>
            <p:cNvCxnSpPr/>
            <p:nvPr/>
          </p:nvCxnSpPr>
          <p:spPr>
            <a:xfrm>
              <a:off x="7148689" y="1752600"/>
              <a:ext cx="0" cy="1638300"/>
            </a:xfrm>
            <a:prstGeom prst="line">
              <a:avLst/>
            </a:prstGeom>
            <a:ln w="28575">
              <a:gradFill>
                <a:gsLst>
                  <a:gs pos="0">
                    <a:srgbClr val="FF0000"/>
                  </a:gs>
                  <a:gs pos="53000">
                    <a:srgbClr val="C00000"/>
                  </a:gs>
                </a:gsLst>
                <a:lin ang="5400000" scaled="1"/>
              </a:gradFill>
              <a:headEnd type="diamond" w="lg" len="lg"/>
              <a:tailEnd type="none" w="sm" len="sm"/>
            </a:ln>
          </p:spPr>
          <p:style>
            <a:lnRef idx="1">
              <a:schemeClr val="accent1"/>
            </a:lnRef>
            <a:fillRef idx="0">
              <a:schemeClr val="accent1"/>
            </a:fillRef>
            <a:effectRef idx="0">
              <a:schemeClr val="accent1"/>
            </a:effectRef>
            <a:fontRef idx="minor">
              <a:schemeClr val="tx1"/>
            </a:fontRef>
          </p:style>
        </p:cxnSp>
        <p:sp>
          <p:nvSpPr>
            <p:cNvPr id="20" name="Round Single Corner Rectangle 64">
              <a:extLst>
                <a:ext uri="{FF2B5EF4-FFF2-40B4-BE49-F238E27FC236}">
                  <a16:creationId xmlns:a16="http://schemas.microsoft.com/office/drawing/2014/main" id="{00000000-0008-0000-0000-000050000000}"/>
                </a:ext>
              </a:extLst>
            </p:cNvPr>
            <p:cNvSpPr/>
            <p:nvPr/>
          </p:nvSpPr>
          <p:spPr>
            <a:xfrm>
              <a:off x="5962197" y="2693334"/>
              <a:ext cx="2312049" cy="1574800"/>
            </a:xfrm>
            <a:prstGeom prst="trapezoid">
              <a:avLst>
                <a:gd name="adj" fmla="val 15376"/>
              </a:avLst>
            </a:prstGeom>
            <a:gradFill>
              <a:gsLst>
                <a:gs pos="76000">
                  <a:schemeClr val="accent4">
                    <a:lumMod val="20000"/>
                    <a:lumOff val="80000"/>
                  </a:schemeClr>
                </a:gs>
                <a:gs pos="0">
                  <a:schemeClr val="accent4"/>
                </a:gs>
              </a:gsLst>
              <a:path path="circle">
                <a:fillToRect l="100000" t="100000"/>
              </a:path>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marL="114300" marR="0">
                <a:spcBef>
                  <a:spcPts val="0"/>
                </a:spcBef>
                <a:spcAft>
                  <a:spcPts val="0"/>
                </a:spcAft>
              </a:pPr>
              <a:r>
                <a:rPr lang="pt"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BLOQUEIO DE ESTRADA 2</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114300" marR="0">
                <a:spcBef>
                  <a:spcPts val="0"/>
                </a:spcBef>
                <a:spcAft>
                  <a:spcPts val="0"/>
                </a:spcAft>
              </a:pPr>
              <a:r>
                <a:rPr lang="pt"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Detalhes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sp>
        <p:nvSpPr>
          <p:cNvPr id="17" name="TextBox 32">
            <a:extLst>
              <a:ext uri="{FF2B5EF4-FFF2-40B4-BE49-F238E27FC236}">
                <a16:creationId xmlns:a16="http://schemas.microsoft.com/office/drawing/2014/main" id="{00000000-0008-0000-0000-000021000000}"/>
              </a:ext>
            </a:extLst>
          </p:cNvPr>
          <p:cNvSpPr txBox="1"/>
          <p:nvPr/>
        </p:nvSpPr>
        <p:spPr>
          <a:xfrm>
            <a:off x="626799" y="3025192"/>
            <a:ext cx="1587990" cy="822574"/>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p>
            <a:pPr marL="0" marR="0">
              <a:spcBef>
                <a:spcPts val="0"/>
              </a:spcBef>
              <a:spcAft>
                <a:spcPts val="0"/>
              </a:spcAft>
            </a:pPr>
            <a:r>
              <a:rPr lang="pt" sz="1000" b="1">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DATA DE INÍCIO DO PROJETO</a:t>
            </a:r>
            <a:endParaRPr lang="en-US" sz="900" b="1">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pt" sz="1100" b="1">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00/00/0000</a:t>
            </a:r>
            <a:endParaRPr lang="en-US" sz="900" b="1">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8" name="TextBox 33">
            <a:extLst>
              <a:ext uri="{FF2B5EF4-FFF2-40B4-BE49-F238E27FC236}">
                <a16:creationId xmlns:a16="http://schemas.microsoft.com/office/drawing/2014/main" id="{00000000-0008-0000-0000-000022000000}"/>
              </a:ext>
            </a:extLst>
          </p:cNvPr>
          <p:cNvSpPr txBox="1"/>
          <p:nvPr/>
        </p:nvSpPr>
        <p:spPr>
          <a:xfrm>
            <a:off x="9558709" y="3025192"/>
            <a:ext cx="1130438" cy="822574"/>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p>
            <a:pPr marL="0" marR="0" algn="r">
              <a:spcBef>
                <a:spcPts val="0"/>
              </a:spcBef>
              <a:spcAft>
                <a:spcPts val="0"/>
              </a:spcAft>
            </a:pPr>
            <a:r>
              <a:rPr lang="pt" sz="1000" b="1" dirty="0">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DATA FINAL DO PROJETO</a:t>
            </a:r>
            <a:endParaRPr lang="en-US" sz="9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0" marR="0" algn="r">
              <a:spcBef>
                <a:spcPts val="0"/>
              </a:spcBef>
              <a:spcAft>
                <a:spcPts val="0"/>
              </a:spcAft>
            </a:pPr>
            <a:r>
              <a:rPr lang="pt" sz="1100" b="1" dirty="0">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00/00/0000</a:t>
            </a:r>
            <a:endParaRPr lang="en-US" sz="9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82744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graphicFrame>
        <p:nvGraphicFramePr>
          <p:cNvPr id="2" name="Table 1">
            <a:extLst>
              <a:ext uri="{FF2B5EF4-FFF2-40B4-BE49-F238E27FC236}">
                <a16:creationId xmlns:a16="http://schemas.microsoft.com/office/drawing/2014/main" id="{36440716-A8AD-6C42-9B17-1C2E2959F432}"/>
              </a:ext>
            </a:extLst>
          </p:cNvPr>
          <p:cNvGraphicFramePr>
            <a:graphicFrameLocks noGrp="1"/>
          </p:cNvGraphicFramePr>
          <p:nvPr>
            <p:extLst>
              <p:ext uri="{D42A27DB-BD31-4B8C-83A1-F6EECF244321}">
                <p14:modId xmlns:p14="http://schemas.microsoft.com/office/powerpoint/2010/main" val="2283084649"/>
              </p:ext>
            </p:extLst>
          </p:nvPr>
        </p:nvGraphicFramePr>
        <p:xfrm>
          <a:off x="1304796" y="606424"/>
          <a:ext cx="9582408" cy="5148202"/>
        </p:xfrm>
        <a:graphic>
          <a:graphicData uri="http://schemas.openxmlformats.org/drawingml/2006/table">
            <a:tbl>
              <a:tblPr firstRow="1" firstCol="1" bandRow="1">
                <a:tableStyleId>{5C22544A-7EE6-4342-B048-85BDC9FD1C3A}</a:tableStyleId>
              </a:tblPr>
              <a:tblGrid>
                <a:gridCol w="2926404">
                  <a:extLst>
                    <a:ext uri="{9D8B030D-6E8A-4147-A177-3AD203B41FA5}">
                      <a16:colId xmlns:a16="http://schemas.microsoft.com/office/drawing/2014/main" val="156404200"/>
                    </a:ext>
                  </a:extLst>
                </a:gridCol>
                <a:gridCol w="1663664">
                  <a:extLst>
                    <a:ext uri="{9D8B030D-6E8A-4147-A177-3AD203B41FA5}">
                      <a16:colId xmlns:a16="http://schemas.microsoft.com/office/drawing/2014/main" val="2605084662"/>
                    </a:ext>
                  </a:extLst>
                </a:gridCol>
                <a:gridCol w="1663664">
                  <a:extLst>
                    <a:ext uri="{9D8B030D-6E8A-4147-A177-3AD203B41FA5}">
                      <a16:colId xmlns:a16="http://schemas.microsoft.com/office/drawing/2014/main" val="2529075706"/>
                    </a:ext>
                  </a:extLst>
                </a:gridCol>
                <a:gridCol w="1663664">
                  <a:extLst>
                    <a:ext uri="{9D8B030D-6E8A-4147-A177-3AD203B41FA5}">
                      <a16:colId xmlns:a16="http://schemas.microsoft.com/office/drawing/2014/main" val="1120398661"/>
                    </a:ext>
                  </a:extLst>
                </a:gridCol>
                <a:gridCol w="1665012">
                  <a:extLst>
                    <a:ext uri="{9D8B030D-6E8A-4147-A177-3AD203B41FA5}">
                      <a16:colId xmlns:a16="http://schemas.microsoft.com/office/drawing/2014/main" val="2634615594"/>
                    </a:ext>
                  </a:extLst>
                </a:gridCol>
              </a:tblGrid>
              <a:tr h="364912">
                <a:tc>
                  <a:txBody>
                    <a:bodyPr/>
                    <a:lstStyle/>
                    <a:p>
                      <a:pPr marL="0" marR="0">
                        <a:spcBef>
                          <a:spcPts val="0"/>
                        </a:spcBef>
                        <a:spcAft>
                          <a:spcPts val="0"/>
                        </a:spcAft>
                      </a:pPr>
                      <a:r>
                        <a:rPr lang="pt" sz="1400" b="0" dirty="0">
                          <a:solidFill>
                            <a:schemeClr val="tx1"/>
                          </a:solidFill>
                          <a:effectLst/>
                          <a:latin typeface="Century Gothic" panose="020B0502020202020204" pitchFamily="34" charset="0"/>
                        </a:rPr>
                        <a:t>BOLETIM DO PROJETO</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pt" sz="1400" b="0" dirty="0">
                          <a:solidFill>
                            <a:schemeClr val="tx1"/>
                          </a:solidFill>
                          <a:effectLst/>
                          <a:latin typeface="Century Gothic" panose="020B0502020202020204" pitchFamily="34" charset="0"/>
                        </a:rPr>
                        <a:t>ORÇAMENTO</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pt" sz="1400" b="0" dirty="0">
                          <a:solidFill>
                            <a:schemeClr val="tx1"/>
                          </a:solidFill>
                          <a:effectLst/>
                          <a:latin typeface="Century Gothic" panose="020B0502020202020204" pitchFamily="34" charset="0"/>
                        </a:rPr>
                        <a:t>RECURSOS</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pt" sz="1400" b="0" dirty="0">
                          <a:solidFill>
                            <a:schemeClr val="tx1"/>
                          </a:solidFill>
                          <a:effectLst/>
                          <a:latin typeface="Century Gothic" panose="020B0502020202020204" pitchFamily="34" charset="0"/>
                        </a:rPr>
                        <a:t>RISCOS</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pt" sz="1400" b="0" dirty="0">
                          <a:solidFill>
                            <a:schemeClr val="tx1"/>
                          </a:solidFill>
                          <a:effectLst/>
                          <a:latin typeface="Century Gothic" panose="020B0502020202020204" pitchFamily="34" charset="0"/>
                        </a:rPr>
                        <a:t>QUALIDADE</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159187058"/>
                  </a:ext>
                </a:extLst>
              </a:tr>
              <a:tr h="956658">
                <a:tc>
                  <a:txBody>
                    <a:bodyPr/>
                    <a:lstStyle/>
                    <a:p>
                      <a:pPr marL="0" marR="0">
                        <a:spcBef>
                          <a:spcPts val="0"/>
                        </a:spcBef>
                        <a:spcAft>
                          <a:spcPts val="0"/>
                        </a:spcAft>
                      </a:pPr>
                      <a:r>
                        <a:rPr lang="pt" sz="1400" b="1" dirty="0">
                          <a:solidFill>
                            <a:schemeClr val="tx1"/>
                          </a:solidFill>
                          <a:effectLst/>
                          <a:latin typeface="Century Gothic" panose="020B0502020202020204" pitchFamily="34" charset="0"/>
                        </a:rPr>
                        <a:t>PROJETO 1</a:t>
                      </a:r>
                      <a:endParaRPr lang="en-US" sz="14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lgn="ctr">
                        <a:spcBef>
                          <a:spcPts val="0"/>
                        </a:spcBef>
                        <a:spcAft>
                          <a:spcPts val="0"/>
                        </a:spcAft>
                      </a:pPr>
                      <a:r>
                        <a:rPr lang="pt" sz="6000" dirty="0">
                          <a:solidFill>
                            <a:srgbClr val="00B050"/>
                          </a:solidFill>
                          <a:effectLst/>
                          <a:latin typeface="Century Gothic" panose="020B0502020202020204" pitchFamily="34" charset="0"/>
                        </a:rPr>
                        <a:t>•</a:t>
                      </a: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pt" sz="6000" dirty="0">
                          <a:solidFill>
                            <a:schemeClr val="accent4"/>
                          </a:solidFill>
                          <a:effectLst/>
                          <a:latin typeface="Century Gothic" panose="020B0502020202020204" pitchFamily="34" charset="0"/>
                        </a:rPr>
                        <a:t>•</a:t>
                      </a: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pt" sz="6000" dirty="0">
                          <a:solidFill>
                            <a:schemeClr val="accent4"/>
                          </a:solidFill>
                          <a:effectLst/>
                          <a:latin typeface="Century Gothic" panose="020B0502020202020204" pitchFamily="34" charset="0"/>
                        </a:rPr>
                        <a:t>•</a:t>
                      </a: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pt" sz="6000" dirty="0">
                          <a:solidFill>
                            <a:srgbClr val="FF0000"/>
                          </a:solidFill>
                          <a:effectLst/>
                          <a:latin typeface="Century Gothic" panose="020B0502020202020204" pitchFamily="34" charset="0"/>
                        </a:rPr>
                        <a:t>•</a:t>
                      </a: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06680224"/>
                  </a:ext>
                </a:extLst>
              </a:tr>
              <a:tr h="956658">
                <a:tc>
                  <a:txBody>
                    <a:bodyPr/>
                    <a:lstStyle/>
                    <a:p>
                      <a:pPr marL="0" marR="0">
                        <a:spcBef>
                          <a:spcPts val="0"/>
                        </a:spcBef>
                        <a:spcAft>
                          <a:spcPts val="0"/>
                        </a:spcAft>
                      </a:pPr>
                      <a:r>
                        <a:rPr lang="pt" sz="1400" b="1" dirty="0">
                          <a:solidFill>
                            <a:schemeClr val="tx1"/>
                          </a:solidFill>
                          <a:effectLst/>
                          <a:latin typeface="Century Gothic" panose="020B0502020202020204" pitchFamily="34" charset="0"/>
                        </a:rPr>
                        <a:t>PROJETO 2</a:t>
                      </a:r>
                      <a:endParaRPr lang="en-US" sz="14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lgn="ctr">
                        <a:spcBef>
                          <a:spcPts val="0"/>
                        </a:spcBef>
                        <a:spcAft>
                          <a:spcPts val="0"/>
                        </a:spcAft>
                      </a:pPr>
                      <a:r>
                        <a:rPr lang="pt" sz="6000" dirty="0">
                          <a:solidFill>
                            <a:srgbClr val="00B050"/>
                          </a:solidFill>
                          <a:effectLst/>
                          <a:latin typeface="Century Gothic" panose="020B0502020202020204" pitchFamily="34" charset="0"/>
                        </a:rPr>
                        <a:t>•</a:t>
                      </a: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pt" sz="6000" dirty="0">
                          <a:solidFill>
                            <a:srgbClr val="00B050"/>
                          </a:solidFill>
                          <a:effectLst/>
                          <a:latin typeface="Century Gothic" panose="020B0502020202020204" pitchFamily="34" charset="0"/>
                        </a:rPr>
                        <a:t>•</a:t>
                      </a: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pt" sz="6000" dirty="0">
                          <a:solidFill>
                            <a:srgbClr val="00B050"/>
                          </a:solidFill>
                          <a:effectLst/>
                          <a:latin typeface="Century Gothic" panose="020B0502020202020204" pitchFamily="34" charset="0"/>
                        </a:rPr>
                        <a:t>•</a:t>
                      </a: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pt" sz="6000" dirty="0">
                          <a:solidFill>
                            <a:srgbClr val="FF0000"/>
                          </a:solidFill>
                          <a:effectLst/>
                          <a:latin typeface="Century Gothic" panose="020B0502020202020204" pitchFamily="34" charset="0"/>
                        </a:rPr>
                        <a:t>•</a:t>
                      </a: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68588191"/>
                  </a:ext>
                </a:extLst>
              </a:tr>
              <a:tr h="956658">
                <a:tc>
                  <a:txBody>
                    <a:bodyPr/>
                    <a:lstStyle/>
                    <a:p>
                      <a:pPr marL="0" marR="0">
                        <a:spcBef>
                          <a:spcPts val="0"/>
                        </a:spcBef>
                        <a:spcAft>
                          <a:spcPts val="0"/>
                        </a:spcAft>
                      </a:pPr>
                      <a:r>
                        <a:rPr lang="pt" sz="1400" b="1" dirty="0">
                          <a:solidFill>
                            <a:schemeClr val="tx1"/>
                          </a:solidFill>
                          <a:effectLst/>
                          <a:latin typeface="Century Gothic" panose="020B0502020202020204" pitchFamily="34" charset="0"/>
                        </a:rPr>
                        <a:t>PROJETO 3</a:t>
                      </a:r>
                      <a:endParaRPr lang="en-US" sz="14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lgn="ctr">
                        <a:spcBef>
                          <a:spcPts val="0"/>
                        </a:spcBef>
                        <a:spcAft>
                          <a:spcPts val="0"/>
                        </a:spcAft>
                      </a:pPr>
                      <a:r>
                        <a:rPr lang="pt" sz="6000" dirty="0">
                          <a:solidFill>
                            <a:srgbClr val="FF0000"/>
                          </a:solidFill>
                          <a:effectLst/>
                          <a:latin typeface="Century Gothic" panose="020B0502020202020204" pitchFamily="34" charset="0"/>
                        </a:rPr>
                        <a:t>•</a:t>
                      </a: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pt" sz="6000" dirty="0">
                          <a:solidFill>
                            <a:srgbClr val="FF0000"/>
                          </a:solidFill>
                          <a:effectLst/>
                          <a:latin typeface="Century Gothic" panose="020B0502020202020204" pitchFamily="34" charset="0"/>
                        </a:rPr>
                        <a:t>•</a:t>
                      </a: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pt" sz="6000" dirty="0">
                          <a:solidFill>
                            <a:srgbClr val="FF0000"/>
                          </a:solidFill>
                          <a:effectLst/>
                          <a:latin typeface="Century Gothic" panose="020B0502020202020204" pitchFamily="34" charset="0"/>
                        </a:rPr>
                        <a:t>•</a:t>
                      </a: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pt" sz="6000" dirty="0">
                          <a:solidFill>
                            <a:srgbClr val="FFC000"/>
                          </a:solidFill>
                          <a:effectLst/>
                          <a:latin typeface="Century Gothic" panose="020B0502020202020204" pitchFamily="34" charset="0"/>
                        </a:rPr>
                        <a:t>•</a:t>
                      </a:r>
                      <a:endParaRPr lang="en-US" sz="1050" dirty="0">
                        <a:solidFill>
                          <a:srgbClr val="FFC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84321404"/>
                  </a:ext>
                </a:extLst>
              </a:tr>
              <a:tr h="956658">
                <a:tc>
                  <a:txBody>
                    <a:bodyPr/>
                    <a:lstStyle/>
                    <a:p>
                      <a:pPr marL="0" marR="0">
                        <a:spcBef>
                          <a:spcPts val="0"/>
                        </a:spcBef>
                        <a:spcAft>
                          <a:spcPts val="0"/>
                        </a:spcAft>
                      </a:pPr>
                      <a:r>
                        <a:rPr lang="pt" sz="1400" b="1" dirty="0">
                          <a:solidFill>
                            <a:schemeClr val="tx1"/>
                          </a:solidFill>
                          <a:effectLst/>
                          <a:latin typeface="Century Gothic" panose="020B0502020202020204" pitchFamily="34" charset="0"/>
                        </a:rPr>
                        <a:t>PROJETO 4</a:t>
                      </a:r>
                      <a:endParaRPr lang="en-US" sz="14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lgn="ctr">
                        <a:spcBef>
                          <a:spcPts val="0"/>
                        </a:spcBef>
                        <a:spcAft>
                          <a:spcPts val="0"/>
                        </a:spcAft>
                      </a:pPr>
                      <a:r>
                        <a:rPr lang="pt" sz="6000" dirty="0">
                          <a:solidFill>
                            <a:schemeClr val="accent4"/>
                          </a:solidFill>
                          <a:effectLst/>
                          <a:latin typeface="Century Gothic" panose="020B0502020202020204" pitchFamily="34" charset="0"/>
                        </a:rPr>
                        <a:t>•</a:t>
                      </a: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pt" sz="6000" dirty="0">
                          <a:solidFill>
                            <a:schemeClr val="accent4"/>
                          </a:solidFill>
                          <a:effectLst/>
                          <a:latin typeface="Century Gothic" panose="020B0502020202020204" pitchFamily="34" charset="0"/>
                        </a:rPr>
                        <a:t>•</a:t>
                      </a: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pt" sz="6000" dirty="0">
                          <a:solidFill>
                            <a:srgbClr val="00B050"/>
                          </a:solidFill>
                          <a:effectLst/>
                          <a:latin typeface="Century Gothic" panose="020B0502020202020204" pitchFamily="34" charset="0"/>
                        </a:rPr>
                        <a:t>•</a:t>
                      </a: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pt" sz="6000" dirty="0">
                          <a:solidFill>
                            <a:srgbClr val="FFC000"/>
                          </a:solidFill>
                          <a:effectLst/>
                          <a:latin typeface="Century Gothic" panose="020B0502020202020204" pitchFamily="34" charset="0"/>
                        </a:rPr>
                        <a:t>•</a:t>
                      </a:r>
                      <a:endParaRPr lang="en-US" sz="1050" dirty="0">
                        <a:solidFill>
                          <a:srgbClr val="FFC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990416718"/>
                  </a:ext>
                </a:extLst>
              </a:tr>
              <a:tr h="956658">
                <a:tc>
                  <a:txBody>
                    <a:bodyPr/>
                    <a:lstStyle/>
                    <a:p>
                      <a:pPr marL="0" marR="0">
                        <a:spcBef>
                          <a:spcPts val="0"/>
                        </a:spcBef>
                        <a:spcAft>
                          <a:spcPts val="0"/>
                        </a:spcAft>
                      </a:pPr>
                      <a:r>
                        <a:rPr lang="pt" sz="1400" b="1" dirty="0">
                          <a:solidFill>
                            <a:schemeClr val="tx1"/>
                          </a:solidFill>
                          <a:effectLst/>
                          <a:latin typeface="Century Gothic" panose="020B0502020202020204" pitchFamily="34" charset="0"/>
                        </a:rPr>
                        <a:t>PROJETO 5</a:t>
                      </a:r>
                      <a:endParaRPr lang="en-US" sz="14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lgn="ctr">
                        <a:spcBef>
                          <a:spcPts val="0"/>
                        </a:spcBef>
                        <a:spcAft>
                          <a:spcPts val="0"/>
                        </a:spcAft>
                      </a:pPr>
                      <a:r>
                        <a:rPr lang="pt" sz="6000" dirty="0">
                          <a:solidFill>
                            <a:srgbClr val="00B050"/>
                          </a:solidFill>
                          <a:effectLst/>
                          <a:latin typeface="Century Gothic" panose="020B0502020202020204" pitchFamily="34" charset="0"/>
                        </a:rPr>
                        <a:t>•</a:t>
                      </a: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pt" sz="6000" dirty="0">
                          <a:solidFill>
                            <a:schemeClr val="accent4"/>
                          </a:solidFill>
                          <a:effectLst/>
                          <a:latin typeface="Century Gothic" panose="020B0502020202020204" pitchFamily="34" charset="0"/>
                        </a:rPr>
                        <a:t>•</a:t>
                      </a: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pt" sz="6000" dirty="0">
                          <a:solidFill>
                            <a:srgbClr val="FF0000"/>
                          </a:solidFill>
                          <a:effectLst/>
                          <a:latin typeface="Century Gothic" panose="020B0502020202020204" pitchFamily="34" charset="0"/>
                        </a:rPr>
                        <a:t>•</a:t>
                      </a: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pt" sz="6000" dirty="0">
                          <a:solidFill>
                            <a:srgbClr val="FFC000"/>
                          </a:solidFill>
                          <a:effectLst/>
                          <a:latin typeface="Century Gothic" panose="020B0502020202020204" pitchFamily="34" charset="0"/>
                        </a:rPr>
                        <a:t>•</a:t>
                      </a:r>
                      <a:endParaRPr lang="en-US" sz="1050" dirty="0">
                        <a:solidFill>
                          <a:srgbClr val="FFC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222219075"/>
                  </a:ext>
                </a:extLst>
              </a:tr>
            </a:tbl>
          </a:graphicData>
        </a:graphic>
      </p:graphicFrame>
      <p:sp>
        <p:nvSpPr>
          <p:cNvPr id="9" name="TextBox 8">
            <a:extLst>
              <a:ext uri="{FF2B5EF4-FFF2-40B4-BE49-F238E27FC236}">
                <a16:creationId xmlns:a16="http://schemas.microsoft.com/office/drawing/2014/main" id="{311D412D-44AD-264B-99D9-182061F9CA08}"/>
              </a:ext>
            </a:extLst>
          </p:cNvPr>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BOLETIM DO PROJETO</a:t>
            </a:r>
          </a:p>
        </p:txBody>
      </p:sp>
    </p:spTree>
    <p:extLst>
      <p:ext uri="{BB962C8B-B14F-4D97-AF65-F5344CB8AC3E}">
        <p14:creationId xmlns:p14="http://schemas.microsoft.com/office/powerpoint/2010/main" val="10367233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pt"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pt" sz="1400" b="0" dirty="0">
                          <a:solidFill>
                            <a:schemeClr val="tx1"/>
                          </a:solidFill>
                          <a:effectLst/>
                          <a:latin typeface="Century Gothic" panose="020B0502020202020204" pitchFamily="34" charset="0"/>
                        </a:rPr>
                        <a:t>Quaisquer artigos, modelos ou informações fornecidas pelo Smartsheet no site são apenas para referência. Embora nos esforcemos para manter as informações atualizadas e corretas, não fazemos representações ou garantias de qualquer tipo, expressas ou implícitas, sobre a completude, precisão, confiabilidade, adequação ou disponibilidade em relação ao site ou às informações, artigos, modelos ou gráficos relacionados contidos no site. Qualquer dependência que você colocar em tais informações é, portanto, estritamente por sua conta e risco.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FCBC44ED-2B4D-EB4F-B4F3-DA0B26C8836C}"/>
              </a:ext>
            </a:extLst>
          </p:cNvPr>
          <p:cNvGraphicFramePr>
            <a:graphicFrameLocks noGrp="1"/>
          </p:cNvGraphicFramePr>
          <p:nvPr>
            <p:extLst>
              <p:ext uri="{D42A27DB-BD31-4B8C-83A1-F6EECF244321}">
                <p14:modId xmlns:p14="http://schemas.microsoft.com/office/powerpoint/2010/main" val="892855253"/>
              </p:ext>
            </p:extLst>
          </p:nvPr>
        </p:nvGraphicFramePr>
        <p:xfrm>
          <a:off x="725214" y="228600"/>
          <a:ext cx="10941269" cy="5543550"/>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464579">
                  <a:extLst>
                    <a:ext uri="{9D8B030D-6E8A-4147-A177-3AD203B41FA5}">
                      <a16:colId xmlns:a16="http://schemas.microsoft.com/office/drawing/2014/main" val="2448353432"/>
                    </a:ext>
                  </a:extLst>
                </a:gridCol>
                <a:gridCol w="9476690">
                  <a:extLst>
                    <a:ext uri="{9D8B030D-6E8A-4147-A177-3AD203B41FA5}">
                      <a16:colId xmlns:a16="http://schemas.microsoft.com/office/drawing/2014/main" val="185754983"/>
                    </a:ext>
                  </a:extLst>
                </a:gridCol>
              </a:tblGrid>
              <a:tr h="5543550">
                <a:tc>
                  <a:txBody>
                    <a:bodyPr/>
                    <a:lstStyle/>
                    <a:p>
                      <a:pPr algn="l" fontAlgn="b"/>
                      <a:r>
                        <a:rPr lang="pt" sz="1400" b="1" u="none" strike="noStrike" dirty="0">
                          <a:solidFill>
                            <a:schemeClr val="bg1"/>
                          </a:solidFill>
                          <a:effectLst/>
                          <a:latin typeface="Century Gothic" panose="020B0502020202020204" pitchFamily="34" charset="0"/>
                        </a:rPr>
                        <a:t>MESA</a:t>
                      </a:r>
                    </a:p>
                    <a:p>
                      <a:pPr algn="l" fontAlgn="b"/>
                      <a:r>
                        <a:rPr lang="pt" sz="1400" b="1" i="0" u="none" strike="noStrike" dirty="0">
                          <a:solidFill>
                            <a:schemeClr val="bg1"/>
                          </a:solidFill>
                          <a:effectLst/>
                          <a:latin typeface="Century Gothic" panose="020B0502020202020204" pitchFamily="34" charset="0"/>
                        </a:rPr>
                        <a:t>De</a:t>
                      </a:r>
                    </a:p>
                    <a:p>
                      <a:pPr algn="l" fontAlgn="b"/>
                      <a:r>
                        <a:rPr lang="pt" sz="1400" b="1" i="0" u="none" strike="noStrike" dirty="0">
                          <a:solidFill>
                            <a:schemeClr val="bg1"/>
                          </a:solidFill>
                          <a:effectLst/>
                          <a:latin typeface="Century Gothic" panose="020B0502020202020204" pitchFamily="34" charset="0"/>
                        </a:rPr>
                        <a:t>CONTEÚDO</a:t>
                      </a: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endParaRPr lang="en-US" sz="1800" b="1" kern="1200" dirty="0">
                        <a:solidFill>
                          <a:schemeClr val="dk1"/>
                        </a:solidFill>
                        <a:effectLst/>
                        <a:latin typeface="+mn-lt"/>
                        <a:ea typeface="+mn-ea"/>
                        <a:cs typeface="+mn-cs"/>
                      </a:endParaRPr>
                    </a:p>
                    <a:p>
                      <a:pPr marL="171450" indent="-354330" algn="l" fontAlgn="ctr">
                        <a:lnSpc>
                          <a:spcPct val="150000"/>
                        </a:lnSpc>
                        <a:spcBef>
                          <a:spcPts val="0"/>
                        </a:spcBef>
                        <a:spcAft>
                          <a:spcPts val="600"/>
                        </a:spcAft>
                        <a:buClr>
                          <a:schemeClr val="tx2">
                            <a:lumMod val="60000"/>
                            <a:lumOff val="40000"/>
                          </a:schemeClr>
                        </a:buClr>
                        <a:buFont typeface="Arial Unicode MS" panose="020B0604020202020204" pitchFamily="34" charset="-128"/>
                        <a:buChar char="✙"/>
                      </a:pPr>
                      <a:endParaRPr lang="en-US" sz="1700" b="0" i="0" u="none" strike="noStrike" dirty="0">
                        <a:solidFill>
                          <a:schemeClr val="tx2">
                            <a:lumMod val="50000"/>
                          </a:schemeClr>
                        </a:solidFill>
                        <a:effectLst/>
                        <a:latin typeface="Century Gothic" panose="020B0502020202020204" pitchFamily="34" charset="0"/>
                      </a:endParaRPr>
                    </a:p>
                  </a:txBody>
                  <a:tcPr marL="3657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8579" y="6477000"/>
            <a:ext cx="11476462"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RELATÓRIO DE STATUS DO PROJETO | TABELA DE CONTEÚDOS</a:t>
            </a:r>
          </a:p>
        </p:txBody>
      </p:sp>
      <p:sp>
        <p:nvSpPr>
          <p:cNvPr id="3" name="TextBox 2">
            <a:extLst>
              <a:ext uri="{FF2B5EF4-FFF2-40B4-BE49-F238E27FC236}">
                <a16:creationId xmlns:a16="http://schemas.microsoft.com/office/drawing/2014/main" id="{2F866523-4C8E-7643-889D-E7B32BD5DA74}"/>
              </a:ext>
            </a:extLst>
          </p:cNvPr>
          <p:cNvSpPr txBox="1"/>
          <p:nvPr/>
        </p:nvSpPr>
        <p:spPr>
          <a:xfrm>
            <a:off x="2426231" y="905987"/>
            <a:ext cx="8363952" cy="4188775"/>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pt" sz="2000" dirty="0">
                <a:latin typeface="Century Gothic" panose="020B0502020202020204" pitchFamily="34" charset="0"/>
              </a:rPr>
              <a:t>Resumo</a:t>
            </a:r>
          </a:p>
          <a:p>
            <a:pPr marL="342900" indent="-342900">
              <a:lnSpc>
                <a:spcPct val="150000"/>
              </a:lnSpc>
              <a:buFont typeface="Arial" panose="020B0604020202020204" pitchFamily="34" charset="0"/>
              <a:buChar char="•"/>
            </a:pPr>
            <a:r>
              <a:rPr lang="pt" sz="2000" dirty="0">
                <a:latin typeface="Century Gothic" panose="020B0502020202020204" pitchFamily="34" charset="0"/>
              </a:rPr>
              <a:t>Marcos</a:t>
            </a:r>
          </a:p>
          <a:p>
            <a:pPr marL="342900" indent="-342900">
              <a:lnSpc>
                <a:spcPct val="150000"/>
              </a:lnSpc>
              <a:buFont typeface="Arial" panose="020B0604020202020204" pitchFamily="34" charset="0"/>
              <a:buChar char="•"/>
            </a:pPr>
            <a:r>
              <a:rPr lang="pt" sz="2000" dirty="0">
                <a:latin typeface="Century Gothic" panose="020B0502020202020204" pitchFamily="34" charset="0"/>
              </a:rPr>
              <a:t>Componentes do projeto</a:t>
            </a:r>
          </a:p>
          <a:p>
            <a:pPr marL="342900" indent="-342900">
              <a:lnSpc>
                <a:spcPct val="150000"/>
              </a:lnSpc>
              <a:buFont typeface="Arial" panose="020B0604020202020204" pitchFamily="34" charset="0"/>
              <a:buChar char="•"/>
            </a:pPr>
            <a:r>
              <a:rPr lang="pt" sz="2000" dirty="0">
                <a:latin typeface="Century Gothic" panose="020B0502020202020204" pitchFamily="34" charset="0"/>
              </a:rPr>
              <a:t>Trabalho Realizado</a:t>
            </a:r>
          </a:p>
          <a:p>
            <a:pPr marL="342900" indent="-342900">
              <a:lnSpc>
                <a:spcPct val="150000"/>
              </a:lnSpc>
              <a:buFont typeface="Arial" panose="020B0604020202020204" pitchFamily="34" charset="0"/>
              <a:buChar char="•"/>
            </a:pPr>
            <a:r>
              <a:rPr lang="pt" sz="2000" dirty="0">
                <a:latin typeface="Century Gothic" panose="020B0502020202020204" pitchFamily="34" charset="0"/>
              </a:rPr>
              <a:t>Riscos e Bloqueios de Estradas</a:t>
            </a:r>
          </a:p>
          <a:p>
            <a:pPr marL="342900" indent="-342900">
              <a:lnSpc>
                <a:spcPct val="150000"/>
              </a:lnSpc>
              <a:buFont typeface="Arial" panose="020B0604020202020204" pitchFamily="34" charset="0"/>
              <a:buChar char="•"/>
            </a:pPr>
            <a:r>
              <a:rPr lang="pt" sz="2000" dirty="0">
                <a:latin typeface="Century Gothic" panose="020B0502020202020204" pitchFamily="34" charset="0"/>
              </a:rPr>
              <a:t>Destaques e Principais Takeaways</a:t>
            </a:r>
          </a:p>
          <a:p>
            <a:pPr marL="342900" indent="-342900">
              <a:lnSpc>
                <a:spcPct val="150000"/>
              </a:lnSpc>
              <a:buFont typeface="Arial" panose="020B0604020202020204" pitchFamily="34" charset="0"/>
              <a:buChar char="•"/>
            </a:pPr>
            <a:r>
              <a:rPr lang="pt" sz="2000" dirty="0">
                <a:latin typeface="Century Gothic" panose="020B0502020202020204" pitchFamily="34" charset="0"/>
              </a:rPr>
              <a:t>Cronograma do Projeto</a:t>
            </a:r>
          </a:p>
          <a:p>
            <a:pPr marL="342900" indent="-342900">
              <a:lnSpc>
                <a:spcPct val="150000"/>
              </a:lnSpc>
              <a:buFont typeface="Arial" panose="020B0604020202020204" pitchFamily="34" charset="0"/>
              <a:buChar char="•"/>
            </a:pPr>
            <a:r>
              <a:rPr lang="pt" sz="2000" dirty="0">
                <a:latin typeface="Century Gothic" panose="020B0502020202020204" pitchFamily="34" charset="0"/>
              </a:rPr>
              <a:t>Cronograma do Projeto</a:t>
            </a:r>
          </a:p>
          <a:p>
            <a:pPr marL="342900" indent="-342900">
              <a:lnSpc>
                <a:spcPct val="150000"/>
              </a:lnSpc>
              <a:buFont typeface="Arial" panose="020B0604020202020204" pitchFamily="34" charset="0"/>
              <a:buChar char="•"/>
            </a:pPr>
            <a:r>
              <a:rPr lang="pt" sz="2000" dirty="0">
                <a:latin typeface="Century Gothic" panose="020B0502020202020204" pitchFamily="34" charset="0"/>
              </a:rPr>
              <a:t>Boletim do Projeto</a:t>
            </a:r>
          </a:p>
        </p:txBody>
      </p:sp>
    </p:spTree>
    <p:extLst>
      <p:ext uri="{BB962C8B-B14F-4D97-AF65-F5344CB8AC3E}">
        <p14:creationId xmlns:p14="http://schemas.microsoft.com/office/powerpoint/2010/main" val="1599595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3276698830"/>
              </p:ext>
            </p:extLst>
          </p:nvPr>
        </p:nvGraphicFramePr>
        <p:xfrm>
          <a:off x="987972" y="872360"/>
          <a:ext cx="10289628"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89628">
                  <a:extLst>
                    <a:ext uri="{9D8B030D-6E8A-4147-A177-3AD203B41FA5}">
                      <a16:colId xmlns:a16="http://schemas.microsoft.com/office/drawing/2014/main" val="4155828514"/>
                    </a:ext>
                  </a:extLst>
                </a:gridCol>
              </a:tblGrid>
              <a:tr h="4490948">
                <a:tc>
                  <a:txBody>
                    <a:bodyPr/>
                    <a:lstStyle/>
                    <a:p>
                      <a:r>
                        <a:rPr lang="pt" sz="1800" kern="1200" dirty="0">
                          <a:solidFill>
                            <a:schemeClr val="tx1"/>
                          </a:solidFill>
                          <a:effectLst/>
                          <a:latin typeface="Century Gothic" panose="020B0502020202020204" pitchFamily="34" charset="0"/>
                          <a:ea typeface="+mn-ea"/>
                          <a:cs typeface="+mn-cs"/>
                        </a:rPr>
                        <a:t>Insira informações aqui sobre o status geral e os destaques: </a:t>
                      </a:r>
                    </a:p>
                    <a:p>
                      <a:r>
                        <a:rPr lang="pt" sz="1800" kern="1200" dirty="0">
                          <a:solidFill>
                            <a:schemeClr val="tx1"/>
                          </a:solidFill>
                          <a:effectLst/>
                          <a:latin typeface="Century Gothic" panose="020B0502020202020204" pitchFamily="34" charset="0"/>
                          <a:ea typeface="+mn-ea"/>
                          <a:cs typeface="+mn-cs"/>
                        </a:rPr>
                        <a:t>"Recuperei o tempo perdido do período passado; </a:t>
                      </a:r>
                    </a:p>
                    <a:p>
                      <a:r>
                        <a:rPr lang="pt" sz="1800" kern="1200" dirty="0">
                          <a:solidFill>
                            <a:schemeClr val="tx1"/>
                          </a:solidFill>
                          <a:effectLst/>
                          <a:latin typeface="Century Gothic" panose="020B0502020202020204" pitchFamily="34" charset="0"/>
                          <a:ea typeface="+mn-ea"/>
                          <a:cs typeface="+mn-cs"/>
                        </a:rPr>
                        <a:t>"QA começou dois dias antes do previsto", </a:t>
                      </a:r>
                    </a:p>
                    <a:p>
                      <a:r>
                        <a:rPr lang="pt" sz="1800" kern="1200" dirty="0">
                          <a:solidFill>
                            <a:schemeClr val="tx1"/>
                          </a:solidFill>
                          <a:effectLst/>
                          <a:latin typeface="Century Gothic" panose="020B0502020202020204" pitchFamily="34" charset="0"/>
                          <a:ea typeface="+mn-ea"/>
                          <a:cs typeface="+mn-cs"/>
                        </a:rPr>
                        <a:t>"Atraso em algum feedback do cliente, mas mínimo."</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RESUMO</a:t>
            </a:r>
          </a:p>
        </p:txBody>
      </p:sp>
    </p:spTree>
    <p:extLst>
      <p:ext uri="{BB962C8B-B14F-4D97-AF65-F5344CB8AC3E}">
        <p14:creationId xmlns:p14="http://schemas.microsoft.com/office/powerpoint/2010/main" val="1521696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2964951348"/>
              </p:ext>
            </p:extLst>
          </p:nvPr>
        </p:nvGraphicFramePr>
        <p:xfrm>
          <a:off x="1030014" y="872360"/>
          <a:ext cx="10247586"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47586">
                  <a:extLst>
                    <a:ext uri="{9D8B030D-6E8A-4147-A177-3AD203B41FA5}">
                      <a16:colId xmlns:a16="http://schemas.microsoft.com/office/drawing/2014/main" val="4155828514"/>
                    </a:ext>
                  </a:extLst>
                </a:gridCol>
              </a:tblGrid>
              <a:tr h="4490948">
                <a:tc>
                  <a:txBody>
                    <a:bodyPr/>
                    <a:lstStyle/>
                    <a:p>
                      <a:pPr marL="285750" indent="-285750">
                        <a:lnSpc>
                          <a:spcPct val="150000"/>
                        </a:lnSpc>
                        <a:buFont typeface="Arial" panose="020B0604020202020204" pitchFamily="34" charset="0"/>
                        <a:buChar char="•"/>
                      </a:pPr>
                      <a:endParaRPr lang="en-US" sz="16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MARCOS</a:t>
            </a:r>
          </a:p>
        </p:txBody>
      </p:sp>
    </p:spTree>
    <p:extLst>
      <p:ext uri="{BB962C8B-B14F-4D97-AF65-F5344CB8AC3E}">
        <p14:creationId xmlns:p14="http://schemas.microsoft.com/office/powerpoint/2010/main" val="439307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C907E00E-5A3A-2147-9D1C-6B0B72D361AE}"/>
              </a:ext>
            </a:extLst>
          </p:cNvPr>
          <p:cNvGraphicFramePr>
            <a:graphicFrameLocks noGrp="1"/>
          </p:cNvGraphicFramePr>
          <p:nvPr>
            <p:extLst>
              <p:ext uri="{D42A27DB-BD31-4B8C-83A1-F6EECF244321}">
                <p14:modId xmlns:p14="http://schemas.microsoft.com/office/powerpoint/2010/main" val="1962867431"/>
              </p:ext>
            </p:extLst>
          </p:nvPr>
        </p:nvGraphicFramePr>
        <p:xfrm>
          <a:off x="399174" y="336826"/>
          <a:ext cx="11341723" cy="5637255"/>
        </p:xfrm>
        <a:graphic>
          <a:graphicData uri="http://schemas.openxmlformats.org/drawingml/2006/table">
            <a:tbl>
              <a:tblPr firstRow="1" firstCol="1" bandRow="1">
                <a:effectLst>
                  <a:reflection blurRad="6350" stA="50000" endA="300" endPos="55000" dir="5400000" sy="-100000" algn="bl" rotWithShape="0"/>
                </a:effectLst>
                <a:tableStyleId>{5C22544A-7EE6-4342-B048-85BDC9FD1C3A}</a:tableStyleId>
              </a:tblPr>
              <a:tblGrid>
                <a:gridCol w="1369036">
                  <a:extLst>
                    <a:ext uri="{9D8B030D-6E8A-4147-A177-3AD203B41FA5}">
                      <a16:colId xmlns:a16="http://schemas.microsoft.com/office/drawing/2014/main" val="3508367356"/>
                    </a:ext>
                  </a:extLst>
                </a:gridCol>
                <a:gridCol w="2240242">
                  <a:extLst>
                    <a:ext uri="{9D8B030D-6E8A-4147-A177-3AD203B41FA5}">
                      <a16:colId xmlns:a16="http://schemas.microsoft.com/office/drawing/2014/main" val="1249847826"/>
                    </a:ext>
                  </a:extLst>
                </a:gridCol>
                <a:gridCol w="2457039">
                  <a:extLst>
                    <a:ext uri="{9D8B030D-6E8A-4147-A177-3AD203B41FA5}">
                      <a16:colId xmlns:a16="http://schemas.microsoft.com/office/drawing/2014/main" val="1269265181"/>
                    </a:ext>
                  </a:extLst>
                </a:gridCol>
                <a:gridCol w="5275406">
                  <a:extLst>
                    <a:ext uri="{9D8B030D-6E8A-4147-A177-3AD203B41FA5}">
                      <a16:colId xmlns:a16="http://schemas.microsoft.com/office/drawing/2014/main" val="773016119"/>
                    </a:ext>
                  </a:extLst>
                </a:gridCol>
              </a:tblGrid>
              <a:tr h="307487">
                <a:tc>
                  <a:txBody>
                    <a:bodyPr/>
                    <a:lstStyle/>
                    <a:p>
                      <a:pPr marL="0" marR="0">
                        <a:spcBef>
                          <a:spcPts val="0"/>
                        </a:spcBef>
                        <a:spcAft>
                          <a:spcPts val="0"/>
                        </a:spcAft>
                      </a:pPr>
                      <a:r>
                        <a:rPr lang="pt" sz="1200" b="0" dirty="0">
                          <a:solidFill>
                            <a:schemeClr val="tx1"/>
                          </a:solidFill>
                          <a:effectLst/>
                          <a:latin typeface="Century Gothic" panose="020B0502020202020204" pitchFamily="34" charset="0"/>
                        </a:rPr>
                        <a:t>COMPONENTE</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a:spcBef>
                          <a:spcPts val="0"/>
                        </a:spcBef>
                        <a:spcAft>
                          <a:spcPts val="0"/>
                        </a:spcAft>
                      </a:pPr>
                      <a:r>
                        <a:rPr lang="pt" sz="1200" b="0" dirty="0">
                          <a:solidFill>
                            <a:schemeClr val="tx1"/>
                          </a:solidFill>
                          <a:effectLst/>
                          <a:latin typeface="Century Gothic" panose="020B0502020202020204" pitchFamily="34" charset="0"/>
                        </a:rPr>
                        <a:t>ESTADO</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a:spcBef>
                          <a:spcPts val="0"/>
                        </a:spcBef>
                        <a:spcAft>
                          <a:spcPts val="0"/>
                        </a:spcAft>
                      </a:pPr>
                      <a:r>
                        <a:rPr lang="pt" sz="1200" b="0" dirty="0">
                          <a:solidFill>
                            <a:schemeClr val="tx1"/>
                          </a:solidFill>
                          <a:effectLst/>
                          <a:latin typeface="Century Gothic" panose="020B0502020202020204" pitchFamily="34" charset="0"/>
                        </a:rPr>
                        <a:t>PROPRIETÁRIO / EQUIPE</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a:spcBef>
                          <a:spcPts val="0"/>
                        </a:spcBef>
                        <a:spcAft>
                          <a:spcPts val="0"/>
                        </a:spcAft>
                      </a:pPr>
                      <a:r>
                        <a:rPr lang="pt" sz="1200" b="0" dirty="0">
                          <a:solidFill>
                            <a:schemeClr val="tx1"/>
                          </a:solidFill>
                          <a:effectLst/>
                          <a:latin typeface="Century Gothic" panose="020B0502020202020204" pitchFamily="34" charset="0"/>
                        </a:rPr>
                        <a:t>ANOTAÇÕES</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1400249938"/>
                  </a:ext>
                </a:extLst>
              </a:tr>
              <a:tr h="1332442">
                <a:tc>
                  <a:txBody>
                    <a:bodyPr/>
                    <a:lstStyle/>
                    <a:p>
                      <a:pPr marL="0" marR="0">
                        <a:spcBef>
                          <a:spcPts val="0"/>
                        </a:spcBef>
                        <a:spcAft>
                          <a:spcPts val="0"/>
                        </a:spcAft>
                      </a:pPr>
                      <a:r>
                        <a:rPr lang="pt" sz="1200" dirty="0">
                          <a:solidFill>
                            <a:schemeClr val="tx1"/>
                          </a:solidFill>
                          <a:effectLst/>
                          <a:latin typeface="Century Gothic" panose="020B0502020202020204" pitchFamily="34" charset="0"/>
                        </a:rPr>
                        <a:t>ORÇAMENTO</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marL="0" marR="0">
                        <a:spcBef>
                          <a:spcPts val="0"/>
                        </a:spcBef>
                        <a:spcAft>
                          <a:spcPts val="0"/>
                        </a:spcAft>
                      </a:pPr>
                      <a:r>
                        <a:rPr lang="pt" sz="1100" dirty="0">
                          <a:solidFill>
                            <a:schemeClr val="tx1"/>
                          </a:solidFill>
                          <a:effectLst/>
                          <a:latin typeface="Century Gothic" panose="020B0502020202020204" pitchFamily="34" charset="0"/>
                        </a:rPr>
                        <a:t>SOBRE</a:t>
                      </a:r>
                      <a:endParaRPr lang="en-US" sz="1050" dirty="0">
                        <a:solidFill>
                          <a:schemeClr val="tx1"/>
                        </a:solidFill>
                        <a:effectLst/>
                        <a:latin typeface="Century Gothic" panose="020B0502020202020204" pitchFamily="34" charset="0"/>
                      </a:endParaRPr>
                    </a:p>
                    <a:p>
                      <a:pPr marL="0" marR="0">
                        <a:spcBef>
                          <a:spcPts val="0"/>
                        </a:spcBef>
                        <a:spcAft>
                          <a:spcPts val="0"/>
                        </a:spcAft>
                      </a:pPr>
                      <a:r>
                        <a:rPr lang="pt" sz="1100" dirty="0">
                          <a:solidFill>
                            <a:schemeClr val="tx1"/>
                          </a:solidFill>
                          <a:effectLst/>
                          <a:latin typeface="Century Gothic" panose="020B0502020202020204" pitchFamily="34" charset="0"/>
                        </a:rPr>
                        <a:t>–</a:t>
                      </a:r>
                      <a:endParaRPr lang="en-US" sz="1050" dirty="0">
                        <a:solidFill>
                          <a:schemeClr val="tx1"/>
                        </a:solidFill>
                        <a:effectLst/>
                        <a:latin typeface="Century Gothic" panose="020B0502020202020204" pitchFamily="34" charset="0"/>
                      </a:endParaRPr>
                    </a:p>
                    <a:p>
                      <a:pPr marL="0" marR="0">
                        <a:spcBef>
                          <a:spcPts val="0"/>
                        </a:spcBef>
                        <a:spcAft>
                          <a:spcPts val="0"/>
                        </a:spcAft>
                      </a:pPr>
                      <a:r>
                        <a:rPr lang="pt" sz="1100" dirty="0">
                          <a:solidFill>
                            <a:schemeClr val="tx1"/>
                          </a:solidFill>
                          <a:effectLst/>
                          <a:latin typeface="Century Gothic" panose="020B0502020202020204" pitchFamily="34" charset="0"/>
                        </a:rPr>
                        <a:t>DEBAIXO</a:t>
                      </a:r>
                      <a:endParaRPr lang="en-US" sz="1050" dirty="0">
                        <a:solidFill>
                          <a:schemeClr val="tx1"/>
                        </a:solidFill>
                        <a:effectLst/>
                        <a:latin typeface="Century Gothic" panose="020B0502020202020204" pitchFamily="34" charset="0"/>
                      </a:endParaRPr>
                    </a:p>
                    <a:p>
                      <a:pPr marL="0" marR="0">
                        <a:spcBef>
                          <a:spcPts val="0"/>
                        </a:spcBef>
                        <a:spcAft>
                          <a:spcPts val="0"/>
                        </a:spcAft>
                      </a:pPr>
                      <a:r>
                        <a:rPr lang="pt" sz="1100" dirty="0">
                          <a:solidFill>
                            <a:schemeClr val="tx1"/>
                          </a:solidFill>
                          <a:effectLst/>
                          <a:latin typeface="Century Gothic" panose="020B0502020202020204" pitchFamily="34" charset="0"/>
                        </a:rPr>
                        <a:t>–</a:t>
                      </a:r>
                      <a:endParaRPr lang="en-US" sz="1050" dirty="0">
                        <a:solidFill>
                          <a:schemeClr val="tx1"/>
                        </a:solidFill>
                        <a:effectLst/>
                        <a:latin typeface="Century Gothic" panose="020B0502020202020204" pitchFamily="34" charset="0"/>
                      </a:endParaRPr>
                    </a:p>
                    <a:p>
                      <a:pPr marL="0" marR="0">
                        <a:spcBef>
                          <a:spcPts val="0"/>
                        </a:spcBef>
                        <a:spcAft>
                          <a:spcPts val="0"/>
                        </a:spcAft>
                      </a:pPr>
                      <a:r>
                        <a:rPr lang="pt" sz="1100" dirty="0">
                          <a:solidFill>
                            <a:schemeClr val="tx1"/>
                          </a:solidFill>
                          <a:effectLst/>
                          <a:latin typeface="Century Gothic" panose="020B0502020202020204" pitchFamily="34" charset="0"/>
                        </a:rPr>
                        <a:t>Em</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100" dirty="0">
                          <a:solidFill>
                            <a:schemeClr val="tx1"/>
                          </a:solidFill>
                          <a:effectLst/>
                          <a:latin typeface="Century Gothic" panose="020B0502020202020204" pitchFamily="34" charset="0"/>
                        </a:rPr>
                        <a:t> </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pt" sz="1100" dirty="0">
                          <a:solidFill>
                            <a:schemeClr val="tx1"/>
                          </a:solidFill>
                          <a:effectLst/>
                          <a:latin typeface="Century Gothic" panose="020B0502020202020204" pitchFamily="34" charset="0"/>
                        </a:rPr>
                        <a:t>Destaques: "Trabalho excepcional", "Problemas resolvidos, bem como problemas, incluindo o estabelecimento de propriedade de corrigir pontos problemáticos".</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63961314"/>
                  </a:ext>
                </a:extLst>
              </a:tr>
              <a:tr h="1332442">
                <a:tc>
                  <a:txBody>
                    <a:bodyPr/>
                    <a:lstStyle/>
                    <a:p>
                      <a:pPr marL="0" marR="0">
                        <a:spcBef>
                          <a:spcPts val="0"/>
                        </a:spcBef>
                        <a:spcAft>
                          <a:spcPts val="0"/>
                        </a:spcAft>
                      </a:pPr>
                      <a:r>
                        <a:rPr lang="pt" sz="1200" dirty="0">
                          <a:solidFill>
                            <a:schemeClr val="tx1"/>
                          </a:solidFill>
                          <a:effectLst/>
                          <a:latin typeface="Century Gothic" panose="020B0502020202020204" pitchFamily="34" charset="0"/>
                        </a:rPr>
                        <a:t>RECURSOS</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marL="0" marR="0">
                        <a:spcBef>
                          <a:spcPts val="0"/>
                        </a:spcBef>
                        <a:spcAft>
                          <a:spcPts val="0"/>
                        </a:spcAft>
                      </a:pPr>
                      <a:r>
                        <a:rPr lang="pt" sz="1100">
                          <a:solidFill>
                            <a:schemeClr val="tx1"/>
                          </a:solidFill>
                          <a:effectLst/>
                          <a:latin typeface="Century Gothic" panose="020B0502020202020204" pitchFamily="34" charset="0"/>
                        </a:rPr>
                        <a:t>BLOQUEIO DE ESTRADA / OVERAGE  </a:t>
                      </a:r>
                      <a:endParaRPr lang="en-US" sz="1050">
                        <a:solidFill>
                          <a:schemeClr val="tx1"/>
                        </a:solidFill>
                        <a:effectLst/>
                        <a:latin typeface="Century Gothic" panose="020B0502020202020204" pitchFamily="34" charset="0"/>
                      </a:endParaRPr>
                    </a:p>
                    <a:p>
                      <a:pPr marL="0" marR="0">
                        <a:spcBef>
                          <a:spcPts val="0"/>
                        </a:spcBef>
                        <a:spcAft>
                          <a:spcPts val="0"/>
                        </a:spcAft>
                      </a:pPr>
                      <a:r>
                        <a:rPr lang="pt" sz="1100">
                          <a:solidFill>
                            <a:schemeClr val="tx1"/>
                          </a:solidFill>
                          <a:effectLst/>
                          <a:latin typeface="Century Gothic" panose="020B0502020202020204" pitchFamily="34" charset="0"/>
                        </a:rPr>
                        <a:t>–</a:t>
                      </a:r>
                      <a:endParaRPr lang="en-US" sz="1050">
                        <a:solidFill>
                          <a:schemeClr val="tx1"/>
                        </a:solidFill>
                        <a:effectLst/>
                        <a:latin typeface="Century Gothic" panose="020B0502020202020204" pitchFamily="34" charset="0"/>
                      </a:endParaRPr>
                    </a:p>
                    <a:p>
                      <a:pPr marL="0" marR="0">
                        <a:spcBef>
                          <a:spcPts val="0"/>
                        </a:spcBef>
                        <a:spcAft>
                          <a:spcPts val="0"/>
                        </a:spcAft>
                      </a:pPr>
                      <a:r>
                        <a:rPr lang="pt" sz="1100">
                          <a:solidFill>
                            <a:schemeClr val="tx1"/>
                          </a:solidFill>
                          <a:effectLst/>
                          <a:latin typeface="Century Gothic" panose="020B0502020202020204" pitchFamily="34" charset="0"/>
                        </a:rPr>
                        <a:t>RISCOS POTENCIAIS / ATRASOS  </a:t>
                      </a:r>
                      <a:endParaRPr lang="en-US" sz="1050">
                        <a:solidFill>
                          <a:schemeClr val="tx1"/>
                        </a:solidFill>
                        <a:effectLst/>
                        <a:latin typeface="Century Gothic" panose="020B0502020202020204" pitchFamily="34" charset="0"/>
                      </a:endParaRPr>
                    </a:p>
                    <a:p>
                      <a:pPr marL="0" marR="0">
                        <a:spcBef>
                          <a:spcPts val="0"/>
                        </a:spcBef>
                        <a:spcAft>
                          <a:spcPts val="0"/>
                        </a:spcAft>
                      </a:pPr>
                      <a:r>
                        <a:rPr lang="pt" sz="1100">
                          <a:solidFill>
                            <a:schemeClr val="tx1"/>
                          </a:solidFill>
                          <a:effectLst/>
                          <a:latin typeface="Century Gothic" panose="020B0502020202020204" pitchFamily="34" charset="0"/>
                        </a:rPr>
                        <a:t>–</a:t>
                      </a:r>
                      <a:endParaRPr lang="en-US" sz="1050">
                        <a:solidFill>
                          <a:schemeClr val="tx1"/>
                        </a:solidFill>
                        <a:effectLst/>
                        <a:latin typeface="Century Gothic" panose="020B0502020202020204" pitchFamily="34" charset="0"/>
                      </a:endParaRPr>
                    </a:p>
                    <a:p>
                      <a:pPr marL="0" marR="0">
                        <a:spcBef>
                          <a:spcPts val="0"/>
                        </a:spcBef>
                        <a:spcAft>
                          <a:spcPts val="0"/>
                        </a:spcAft>
                      </a:pPr>
                      <a:r>
                        <a:rPr lang="pt" sz="1100">
                          <a:solidFill>
                            <a:schemeClr val="tx1"/>
                          </a:solidFill>
                          <a:effectLst/>
                          <a:latin typeface="Century Gothic" panose="020B0502020202020204" pitchFamily="34" charset="0"/>
                        </a:rPr>
                        <a:t>NA PISTA</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100" dirty="0">
                          <a:solidFill>
                            <a:schemeClr val="tx1"/>
                          </a:solidFill>
                          <a:effectLst/>
                          <a:latin typeface="Century Gothic" panose="020B0502020202020204" pitchFamily="34" charset="0"/>
                        </a:rPr>
                        <a:t> </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pt" sz="1100">
                          <a:solidFill>
                            <a:schemeClr val="tx1"/>
                          </a:solidFill>
                          <a:effectLst/>
                          <a:latin typeface="Century Gothic" panose="020B0502020202020204" pitchFamily="34" charset="0"/>
                        </a:rPr>
                        <a:t>Novos desenvolvimentos, novos membros da equipe, etc.</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14738153"/>
                  </a:ext>
                </a:extLst>
              </a:tr>
              <a:tr h="1332442">
                <a:tc>
                  <a:txBody>
                    <a:bodyPr/>
                    <a:lstStyle/>
                    <a:p>
                      <a:pPr marL="0" marR="0">
                        <a:spcBef>
                          <a:spcPts val="0"/>
                        </a:spcBef>
                        <a:spcAft>
                          <a:spcPts val="0"/>
                        </a:spcAft>
                      </a:pPr>
                      <a:r>
                        <a:rPr lang="pt" sz="1200" dirty="0">
                          <a:solidFill>
                            <a:schemeClr val="tx1"/>
                          </a:solidFill>
                          <a:effectLst/>
                          <a:latin typeface="Century Gothic" panose="020B0502020202020204" pitchFamily="34" charset="0"/>
                        </a:rPr>
                        <a:t>LINHA DO TEMPO</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marL="0" marR="0">
                        <a:spcBef>
                          <a:spcPts val="0"/>
                        </a:spcBef>
                        <a:spcAft>
                          <a:spcPts val="0"/>
                        </a:spcAft>
                      </a:pPr>
                      <a:r>
                        <a:rPr lang="pt" sz="1100">
                          <a:solidFill>
                            <a:schemeClr val="tx1"/>
                          </a:solidFill>
                          <a:effectLst/>
                          <a:latin typeface="Century Gothic" panose="020B0502020202020204" pitchFamily="34" charset="0"/>
                        </a:rPr>
                        <a:t>BLOQUEIO DE ESTRADA / OVERAGE  </a:t>
                      </a:r>
                      <a:endParaRPr lang="en-US" sz="1050">
                        <a:solidFill>
                          <a:schemeClr val="tx1"/>
                        </a:solidFill>
                        <a:effectLst/>
                        <a:latin typeface="Century Gothic" panose="020B0502020202020204" pitchFamily="34" charset="0"/>
                      </a:endParaRPr>
                    </a:p>
                    <a:p>
                      <a:pPr marL="0" marR="0">
                        <a:spcBef>
                          <a:spcPts val="0"/>
                        </a:spcBef>
                        <a:spcAft>
                          <a:spcPts val="0"/>
                        </a:spcAft>
                      </a:pPr>
                      <a:r>
                        <a:rPr lang="pt" sz="1100">
                          <a:solidFill>
                            <a:schemeClr val="tx1"/>
                          </a:solidFill>
                          <a:effectLst/>
                          <a:latin typeface="Century Gothic" panose="020B0502020202020204" pitchFamily="34" charset="0"/>
                        </a:rPr>
                        <a:t>–</a:t>
                      </a:r>
                      <a:endParaRPr lang="en-US" sz="1050">
                        <a:solidFill>
                          <a:schemeClr val="tx1"/>
                        </a:solidFill>
                        <a:effectLst/>
                        <a:latin typeface="Century Gothic" panose="020B0502020202020204" pitchFamily="34" charset="0"/>
                      </a:endParaRPr>
                    </a:p>
                    <a:p>
                      <a:pPr marL="0" marR="0">
                        <a:spcBef>
                          <a:spcPts val="0"/>
                        </a:spcBef>
                        <a:spcAft>
                          <a:spcPts val="0"/>
                        </a:spcAft>
                      </a:pPr>
                      <a:r>
                        <a:rPr lang="pt" sz="1100">
                          <a:solidFill>
                            <a:schemeClr val="tx1"/>
                          </a:solidFill>
                          <a:effectLst/>
                          <a:latin typeface="Century Gothic" panose="020B0502020202020204" pitchFamily="34" charset="0"/>
                        </a:rPr>
                        <a:t>RISCOS POTENCIAIS / ATRASOS  </a:t>
                      </a:r>
                      <a:endParaRPr lang="en-US" sz="1050">
                        <a:solidFill>
                          <a:schemeClr val="tx1"/>
                        </a:solidFill>
                        <a:effectLst/>
                        <a:latin typeface="Century Gothic" panose="020B0502020202020204" pitchFamily="34" charset="0"/>
                      </a:endParaRPr>
                    </a:p>
                    <a:p>
                      <a:pPr marL="0" marR="0">
                        <a:spcBef>
                          <a:spcPts val="0"/>
                        </a:spcBef>
                        <a:spcAft>
                          <a:spcPts val="0"/>
                        </a:spcAft>
                      </a:pPr>
                      <a:r>
                        <a:rPr lang="pt" sz="1100">
                          <a:solidFill>
                            <a:schemeClr val="tx1"/>
                          </a:solidFill>
                          <a:effectLst/>
                          <a:latin typeface="Century Gothic" panose="020B0502020202020204" pitchFamily="34" charset="0"/>
                        </a:rPr>
                        <a:t>–</a:t>
                      </a:r>
                      <a:endParaRPr lang="en-US" sz="1050">
                        <a:solidFill>
                          <a:schemeClr val="tx1"/>
                        </a:solidFill>
                        <a:effectLst/>
                        <a:latin typeface="Century Gothic" panose="020B0502020202020204" pitchFamily="34" charset="0"/>
                      </a:endParaRPr>
                    </a:p>
                    <a:p>
                      <a:pPr marL="0" marR="0">
                        <a:spcBef>
                          <a:spcPts val="0"/>
                        </a:spcBef>
                        <a:spcAft>
                          <a:spcPts val="0"/>
                        </a:spcAft>
                      </a:pPr>
                      <a:r>
                        <a:rPr lang="pt" sz="1100">
                          <a:solidFill>
                            <a:schemeClr val="tx1"/>
                          </a:solidFill>
                          <a:effectLst/>
                          <a:latin typeface="Century Gothic" panose="020B0502020202020204" pitchFamily="34" charset="0"/>
                        </a:rPr>
                        <a:t>NA PISTA</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100" dirty="0">
                          <a:solidFill>
                            <a:schemeClr val="tx1"/>
                          </a:solidFill>
                          <a:effectLst/>
                          <a:latin typeface="Century Gothic" panose="020B0502020202020204" pitchFamily="34" charset="0"/>
                        </a:rPr>
                        <a:t> </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pt" sz="1100">
                          <a:solidFill>
                            <a:schemeClr val="tx1"/>
                          </a:solidFill>
                          <a:effectLst/>
                          <a:latin typeface="Century Gothic" panose="020B0502020202020204" pitchFamily="34" charset="0"/>
                        </a:rPr>
                        <a:t>A caminho da data final de lançamento</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31187212"/>
                  </a:ext>
                </a:extLst>
              </a:tr>
              <a:tr h="1332442">
                <a:tc>
                  <a:txBody>
                    <a:bodyPr/>
                    <a:lstStyle/>
                    <a:p>
                      <a:pPr marL="0" marR="0">
                        <a:spcBef>
                          <a:spcPts val="0"/>
                        </a:spcBef>
                        <a:spcAft>
                          <a:spcPts val="0"/>
                        </a:spcAft>
                      </a:pPr>
                      <a:r>
                        <a:rPr lang="pt" sz="1200" dirty="0">
                          <a:solidFill>
                            <a:schemeClr val="tx1"/>
                          </a:solidFill>
                          <a:effectLst/>
                          <a:latin typeface="Century Gothic" panose="020B0502020202020204" pitchFamily="34" charset="0"/>
                        </a:rPr>
                        <a:t>ÂMBITO</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marL="0" marR="0">
                        <a:spcBef>
                          <a:spcPts val="0"/>
                        </a:spcBef>
                        <a:spcAft>
                          <a:spcPts val="0"/>
                        </a:spcAft>
                      </a:pPr>
                      <a:r>
                        <a:rPr lang="pt" sz="1100">
                          <a:solidFill>
                            <a:schemeClr val="tx1"/>
                          </a:solidFill>
                          <a:effectLst/>
                          <a:latin typeface="Century Gothic" panose="020B0502020202020204" pitchFamily="34" charset="0"/>
                        </a:rPr>
                        <a:t>BLOQUEIO DE ESTRADA / OVERAGE  </a:t>
                      </a:r>
                      <a:endParaRPr lang="en-US" sz="1050">
                        <a:solidFill>
                          <a:schemeClr val="tx1"/>
                        </a:solidFill>
                        <a:effectLst/>
                        <a:latin typeface="Century Gothic" panose="020B0502020202020204" pitchFamily="34" charset="0"/>
                      </a:endParaRPr>
                    </a:p>
                    <a:p>
                      <a:pPr marL="0" marR="0">
                        <a:spcBef>
                          <a:spcPts val="0"/>
                        </a:spcBef>
                        <a:spcAft>
                          <a:spcPts val="0"/>
                        </a:spcAft>
                      </a:pPr>
                      <a:r>
                        <a:rPr lang="pt" sz="1100">
                          <a:solidFill>
                            <a:schemeClr val="tx1"/>
                          </a:solidFill>
                          <a:effectLst/>
                          <a:latin typeface="Century Gothic" panose="020B0502020202020204" pitchFamily="34" charset="0"/>
                        </a:rPr>
                        <a:t>–</a:t>
                      </a:r>
                      <a:endParaRPr lang="en-US" sz="1050">
                        <a:solidFill>
                          <a:schemeClr val="tx1"/>
                        </a:solidFill>
                        <a:effectLst/>
                        <a:latin typeface="Century Gothic" panose="020B0502020202020204" pitchFamily="34" charset="0"/>
                      </a:endParaRPr>
                    </a:p>
                    <a:p>
                      <a:pPr marL="0" marR="0">
                        <a:spcBef>
                          <a:spcPts val="0"/>
                        </a:spcBef>
                        <a:spcAft>
                          <a:spcPts val="0"/>
                        </a:spcAft>
                      </a:pPr>
                      <a:r>
                        <a:rPr lang="pt" sz="1100">
                          <a:solidFill>
                            <a:schemeClr val="tx1"/>
                          </a:solidFill>
                          <a:effectLst/>
                          <a:latin typeface="Century Gothic" panose="020B0502020202020204" pitchFamily="34" charset="0"/>
                        </a:rPr>
                        <a:t>RISCOS POTENCIAIS / ATRASOS  </a:t>
                      </a:r>
                      <a:endParaRPr lang="en-US" sz="1050">
                        <a:solidFill>
                          <a:schemeClr val="tx1"/>
                        </a:solidFill>
                        <a:effectLst/>
                        <a:latin typeface="Century Gothic" panose="020B0502020202020204" pitchFamily="34" charset="0"/>
                      </a:endParaRPr>
                    </a:p>
                    <a:p>
                      <a:pPr marL="0" marR="0">
                        <a:spcBef>
                          <a:spcPts val="0"/>
                        </a:spcBef>
                        <a:spcAft>
                          <a:spcPts val="0"/>
                        </a:spcAft>
                      </a:pPr>
                      <a:r>
                        <a:rPr lang="pt" sz="1100">
                          <a:solidFill>
                            <a:schemeClr val="tx1"/>
                          </a:solidFill>
                          <a:effectLst/>
                          <a:latin typeface="Century Gothic" panose="020B0502020202020204" pitchFamily="34" charset="0"/>
                        </a:rPr>
                        <a:t>–</a:t>
                      </a:r>
                      <a:endParaRPr lang="en-US" sz="1050">
                        <a:solidFill>
                          <a:schemeClr val="tx1"/>
                        </a:solidFill>
                        <a:effectLst/>
                        <a:latin typeface="Century Gothic" panose="020B0502020202020204" pitchFamily="34" charset="0"/>
                      </a:endParaRPr>
                    </a:p>
                    <a:p>
                      <a:pPr marL="0" marR="0">
                        <a:spcBef>
                          <a:spcPts val="0"/>
                        </a:spcBef>
                        <a:spcAft>
                          <a:spcPts val="0"/>
                        </a:spcAft>
                      </a:pPr>
                      <a:r>
                        <a:rPr lang="pt" sz="1100">
                          <a:solidFill>
                            <a:schemeClr val="tx1"/>
                          </a:solidFill>
                          <a:effectLst/>
                          <a:latin typeface="Century Gothic" panose="020B0502020202020204" pitchFamily="34" charset="0"/>
                        </a:rPr>
                        <a:t>NA PISTA</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100" dirty="0">
                        <a:solidFill>
                          <a:schemeClr val="tx1"/>
                        </a:solidFill>
                        <a:effectLst/>
                        <a:latin typeface="Century Gothic" panose="020B0502020202020204" pitchFamily="34"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3371423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COMPONENTES DO PROJETO</a:t>
            </a:r>
          </a:p>
        </p:txBody>
      </p:sp>
    </p:spTree>
    <p:extLst>
      <p:ext uri="{BB962C8B-B14F-4D97-AF65-F5344CB8AC3E}">
        <p14:creationId xmlns:p14="http://schemas.microsoft.com/office/powerpoint/2010/main" val="2678152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40F9EDFA-187A-0742-ADA7-95859237F71A}"/>
              </a:ext>
            </a:extLst>
          </p:cNvPr>
          <p:cNvGraphicFramePr>
            <a:graphicFrameLocks noGrp="1"/>
          </p:cNvGraphicFramePr>
          <p:nvPr>
            <p:extLst>
              <p:ext uri="{D42A27DB-BD31-4B8C-83A1-F6EECF244321}">
                <p14:modId xmlns:p14="http://schemas.microsoft.com/office/powerpoint/2010/main" val="891911314"/>
              </p:ext>
            </p:extLst>
          </p:nvPr>
        </p:nvGraphicFramePr>
        <p:xfrm>
          <a:off x="557562" y="591015"/>
          <a:ext cx="11162371" cy="5151861"/>
        </p:xfrm>
        <a:graphic>
          <a:graphicData uri="http://schemas.openxmlformats.org/drawingml/2006/table">
            <a:tbl>
              <a:tblPr firstRow="1" bandRow="1">
                <a:effectLst>
                  <a:reflection blurRad="6350" stA="52000" endA="300" endPos="35000" dir="5400000" sy="-100000" algn="bl" rotWithShape="0"/>
                </a:effectLst>
                <a:tableStyleId>{5C22544A-7EE6-4342-B048-85BDC9FD1C3A}</a:tableStyleId>
              </a:tblPr>
              <a:tblGrid>
                <a:gridCol w="1347387">
                  <a:extLst>
                    <a:ext uri="{9D8B030D-6E8A-4147-A177-3AD203B41FA5}">
                      <a16:colId xmlns:a16="http://schemas.microsoft.com/office/drawing/2014/main" val="4204587358"/>
                    </a:ext>
                  </a:extLst>
                </a:gridCol>
                <a:gridCol w="2204815">
                  <a:extLst>
                    <a:ext uri="{9D8B030D-6E8A-4147-A177-3AD203B41FA5}">
                      <a16:colId xmlns:a16="http://schemas.microsoft.com/office/drawing/2014/main" val="2554502726"/>
                    </a:ext>
                  </a:extLst>
                </a:gridCol>
                <a:gridCol w="2418185">
                  <a:extLst>
                    <a:ext uri="{9D8B030D-6E8A-4147-A177-3AD203B41FA5}">
                      <a16:colId xmlns:a16="http://schemas.microsoft.com/office/drawing/2014/main" val="3112382737"/>
                    </a:ext>
                  </a:extLst>
                </a:gridCol>
                <a:gridCol w="5191984">
                  <a:extLst>
                    <a:ext uri="{9D8B030D-6E8A-4147-A177-3AD203B41FA5}">
                      <a16:colId xmlns:a16="http://schemas.microsoft.com/office/drawing/2014/main" val="3678462757"/>
                    </a:ext>
                  </a:extLst>
                </a:gridCol>
              </a:tblGrid>
              <a:tr h="551986">
                <a:tc>
                  <a:txBody>
                    <a:bodyPr/>
                    <a:lstStyle/>
                    <a:p>
                      <a:pPr marL="0" marR="0">
                        <a:spcBef>
                          <a:spcPts val="0"/>
                        </a:spcBef>
                        <a:spcAft>
                          <a:spcPts val="0"/>
                        </a:spcAft>
                      </a:pPr>
                      <a:r>
                        <a:rPr lang="pt" sz="1200" b="0" dirty="0">
                          <a:solidFill>
                            <a:schemeClr val="tx1"/>
                          </a:solidFill>
                          <a:effectLst/>
                          <a:latin typeface="Century Gothic" panose="020B0502020202020204" pitchFamily="34" charset="0"/>
                        </a:rPr>
                        <a:t>TAREFA Nº.</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spcBef>
                          <a:spcPts val="0"/>
                        </a:spcBef>
                        <a:spcAft>
                          <a:spcPts val="0"/>
                        </a:spcAft>
                      </a:pPr>
                      <a:r>
                        <a:rPr lang="pt" sz="1200" b="0" dirty="0">
                          <a:solidFill>
                            <a:schemeClr val="tx1"/>
                          </a:solidFill>
                          <a:effectLst/>
                          <a:latin typeface="Century Gothic" panose="020B0502020202020204" pitchFamily="34" charset="0"/>
                        </a:rPr>
                        <a:t>DESCRIÇÃO</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spcBef>
                          <a:spcPts val="0"/>
                        </a:spcBef>
                        <a:spcAft>
                          <a:spcPts val="0"/>
                        </a:spcAft>
                      </a:pPr>
                      <a:r>
                        <a:rPr lang="pt" sz="1200" b="0" dirty="0">
                          <a:solidFill>
                            <a:schemeClr val="tx1"/>
                          </a:solidFill>
                          <a:effectLst/>
                          <a:latin typeface="Century Gothic" panose="020B0502020202020204" pitchFamily="34" charset="0"/>
                        </a:rPr>
                        <a:t>PROPRIETÁRIO / EQUIPE</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spcBef>
                          <a:spcPts val="0"/>
                        </a:spcBef>
                        <a:spcAft>
                          <a:spcPts val="0"/>
                        </a:spcAft>
                      </a:pPr>
                      <a:r>
                        <a:rPr lang="pt" sz="1200" b="0" dirty="0">
                          <a:solidFill>
                            <a:schemeClr val="tx1"/>
                          </a:solidFill>
                          <a:effectLst/>
                          <a:latin typeface="Century Gothic" panose="020B0502020202020204" pitchFamily="34" charset="0"/>
                        </a:rPr>
                        <a:t>RECEPÇÃO</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extLst>
                  <a:ext uri="{0D108BD9-81ED-4DB2-BD59-A6C34878D82A}">
                    <a16:rowId xmlns:a16="http://schemas.microsoft.com/office/drawing/2014/main" val="3397691965"/>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71993380"/>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20816172"/>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91679164"/>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63282928"/>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84814809"/>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TRABALHO REALIZADO</a:t>
            </a:r>
          </a:p>
        </p:txBody>
      </p:sp>
    </p:spTree>
    <p:extLst>
      <p:ext uri="{BB962C8B-B14F-4D97-AF65-F5344CB8AC3E}">
        <p14:creationId xmlns:p14="http://schemas.microsoft.com/office/powerpoint/2010/main" val="81358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40F9EDFA-187A-0742-ADA7-95859237F71A}"/>
              </a:ext>
            </a:extLst>
          </p:cNvPr>
          <p:cNvGraphicFramePr>
            <a:graphicFrameLocks noGrp="1"/>
          </p:cNvGraphicFramePr>
          <p:nvPr>
            <p:extLst>
              <p:ext uri="{D42A27DB-BD31-4B8C-83A1-F6EECF244321}">
                <p14:modId xmlns:p14="http://schemas.microsoft.com/office/powerpoint/2010/main" val="3186574907"/>
              </p:ext>
            </p:extLst>
          </p:nvPr>
        </p:nvGraphicFramePr>
        <p:xfrm>
          <a:off x="557562" y="591015"/>
          <a:ext cx="10583969" cy="5151861"/>
        </p:xfrm>
        <a:graphic>
          <a:graphicData uri="http://schemas.openxmlformats.org/drawingml/2006/table">
            <a:tbl>
              <a:tblPr firstRow="1" bandRow="1">
                <a:effectLst>
                  <a:reflection blurRad="6350" stA="50000" endA="300" endPos="55000" dir="5400000" sy="-100000" algn="bl" rotWithShape="0"/>
                </a:effectLst>
                <a:tableStyleId>{5C22544A-7EE6-4342-B048-85BDC9FD1C3A}</a:tableStyleId>
              </a:tblPr>
              <a:tblGrid>
                <a:gridCol w="768985">
                  <a:extLst>
                    <a:ext uri="{9D8B030D-6E8A-4147-A177-3AD203B41FA5}">
                      <a16:colId xmlns:a16="http://schemas.microsoft.com/office/drawing/2014/main" val="4204587358"/>
                    </a:ext>
                  </a:extLst>
                </a:gridCol>
                <a:gridCol w="2204815">
                  <a:extLst>
                    <a:ext uri="{9D8B030D-6E8A-4147-A177-3AD203B41FA5}">
                      <a16:colId xmlns:a16="http://schemas.microsoft.com/office/drawing/2014/main" val="2554502726"/>
                    </a:ext>
                  </a:extLst>
                </a:gridCol>
                <a:gridCol w="2418185">
                  <a:extLst>
                    <a:ext uri="{9D8B030D-6E8A-4147-A177-3AD203B41FA5}">
                      <a16:colId xmlns:a16="http://schemas.microsoft.com/office/drawing/2014/main" val="3112382737"/>
                    </a:ext>
                  </a:extLst>
                </a:gridCol>
                <a:gridCol w="5191984">
                  <a:extLst>
                    <a:ext uri="{9D8B030D-6E8A-4147-A177-3AD203B41FA5}">
                      <a16:colId xmlns:a16="http://schemas.microsoft.com/office/drawing/2014/main" val="3678462757"/>
                    </a:ext>
                  </a:extLst>
                </a:gridCol>
              </a:tblGrid>
              <a:tr h="551986">
                <a:tc>
                  <a:txBody>
                    <a:bodyPr/>
                    <a:lstStyle/>
                    <a:p>
                      <a:pPr marL="0" marR="0">
                        <a:spcBef>
                          <a:spcPts val="0"/>
                        </a:spcBef>
                        <a:spcAft>
                          <a:spcPts val="0"/>
                        </a:spcAft>
                      </a:pPr>
                      <a:r>
                        <a:rPr lang="pt" sz="1200" b="0" dirty="0">
                          <a:solidFill>
                            <a:schemeClr val="tx1"/>
                          </a:solidFill>
                          <a:effectLst/>
                          <a:latin typeface="Century Gothic" panose="020B0502020202020204" pitchFamily="34" charset="0"/>
                        </a:rPr>
                        <a:t>RISCO Nº.</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spcBef>
                          <a:spcPts val="0"/>
                        </a:spcBef>
                        <a:spcAft>
                          <a:spcPts val="0"/>
                        </a:spcAft>
                      </a:pPr>
                      <a:r>
                        <a:rPr lang="pt" sz="1200" b="0" dirty="0">
                          <a:solidFill>
                            <a:schemeClr val="tx1"/>
                          </a:solidFill>
                          <a:effectLst/>
                          <a:latin typeface="Century Gothic" panose="020B0502020202020204" pitchFamily="34" charset="0"/>
                        </a:rPr>
                        <a:t>DESCRIÇÃO</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spcBef>
                          <a:spcPts val="0"/>
                        </a:spcBef>
                        <a:spcAft>
                          <a:spcPts val="0"/>
                        </a:spcAft>
                      </a:pPr>
                      <a:r>
                        <a:rPr lang="pt" sz="1200" b="0" dirty="0">
                          <a:solidFill>
                            <a:schemeClr val="tx1"/>
                          </a:solidFill>
                          <a:effectLst/>
                          <a:latin typeface="Century Gothic" panose="020B0502020202020204" pitchFamily="34" charset="0"/>
                        </a:rPr>
                        <a:t>PROPRIETÁRIO / EQUIPE</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spcBef>
                          <a:spcPts val="0"/>
                        </a:spcBef>
                        <a:spcAft>
                          <a:spcPts val="0"/>
                        </a:spcAft>
                      </a:pPr>
                      <a:r>
                        <a:rPr lang="pt" sz="1200" b="0" dirty="0">
                          <a:solidFill>
                            <a:schemeClr val="tx1"/>
                          </a:solidFill>
                          <a:effectLst/>
                          <a:latin typeface="Century Gothic" panose="020B0502020202020204" pitchFamily="34" charset="0"/>
                        </a:rPr>
                        <a:t>Consertar</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extLst>
                  <a:ext uri="{0D108BD9-81ED-4DB2-BD59-A6C34878D82A}">
                    <a16:rowId xmlns:a16="http://schemas.microsoft.com/office/drawing/2014/main" val="3397691965"/>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71993380"/>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20816172"/>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91679164"/>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63282928"/>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84814809"/>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RISCOS E BLOQUEIOS DE ESTRADAS</a:t>
            </a:r>
          </a:p>
        </p:txBody>
      </p:sp>
    </p:spTree>
    <p:extLst>
      <p:ext uri="{BB962C8B-B14F-4D97-AF65-F5344CB8AC3E}">
        <p14:creationId xmlns:p14="http://schemas.microsoft.com/office/powerpoint/2010/main" val="1468383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1407810788"/>
              </p:ext>
            </p:extLst>
          </p:nvPr>
        </p:nvGraphicFramePr>
        <p:xfrm>
          <a:off x="987972" y="872360"/>
          <a:ext cx="10289628"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89628">
                  <a:extLst>
                    <a:ext uri="{9D8B030D-6E8A-4147-A177-3AD203B41FA5}">
                      <a16:colId xmlns:a16="http://schemas.microsoft.com/office/drawing/2014/main" val="4155828514"/>
                    </a:ext>
                  </a:extLst>
                </a:gridCol>
              </a:tblGrid>
              <a:tr h="4490948">
                <a:tc>
                  <a:txBody>
                    <a:bodyPr/>
                    <a:lstStyle/>
                    <a:p>
                      <a:r>
                        <a:rPr lang="pt" sz="1800" kern="1200" dirty="0">
                          <a:solidFill>
                            <a:schemeClr val="tx1"/>
                          </a:solidFill>
                          <a:effectLst/>
                          <a:latin typeface="Century Gothic" panose="020B0502020202020204" pitchFamily="34" charset="0"/>
                          <a:ea typeface="+mn-ea"/>
                          <a:cs typeface="+mn-cs"/>
                        </a:rPr>
                        <a:t>Balas de grande trabalho, quem possui o que, onde as equipes estão pivotando, feedback recebido durante a semana, etc.</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DESTAQUES E PRINCIPAIS TAKEAWAYS</a:t>
            </a:r>
          </a:p>
        </p:txBody>
      </p:sp>
    </p:spTree>
    <p:extLst>
      <p:ext uri="{BB962C8B-B14F-4D97-AF65-F5344CB8AC3E}">
        <p14:creationId xmlns:p14="http://schemas.microsoft.com/office/powerpoint/2010/main" val="1075929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5493A2A9-0FFB-E444-B1B8-67FEBDD9EC50}"/>
              </a:ext>
            </a:extLst>
          </p:cNvPr>
          <p:cNvGraphicFramePr>
            <a:graphicFrameLocks noGrp="1"/>
          </p:cNvGraphicFramePr>
          <p:nvPr>
            <p:extLst>
              <p:ext uri="{D42A27DB-BD31-4B8C-83A1-F6EECF244321}">
                <p14:modId xmlns:p14="http://schemas.microsoft.com/office/powerpoint/2010/main" val="3033588374"/>
              </p:ext>
            </p:extLst>
          </p:nvPr>
        </p:nvGraphicFramePr>
        <p:xfrm>
          <a:off x="412596" y="524107"/>
          <a:ext cx="11229277" cy="5319127"/>
        </p:xfrm>
        <a:graphic>
          <a:graphicData uri="http://schemas.openxmlformats.org/drawingml/2006/table">
            <a:tbl>
              <a:tblPr firstRow="1" firstCol="1" bandRow="1">
                <a:effectLst>
                  <a:reflection blurRad="6350" stA="52000" endA="300" endPos="35000" dir="5400000" sy="-100000" algn="bl" rotWithShape="0"/>
                </a:effectLst>
                <a:tableStyleId>{5C22544A-7EE6-4342-B048-85BDC9FD1C3A}</a:tableStyleId>
              </a:tblPr>
              <a:tblGrid>
                <a:gridCol w="992458">
                  <a:extLst>
                    <a:ext uri="{9D8B030D-6E8A-4147-A177-3AD203B41FA5}">
                      <a16:colId xmlns:a16="http://schemas.microsoft.com/office/drawing/2014/main" val="171056621"/>
                    </a:ext>
                  </a:extLst>
                </a:gridCol>
                <a:gridCol w="2007219">
                  <a:extLst>
                    <a:ext uri="{9D8B030D-6E8A-4147-A177-3AD203B41FA5}">
                      <a16:colId xmlns:a16="http://schemas.microsoft.com/office/drawing/2014/main" val="373958825"/>
                    </a:ext>
                  </a:extLst>
                </a:gridCol>
                <a:gridCol w="8229600">
                  <a:extLst>
                    <a:ext uri="{9D8B030D-6E8A-4147-A177-3AD203B41FA5}">
                      <a16:colId xmlns:a16="http://schemas.microsoft.com/office/drawing/2014/main" val="508500993"/>
                    </a:ext>
                  </a:extLst>
                </a:gridCol>
              </a:tblGrid>
              <a:tr h="483557">
                <a:tc>
                  <a:txBody>
                    <a:bodyPr/>
                    <a:lstStyle/>
                    <a:p>
                      <a:pPr marL="0" marR="0">
                        <a:spcBef>
                          <a:spcPts val="0"/>
                        </a:spcBef>
                        <a:spcAft>
                          <a:spcPts val="0"/>
                        </a:spcAft>
                      </a:pPr>
                      <a:r>
                        <a:rPr lang="pt" sz="1200" b="0">
                          <a:solidFill>
                            <a:schemeClr val="tx1"/>
                          </a:solidFill>
                          <a:effectLst/>
                          <a:latin typeface="Century Gothic" panose="020B0502020202020204" pitchFamily="34" charset="0"/>
                        </a:rPr>
                        <a:t>SEMANA NÃO.</a:t>
                      </a:r>
                      <a:endParaRPr lang="en-US" sz="1200" b="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spcBef>
                          <a:spcPts val="0"/>
                        </a:spcBef>
                        <a:spcAft>
                          <a:spcPts val="0"/>
                        </a:spcAft>
                      </a:pPr>
                      <a:r>
                        <a:rPr lang="pt" sz="1200" b="0">
                          <a:solidFill>
                            <a:schemeClr val="tx1"/>
                          </a:solidFill>
                          <a:effectLst/>
                          <a:latin typeface="Century Gothic" panose="020B0502020202020204" pitchFamily="34" charset="0"/>
                        </a:rPr>
                        <a:t>ESTADO</a:t>
                      </a:r>
                      <a:endParaRPr lang="en-US" sz="1200" b="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spcBef>
                          <a:spcPts val="0"/>
                        </a:spcBef>
                        <a:spcAft>
                          <a:spcPts val="0"/>
                        </a:spcAft>
                      </a:pPr>
                      <a:r>
                        <a:rPr lang="pt" sz="1200" b="0" dirty="0">
                          <a:solidFill>
                            <a:schemeClr val="tx1"/>
                          </a:solidFill>
                          <a:effectLst/>
                          <a:latin typeface="Century Gothic" panose="020B0502020202020204" pitchFamily="34" charset="0"/>
                        </a:rPr>
                        <a:t>DETALHES</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extLst>
                  <a:ext uri="{0D108BD9-81ED-4DB2-BD59-A6C34878D82A}">
                    <a16:rowId xmlns:a16="http://schemas.microsoft.com/office/drawing/2014/main" val="489619621"/>
                  </a:ext>
                </a:extLst>
              </a:tr>
              <a:tr h="483557">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solidFill>
                            <a:schemeClr val="tx1"/>
                          </a:solidFill>
                          <a:effectLst/>
                          <a:latin typeface="Century Gothic" panose="020B0502020202020204" pitchFamily="34" charset="0"/>
                        </a:rPr>
                        <a:t> </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55439892"/>
                  </a:ext>
                </a:extLst>
              </a:tr>
              <a:tr h="483557">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347371049"/>
                  </a:ext>
                </a:extLst>
              </a:tr>
              <a:tr h="483557">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99356926"/>
                  </a:ext>
                </a:extLst>
              </a:tr>
              <a:tr h="483557">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solidFill>
                            <a:schemeClr val="tx1"/>
                          </a:solidFill>
                          <a:effectLst/>
                          <a:latin typeface="Century Gothic" panose="020B0502020202020204" pitchFamily="34" charset="0"/>
                        </a:rPr>
                        <a:t> </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46222588"/>
                  </a:ext>
                </a:extLst>
              </a:tr>
              <a:tr h="483557">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3421461"/>
                  </a:ext>
                </a:extLst>
              </a:tr>
              <a:tr h="483557">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75228564"/>
                  </a:ext>
                </a:extLst>
              </a:tr>
              <a:tr h="483557">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60040003"/>
                  </a:ext>
                </a:extLst>
              </a:tr>
              <a:tr h="483557">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920631218"/>
                  </a:ext>
                </a:extLst>
              </a:tr>
              <a:tr h="483557">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76501701"/>
                  </a:ext>
                </a:extLst>
              </a:tr>
              <a:tr h="483557">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solidFill>
                            <a:schemeClr val="tx1"/>
                          </a:solidFill>
                          <a:effectLst/>
                          <a:latin typeface="Century Gothic" panose="020B0502020202020204" pitchFamily="34" charset="0"/>
                        </a:rPr>
                        <a:t> </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34099717"/>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CRONOGRAMA DO PROJETO</a:t>
            </a:r>
          </a:p>
        </p:txBody>
      </p:sp>
    </p:spTree>
    <p:extLst>
      <p:ext uri="{BB962C8B-B14F-4D97-AF65-F5344CB8AC3E}">
        <p14:creationId xmlns:p14="http://schemas.microsoft.com/office/powerpoint/2010/main" val="1875140797"/>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Status-Report-Template_PowerPoint" id="{34DF157D-A311-3D47-833B-3C6C856CB6BF}" vid="{3BC544DF-F74E-094F-9BA7-0127C47DCA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IC-Project-Status-Report-Template_PowerPoint</Template>
  <TotalTime>1</TotalTime>
  <Words>507</Words>
  <Application>Microsoft Macintosh PowerPoint</Application>
  <PresentationFormat>Widescreen</PresentationFormat>
  <Paragraphs>178</Paragraphs>
  <Slides>12</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 Unicode MS</vt: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Jason Flores</cp:lastModifiedBy>
  <cp:revision>2</cp:revision>
  <dcterms:created xsi:type="dcterms:W3CDTF">2020-03-24T18:52:11Z</dcterms:created>
  <dcterms:modified xsi:type="dcterms:W3CDTF">2022-09-11T04:39:15Z</dcterms:modified>
</cp:coreProperties>
</file>