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53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9FB"/>
    <a:srgbClr val="E9CF9C"/>
    <a:srgbClr val="E0EA88"/>
    <a:srgbClr val="FFE699"/>
    <a:srgbClr val="FFF2CC"/>
    <a:srgbClr val="FCF8E4"/>
    <a:srgbClr val="9CF0F0"/>
    <a:srgbClr val="D3EEA4"/>
    <a:srgbClr val="FCF1C3"/>
    <a:srgbClr val="EAEE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75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712" y="19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ma&#10;&#10;Descripción generada automáticamente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163032" y="-657046"/>
            <a:ext cx="5798946" cy="7010895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6" y="253847"/>
            <a:ext cx="8104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PLANTILLA DE ROLES Y RESPONSABILIDADES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FUNCIONES Y RESPONSABILIDADES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1B18CE-FA37-104E-9FC4-D5C38722F595}"/>
              </a:ext>
            </a:extLst>
          </p:cNvPr>
          <p:cNvSpPr txBox="1"/>
          <p:nvPr/>
        </p:nvSpPr>
        <p:spPr>
          <a:xfrm>
            <a:off x="386016" y="787744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ROL DEL PROYECTO</a:t>
            </a:r>
          </a:p>
        </p:txBody>
      </p:sp>
      <p:sp>
        <p:nvSpPr>
          <p:cNvPr id="24" name="AutoShape 167">
            <a:extLst>
              <a:ext uri="{FF2B5EF4-FFF2-40B4-BE49-F238E27FC236}">
                <a16:creationId xmlns:a16="http://schemas.microsoft.com/office/drawing/2014/main" id="{A322ED25-B13A-474F-AD19-6B19DE226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6493" y="1100791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141EFF5-92AF-5F4D-AA4F-D9C7022C2436}"/>
              </a:ext>
            </a:extLst>
          </p:cNvPr>
          <p:cNvSpPr txBox="1"/>
          <p:nvPr/>
        </p:nvSpPr>
        <p:spPr>
          <a:xfrm>
            <a:off x="2426492" y="787744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ASIGNADO A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26FEF3C-1A4C-D646-BBF6-00470EC27321}"/>
              </a:ext>
            </a:extLst>
          </p:cNvPr>
          <p:cNvSpPr txBox="1"/>
          <p:nvPr/>
        </p:nvSpPr>
        <p:spPr>
          <a:xfrm>
            <a:off x="4465843" y="787744"/>
            <a:ext cx="3566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RESPONSABILIDADES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320BE46-0B70-1849-A306-994E9EADF8DD}"/>
              </a:ext>
            </a:extLst>
          </p:cNvPr>
          <p:cNvSpPr txBox="1"/>
          <p:nvPr/>
        </p:nvSpPr>
        <p:spPr>
          <a:xfrm>
            <a:off x="8273643" y="787744"/>
            <a:ext cx="34735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PATROCINADOR DEL PROYECTO [NOMBRE]</a:t>
            </a:r>
          </a:p>
        </p:txBody>
      </p:sp>
      <p:sp>
        <p:nvSpPr>
          <p:cNvPr id="45" name="AutoShape 167">
            <a:extLst>
              <a:ext uri="{FF2B5EF4-FFF2-40B4-BE49-F238E27FC236}">
                <a16:creationId xmlns:a16="http://schemas.microsoft.com/office/drawing/2014/main" id="{DF947AB3-8DFC-9E42-B7C2-8449B6047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017" y="1100791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es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Gerente de Proyectos</a:t>
            </a:r>
          </a:p>
        </p:txBody>
      </p:sp>
      <p:sp>
        <p:nvSpPr>
          <p:cNvPr id="49" name="AutoShape 167">
            <a:extLst>
              <a:ext uri="{FF2B5EF4-FFF2-40B4-BE49-F238E27FC236}">
                <a16:creationId xmlns:a16="http://schemas.microsoft.com/office/drawing/2014/main" id="{6B346033-B1BE-4D44-B2AC-C58B89381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3643" y="1100791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es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Proporciona recursos y soporte para ofrecer valor comercial y garantizar resultados comerciales exitosos.</a:t>
            </a:r>
          </a:p>
        </p:txBody>
      </p:sp>
      <p:sp>
        <p:nvSpPr>
          <p:cNvPr id="51" name="AutoShape 167">
            <a:extLst>
              <a:ext uri="{FF2B5EF4-FFF2-40B4-BE49-F238E27FC236}">
                <a16:creationId xmlns:a16="http://schemas.microsoft.com/office/drawing/2014/main" id="{D1BE24F9-4129-D148-BDA6-694FFF08B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1100791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es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Se centra en la ejecución del proyecto y los entregables.</a:t>
            </a:r>
            <a:endParaRPr lang="en-US" sz="105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52" name="AutoShape 167">
            <a:extLst>
              <a:ext uri="{FF2B5EF4-FFF2-40B4-BE49-F238E27FC236}">
                <a16:creationId xmlns:a16="http://schemas.microsoft.com/office/drawing/2014/main" id="{9DD21591-C5E4-C742-8104-2AC28453F3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6492" y="1993353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</a:p>
        </p:txBody>
      </p:sp>
      <p:sp>
        <p:nvSpPr>
          <p:cNvPr id="55" name="AutoShape 167">
            <a:extLst>
              <a:ext uri="{FF2B5EF4-FFF2-40B4-BE49-F238E27FC236}">
                <a16:creationId xmlns:a16="http://schemas.microsoft.com/office/drawing/2014/main" id="{E498BCB3-6093-034F-AB88-FB94A044B3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016" y="1993353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es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Propietario del producto</a:t>
            </a:r>
          </a:p>
        </p:txBody>
      </p:sp>
      <p:sp>
        <p:nvSpPr>
          <p:cNvPr id="56" name="AutoShape 167">
            <a:extLst>
              <a:ext uri="{FF2B5EF4-FFF2-40B4-BE49-F238E27FC236}">
                <a16:creationId xmlns:a16="http://schemas.microsoft.com/office/drawing/2014/main" id="{B56C96CC-EB6D-544E-B358-BB74ECF6F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3642" y="1993353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es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Se centra en la visión y la utilización de recursos mientras sirve como defensor del producto. </a:t>
            </a:r>
            <a:endParaRPr lang="en-US" sz="105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57" name="AutoShape 167">
            <a:extLst>
              <a:ext uri="{FF2B5EF4-FFF2-40B4-BE49-F238E27FC236}">
                <a16:creationId xmlns:a16="http://schemas.microsoft.com/office/drawing/2014/main" id="{5809B08C-517F-E548-9E61-6805E4D739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1993353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es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Aboga por el usuario final y guía al equipo con decisiones informadas basadas en los comentarios de los usuarios. </a:t>
            </a:r>
          </a:p>
        </p:txBody>
      </p:sp>
      <p:sp>
        <p:nvSpPr>
          <p:cNvPr id="58" name="AutoShape 167">
            <a:extLst>
              <a:ext uri="{FF2B5EF4-FFF2-40B4-BE49-F238E27FC236}">
                <a16:creationId xmlns:a16="http://schemas.microsoft.com/office/drawing/2014/main" id="{D6244B01-2A8A-084C-BB04-AA9B1F2F0A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370" y="2885915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</a:p>
        </p:txBody>
      </p:sp>
      <p:sp>
        <p:nvSpPr>
          <p:cNvPr id="59" name="AutoShape 167">
            <a:extLst>
              <a:ext uri="{FF2B5EF4-FFF2-40B4-BE49-F238E27FC236}">
                <a16:creationId xmlns:a16="http://schemas.microsoft.com/office/drawing/2014/main" id="{FE9A5045-D1FA-164F-AC5E-0AC0B9375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94" y="2885915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es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Propietario del proyecto</a:t>
            </a:r>
            <a:endParaRPr lang="en-US" sz="12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60" name="AutoShape 167">
            <a:extLst>
              <a:ext uri="{FF2B5EF4-FFF2-40B4-BE49-F238E27FC236}">
                <a16:creationId xmlns:a16="http://schemas.microsoft.com/office/drawing/2014/main" id="{D72D8B84-C09E-964A-8338-3565B5435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520" y="2885915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es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Sirve como una línea de comunicación entre el equipo del proyecto y los tomadores de decisiones. </a:t>
            </a:r>
            <a:endParaRPr lang="en-US" sz="105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61" name="AutoShape 167">
            <a:extLst>
              <a:ext uri="{FF2B5EF4-FFF2-40B4-BE49-F238E27FC236}">
                <a16:creationId xmlns:a16="http://schemas.microsoft.com/office/drawing/2014/main" id="{5B54D90E-5954-D34F-9ECB-9376775CCA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2885915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es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Actúa como una línea de comunicación entre el patrocinador del proyecto y el gerente del proyecto. </a:t>
            </a:r>
          </a:p>
        </p:txBody>
      </p:sp>
      <p:sp>
        <p:nvSpPr>
          <p:cNvPr id="62" name="AutoShape 167">
            <a:extLst>
              <a:ext uri="{FF2B5EF4-FFF2-40B4-BE49-F238E27FC236}">
                <a16:creationId xmlns:a16="http://schemas.microsoft.com/office/drawing/2014/main" id="{337305EE-4105-6545-9041-E9F644A212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369" y="3778477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</a:p>
        </p:txBody>
      </p:sp>
      <p:sp>
        <p:nvSpPr>
          <p:cNvPr id="63" name="AutoShape 167">
            <a:extLst>
              <a:ext uri="{FF2B5EF4-FFF2-40B4-BE49-F238E27FC236}">
                <a16:creationId xmlns:a16="http://schemas.microsoft.com/office/drawing/2014/main" id="{4D3CA8FE-C5CE-564C-A35D-84CEE5DF6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93" y="3778477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es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Campeón del Proyecto</a:t>
            </a:r>
            <a:endParaRPr lang="en-US" sz="12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64" name="AutoShape 167">
            <a:extLst>
              <a:ext uri="{FF2B5EF4-FFF2-40B4-BE49-F238E27FC236}">
                <a16:creationId xmlns:a16="http://schemas.microsoft.com/office/drawing/2014/main" id="{30897772-8997-104B-8E02-236090651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519" y="3778477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es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Ayuda a los miembros del proyecto proporcionando recursos y orientación. </a:t>
            </a:r>
            <a:endParaRPr lang="en-US" sz="105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65" name="AutoShape 167">
            <a:extLst>
              <a:ext uri="{FF2B5EF4-FFF2-40B4-BE49-F238E27FC236}">
                <a16:creationId xmlns:a16="http://schemas.microsoft.com/office/drawing/2014/main" id="{7D98C8B4-4777-5948-9CBD-86735BF4F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3778477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es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Proporciona un apoyo inspirador y motivacional más directo. También sirve como defensor del proyecto, asegurando que las partes interesadas estén satisfechas. </a:t>
            </a:r>
          </a:p>
        </p:txBody>
      </p:sp>
      <p:sp>
        <p:nvSpPr>
          <p:cNvPr id="66" name="AutoShape 167">
            <a:extLst>
              <a:ext uri="{FF2B5EF4-FFF2-40B4-BE49-F238E27FC236}">
                <a16:creationId xmlns:a16="http://schemas.microsoft.com/office/drawing/2014/main" id="{35BD7F6E-24EF-4D4D-894C-5C4A91B02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370" y="4671039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</a:p>
        </p:txBody>
      </p:sp>
      <p:sp>
        <p:nvSpPr>
          <p:cNvPr id="67" name="AutoShape 167">
            <a:extLst>
              <a:ext uri="{FF2B5EF4-FFF2-40B4-BE49-F238E27FC236}">
                <a16:creationId xmlns:a16="http://schemas.microsoft.com/office/drawing/2014/main" id="{1CA4F46A-5D16-3C41-835B-FDB0436DB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94" y="4671039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es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Partes interesadas del proyecto</a:t>
            </a:r>
            <a:endParaRPr lang="en-US" sz="12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68" name="AutoShape 167">
            <a:extLst>
              <a:ext uri="{FF2B5EF4-FFF2-40B4-BE49-F238E27FC236}">
                <a16:creationId xmlns:a16="http://schemas.microsoft.com/office/drawing/2014/main" id="{172F6363-5B90-5743-AD0F-E85F134CB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520" y="4671039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es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Parte del liderazgo ejecutivo en la organización propietaria del proyecto.</a:t>
            </a:r>
            <a:endParaRPr lang="en-US" sz="105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69" name="AutoShape 167">
            <a:extLst>
              <a:ext uri="{FF2B5EF4-FFF2-40B4-BE49-F238E27FC236}">
                <a16:creationId xmlns:a16="http://schemas.microsoft.com/office/drawing/2014/main" id="{FAD8703B-EAFD-9F4D-B381-8518D35D4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4671039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es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Invertido y afectado por el proyecto. </a:t>
            </a:r>
          </a:p>
        </p:txBody>
      </p:sp>
      <p:sp>
        <p:nvSpPr>
          <p:cNvPr id="70" name="AutoShape 167">
            <a:extLst>
              <a:ext uri="{FF2B5EF4-FFF2-40B4-BE49-F238E27FC236}">
                <a16:creationId xmlns:a16="http://schemas.microsoft.com/office/drawing/2014/main" id="{1E0F6CE7-4C08-C549-9A15-52C3EC1AD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369" y="5563600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</a:p>
        </p:txBody>
      </p:sp>
      <p:sp>
        <p:nvSpPr>
          <p:cNvPr id="71" name="AutoShape 167">
            <a:extLst>
              <a:ext uri="{FF2B5EF4-FFF2-40B4-BE49-F238E27FC236}">
                <a16:creationId xmlns:a16="http://schemas.microsoft.com/office/drawing/2014/main" id="{455E4D3A-242B-274D-A0C9-A80154177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93" y="5563600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es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Patrocinador Ejecutivo</a:t>
            </a:r>
            <a:endParaRPr lang="en-US" sz="12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72" name="AutoShape 167">
            <a:extLst>
              <a:ext uri="{FF2B5EF4-FFF2-40B4-BE49-F238E27FC236}">
                <a16:creationId xmlns:a16="http://schemas.microsoft.com/office/drawing/2014/main" id="{7D2D34E6-9A18-9649-AF9E-ACF5BEC55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519" y="5563600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es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Enlace de comunicación entre la junta del proyecto y el equipo del proyecto.</a:t>
            </a:r>
            <a:endParaRPr lang="en-US" sz="105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73" name="AutoShape 167">
            <a:extLst>
              <a:ext uri="{FF2B5EF4-FFF2-40B4-BE49-F238E27FC236}">
                <a16:creationId xmlns:a16="http://schemas.microsoft.com/office/drawing/2014/main" id="{DC23A0AF-3E7A-214F-A4D7-09A93B3B3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5563600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es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En el tablero del proyecto. Preocupado por el éxito del proyecto y cómo el proyecto se alineará con la visión y estrategia del negocio.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1DD5BF1-07EB-BC44-8EDD-6219807FA9B6}"/>
              </a:ext>
            </a:extLst>
          </p:cNvPr>
          <p:cNvSpPr/>
          <p:nvPr/>
        </p:nvSpPr>
        <p:spPr>
          <a:xfrm>
            <a:off x="7886793" y="1300297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" sz="1400" b="1" dirty="0">
                <a:latin typeface="Century Gothic" panose="020B0502020202020204" pitchFamily="34" charset="0"/>
              </a:rPr>
              <a:t>Vs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6FBCA4AF-494B-A743-8C20-C14002158E5A}"/>
              </a:ext>
            </a:extLst>
          </p:cNvPr>
          <p:cNvSpPr/>
          <p:nvPr/>
        </p:nvSpPr>
        <p:spPr>
          <a:xfrm>
            <a:off x="7882886" y="2192859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" sz="1400" b="1" dirty="0">
                <a:latin typeface="Century Gothic" panose="020B0502020202020204" pitchFamily="34" charset="0"/>
              </a:rPr>
              <a:t>Vs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B51FAACA-9F71-2D41-AA96-CCDD6EC9F898}"/>
              </a:ext>
            </a:extLst>
          </p:cNvPr>
          <p:cNvSpPr/>
          <p:nvPr/>
        </p:nvSpPr>
        <p:spPr>
          <a:xfrm>
            <a:off x="7882886" y="3085421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" sz="1400" b="1" dirty="0">
                <a:latin typeface="Century Gothic" panose="020B0502020202020204" pitchFamily="34" charset="0"/>
              </a:rPr>
              <a:t>Vs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1895C503-5BFC-A24E-A20F-30FC381B774A}"/>
              </a:ext>
            </a:extLst>
          </p:cNvPr>
          <p:cNvSpPr/>
          <p:nvPr/>
        </p:nvSpPr>
        <p:spPr>
          <a:xfrm>
            <a:off x="7878979" y="3977983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" sz="1400" b="1" dirty="0">
                <a:latin typeface="Century Gothic" panose="020B0502020202020204" pitchFamily="34" charset="0"/>
              </a:rPr>
              <a:t>Vs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DF716626-7DA0-5743-BE43-BD57654AF586}"/>
              </a:ext>
            </a:extLst>
          </p:cNvPr>
          <p:cNvSpPr/>
          <p:nvPr/>
        </p:nvSpPr>
        <p:spPr>
          <a:xfrm>
            <a:off x="7877247" y="4870545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" sz="1400" b="1" dirty="0">
                <a:latin typeface="Century Gothic" panose="020B0502020202020204" pitchFamily="34" charset="0"/>
              </a:rPr>
              <a:t>Vs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2841B7BC-1666-9F4D-862C-6183D0EF680A}"/>
              </a:ext>
            </a:extLst>
          </p:cNvPr>
          <p:cNvSpPr/>
          <p:nvPr/>
        </p:nvSpPr>
        <p:spPr>
          <a:xfrm>
            <a:off x="7873340" y="5763106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" sz="1400" b="1" dirty="0">
                <a:latin typeface="Century Gothic" panose="020B0502020202020204" pitchFamily="34" charset="0"/>
              </a:rPr>
              <a:t>Vs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Forma&#10;&#10;Descripción generada automáticamente">
            <a:extLst>
              <a:ext uri="{FF2B5EF4-FFF2-40B4-BE49-F238E27FC236}">
                <a16:creationId xmlns:a16="http://schemas.microsoft.com/office/drawing/2014/main" id="{219503DE-DA47-8548-A6B3-EDAA57B7A89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7984907" y="606991"/>
            <a:ext cx="4997547" cy="60420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945245" y="6477000"/>
            <a:ext cx="7801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ROLES Y RESPONSABILIDADES |   ESPACIO EN BLANCO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8E5CCD7-45C5-484E-A282-5C3F0A90CD1D}"/>
              </a:ext>
            </a:extLst>
          </p:cNvPr>
          <p:cNvSpPr txBox="1"/>
          <p:nvPr/>
        </p:nvSpPr>
        <p:spPr>
          <a:xfrm>
            <a:off x="386016" y="787744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ROL DEL PROYECTO</a:t>
            </a:r>
          </a:p>
        </p:txBody>
      </p:sp>
      <p:sp>
        <p:nvSpPr>
          <p:cNvPr id="40" name="AutoShape 167">
            <a:extLst>
              <a:ext uri="{FF2B5EF4-FFF2-40B4-BE49-F238E27FC236}">
                <a16:creationId xmlns:a16="http://schemas.microsoft.com/office/drawing/2014/main" id="{36A0F5CF-4EA4-3340-A35C-A19EEBCBC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6493" y="1100791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F27D911-DAD8-B846-BE14-7B4E5503394F}"/>
              </a:ext>
            </a:extLst>
          </p:cNvPr>
          <p:cNvSpPr txBox="1"/>
          <p:nvPr/>
        </p:nvSpPr>
        <p:spPr>
          <a:xfrm>
            <a:off x="2426492" y="787744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ASIGNADO A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302E078-1AAD-EC49-9AB4-C85E7E1C5F7A}"/>
              </a:ext>
            </a:extLst>
          </p:cNvPr>
          <p:cNvSpPr txBox="1"/>
          <p:nvPr/>
        </p:nvSpPr>
        <p:spPr>
          <a:xfrm>
            <a:off x="4465843" y="787744"/>
            <a:ext cx="3566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RESPONSABILIDADES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FAB7594-7377-2E4E-917E-FA8919DCEFE9}"/>
              </a:ext>
            </a:extLst>
          </p:cNvPr>
          <p:cNvSpPr txBox="1"/>
          <p:nvPr/>
        </p:nvSpPr>
        <p:spPr>
          <a:xfrm>
            <a:off x="8273643" y="787744"/>
            <a:ext cx="34735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PATROCINADOR DEL PROYECTO [NOMBRE]</a:t>
            </a:r>
          </a:p>
        </p:txBody>
      </p:sp>
      <p:sp>
        <p:nvSpPr>
          <p:cNvPr id="44" name="AutoShape 167">
            <a:extLst>
              <a:ext uri="{FF2B5EF4-FFF2-40B4-BE49-F238E27FC236}">
                <a16:creationId xmlns:a16="http://schemas.microsoft.com/office/drawing/2014/main" id="{83D343F2-BB74-4B42-9FF2-625002BD3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017" y="1100791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es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Rol</a:t>
            </a:r>
          </a:p>
        </p:txBody>
      </p:sp>
      <p:sp>
        <p:nvSpPr>
          <p:cNvPr id="45" name="AutoShape 167">
            <a:extLst>
              <a:ext uri="{FF2B5EF4-FFF2-40B4-BE49-F238E27FC236}">
                <a16:creationId xmlns:a16="http://schemas.microsoft.com/office/drawing/2014/main" id="{147ED906-92B4-5647-B24C-F42E85C35E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3643" y="1100791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es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 del patrocinador del proyecto</a:t>
            </a:r>
          </a:p>
        </p:txBody>
      </p:sp>
      <p:sp>
        <p:nvSpPr>
          <p:cNvPr id="46" name="AutoShape 167">
            <a:extLst>
              <a:ext uri="{FF2B5EF4-FFF2-40B4-BE49-F238E27FC236}">
                <a16:creationId xmlns:a16="http://schemas.microsoft.com/office/drawing/2014/main" id="{139777EE-0E16-8743-802A-494110A71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1100791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es" sz="105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Responsabilidades</a:t>
            </a:r>
          </a:p>
        </p:txBody>
      </p:sp>
      <p:sp>
        <p:nvSpPr>
          <p:cNvPr id="47" name="AutoShape 167">
            <a:extLst>
              <a:ext uri="{FF2B5EF4-FFF2-40B4-BE49-F238E27FC236}">
                <a16:creationId xmlns:a16="http://schemas.microsoft.com/office/drawing/2014/main" id="{99D6CE71-02E2-424B-B41F-CA48BFB89B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6492" y="1993353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</a:p>
        </p:txBody>
      </p:sp>
      <p:sp>
        <p:nvSpPr>
          <p:cNvPr id="48" name="AutoShape 167">
            <a:extLst>
              <a:ext uri="{FF2B5EF4-FFF2-40B4-BE49-F238E27FC236}">
                <a16:creationId xmlns:a16="http://schemas.microsoft.com/office/drawing/2014/main" id="{E9D3B11D-2BD3-694D-9DED-6DDE40850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016" y="1993353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es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Rol</a:t>
            </a:r>
          </a:p>
        </p:txBody>
      </p:sp>
      <p:sp>
        <p:nvSpPr>
          <p:cNvPr id="49" name="AutoShape 167">
            <a:extLst>
              <a:ext uri="{FF2B5EF4-FFF2-40B4-BE49-F238E27FC236}">
                <a16:creationId xmlns:a16="http://schemas.microsoft.com/office/drawing/2014/main" id="{F6A85E46-692E-F94C-B79A-F249145C6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3642" y="1993353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es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 del patrocinador del proyecto</a:t>
            </a:r>
            <a:endParaRPr lang="en-US" sz="105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50" name="AutoShape 167">
            <a:extLst>
              <a:ext uri="{FF2B5EF4-FFF2-40B4-BE49-F238E27FC236}">
                <a16:creationId xmlns:a16="http://schemas.microsoft.com/office/drawing/2014/main" id="{3522E8A9-D18C-E543-AACC-479B29688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1993353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es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Responsabilidades</a:t>
            </a:r>
          </a:p>
        </p:txBody>
      </p:sp>
      <p:sp>
        <p:nvSpPr>
          <p:cNvPr id="51" name="AutoShape 167">
            <a:extLst>
              <a:ext uri="{FF2B5EF4-FFF2-40B4-BE49-F238E27FC236}">
                <a16:creationId xmlns:a16="http://schemas.microsoft.com/office/drawing/2014/main" id="{155D601E-23AB-4147-B746-758E0FED8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370" y="2885915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</a:p>
        </p:txBody>
      </p:sp>
      <p:sp>
        <p:nvSpPr>
          <p:cNvPr id="52" name="AutoShape 167">
            <a:extLst>
              <a:ext uri="{FF2B5EF4-FFF2-40B4-BE49-F238E27FC236}">
                <a16:creationId xmlns:a16="http://schemas.microsoft.com/office/drawing/2014/main" id="{CBE82BA6-85F1-3145-B419-6D0DCDC73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94" y="2885915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es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Rol</a:t>
            </a:r>
            <a:endParaRPr lang="en-US" sz="12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53" name="AutoShape 167">
            <a:extLst>
              <a:ext uri="{FF2B5EF4-FFF2-40B4-BE49-F238E27FC236}">
                <a16:creationId xmlns:a16="http://schemas.microsoft.com/office/drawing/2014/main" id="{9B51F878-2B9E-9745-8652-D632E94B2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520" y="2885915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es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 del patrocinador del proyecto</a:t>
            </a:r>
            <a:endParaRPr lang="en-US" sz="105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54" name="AutoShape 167">
            <a:extLst>
              <a:ext uri="{FF2B5EF4-FFF2-40B4-BE49-F238E27FC236}">
                <a16:creationId xmlns:a16="http://schemas.microsoft.com/office/drawing/2014/main" id="{2A3022F2-02DA-AD4B-8392-FC3A4AB0E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2885915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es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Responsabilidades</a:t>
            </a:r>
          </a:p>
        </p:txBody>
      </p:sp>
      <p:sp>
        <p:nvSpPr>
          <p:cNvPr id="55" name="AutoShape 167">
            <a:extLst>
              <a:ext uri="{FF2B5EF4-FFF2-40B4-BE49-F238E27FC236}">
                <a16:creationId xmlns:a16="http://schemas.microsoft.com/office/drawing/2014/main" id="{37206239-B00F-994B-ABA4-F73E6C024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369" y="3778477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</a:p>
        </p:txBody>
      </p:sp>
      <p:sp>
        <p:nvSpPr>
          <p:cNvPr id="56" name="AutoShape 167">
            <a:extLst>
              <a:ext uri="{FF2B5EF4-FFF2-40B4-BE49-F238E27FC236}">
                <a16:creationId xmlns:a16="http://schemas.microsoft.com/office/drawing/2014/main" id="{957BBED3-9C7C-EA49-88B9-D4CCF16DB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93" y="3778477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es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Rol</a:t>
            </a:r>
            <a:endParaRPr lang="en-US" sz="12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57" name="AutoShape 167">
            <a:extLst>
              <a:ext uri="{FF2B5EF4-FFF2-40B4-BE49-F238E27FC236}">
                <a16:creationId xmlns:a16="http://schemas.microsoft.com/office/drawing/2014/main" id="{7B3686F8-D163-8D42-860C-623EFF111C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519" y="3778477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es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 del patrocinador del proyecto</a:t>
            </a:r>
            <a:endParaRPr lang="en-US" sz="105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58" name="AutoShape 167">
            <a:extLst>
              <a:ext uri="{FF2B5EF4-FFF2-40B4-BE49-F238E27FC236}">
                <a16:creationId xmlns:a16="http://schemas.microsoft.com/office/drawing/2014/main" id="{2739ED6E-E962-AC40-8FF2-038FC2E75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3778477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es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Responsabilidades</a:t>
            </a:r>
          </a:p>
        </p:txBody>
      </p:sp>
      <p:sp>
        <p:nvSpPr>
          <p:cNvPr id="59" name="AutoShape 167">
            <a:extLst>
              <a:ext uri="{FF2B5EF4-FFF2-40B4-BE49-F238E27FC236}">
                <a16:creationId xmlns:a16="http://schemas.microsoft.com/office/drawing/2014/main" id="{EB38F9BE-BA77-634E-A95F-4930194B8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370" y="4671039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</a:p>
        </p:txBody>
      </p:sp>
      <p:sp>
        <p:nvSpPr>
          <p:cNvPr id="60" name="AutoShape 167">
            <a:extLst>
              <a:ext uri="{FF2B5EF4-FFF2-40B4-BE49-F238E27FC236}">
                <a16:creationId xmlns:a16="http://schemas.microsoft.com/office/drawing/2014/main" id="{73641F32-6E00-9544-9A11-37B7BCB7B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94" y="4671039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es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Rol</a:t>
            </a:r>
            <a:endParaRPr lang="en-US" sz="12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61" name="AutoShape 167">
            <a:extLst>
              <a:ext uri="{FF2B5EF4-FFF2-40B4-BE49-F238E27FC236}">
                <a16:creationId xmlns:a16="http://schemas.microsoft.com/office/drawing/2014/main" id="{8700F9B7-2884-0E4C-B623-D36B9AC77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520" y="4671039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es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 del patrocinador del proyecto</a:t>
            </a:r>
            <a:endParaRPr lang="en-US" sz="105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62" name="AutoShape 167">
            <a:extLst>
              <a:ext uri="{FF2B5EF4-FFF2-40B4-BE49-F238E27FC236}">
                <a16:creationId xmlns:a16="http://schemas.microsoft.com/office/drawing/2014/main" id="{AE4C1DF5-9D1B-FD40-B68C-A3A067D91B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4671039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es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Responsabilidades</a:t>
            </a:r>
          </a:p>
        </p:txBody>
      </p:sp>
      <p:sp>
        <p:nvSpPr>
          <p:cNvPr id="63" name="AutoShape 167">
            <a:extLst>
              <a:ext uri="{FF2B5EF4-FFF2-40B4-BE49-F238E27FC236}">
                <a16:creationId xmlns:a16="http://schemas.microsoft.com/office/drawing/2014/main" id="{3046AE60-63BE-9542-BC6A-8BD61EDD5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369" y="5563600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</a:p>
        </p:txBody>
      </p:sp>
      <p:sp>
        <p:nvSpPr>
          <p:cNvPr id="64" name="AutoShape 167">
            <a:extLst>
              <a:ext uri="{FF2B5EF4-FFF2-40B4-BE49-F238E27FC236}">
                <a16:creationId xmlns:a16="http://schemas.microsoft.com/office/drawing/2014/main" id="{D4BC1317-E8F2-834B-BC10-D4E0F5E7F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93" y="5563600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es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Rol</a:t>
            </a:r>
            <a:endParaRPr lang="en-US" sz="12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65" name="AutoShape 167">
            <a:extLst>
              <a:ext uri="{FF2B5EF4-FFF2-40B4-BE49-F238E27FC236}">
                <a16:creationId xmlns:a16="http://schemas.microsoft.com/office/drawing/2014/main" id="{5B8CA1DB-315A-A444-BDE1-1D6601089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519" y="5563600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es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 del patrocinador del proyecto</a:t>
            </a:r>
            <a:endParaRPr lang="en-US" sz="105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66" name="AutoShape 167">
            <a:extLst>
              <a:ext uri="{FF2B5EF4-FFF2-40B4-BE49-F238E27FC236}">
                <a16:creationId xmlns:a16="http://schemas.microsoft.com/office/drawing/2014/main" id="{581771D8-61F4-8843-8515-166DB52BF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5563600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es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Responsabilidades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9646DFC9-C6D3-4E4C-A84C-49F31846531E}"/>
              </a:ext>
            </a:extLst>
          </p:cNvPr>
          <p:cNvSpPr/>
          <p:nvPr/>
        </p:nvSpPr>
        <p:spPr>
          <a:xfrm>
            <a:off x="7886793" y="1300297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" sz="1400" b="1" dirty="0">
                <a:latin typeface="Century Gothic" panose="020B0502020202020204" pitchFamily="34" charset="0"/>
              </a:rPr>
              <a:t>Vs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372D1797-009A-8F47-BB91-062070A3854D}"/>
              </a:ext>
            </a:extLst>
          </p:cNvPr>
          <p:cNvSpPr/>
          <p:nvPr/>
        </p:nvSpPr>
        <p:spPr>
          <a:xfrm>
            <a:off x="7882886" y="2192859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" sz="1400" b="1" dirty="0">
                <a:latin typeface="Century Gothic" panose="020B0502020202020204" pitchFamily="34" charset="0"/>
              </a:rPr>
              <a:t>Vs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27CD92C3-F93A-1D46-A12F-7ACAF0C8E948}"/>
              </a:ext>
            </a:extLst>
          </p:cNvPr>
          <p:cNvSpPr/>
          <p:nvPr/>
        </p:nvSpPr>
        <p:spPr>
          <a:xfrm>
            <a:off x="7882886" y="3085421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" sz="1400" b="1" dirty="0">
                <a:latin typeface="Century Gothic" panose="020B0502020202020204" pitchFamily="34" charset="0"/>
              </a:rPr>
              <a:t>Vs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54AE55BE-0105-8D4C-B3CF-5974FC7169C8}"/>
              </a:ext>
            </a:extLst>
          </p:cNvPr>
          <p:cNvSpPr/>
          <p:nvPr/>
        </p:nvSpPr>
        <p:spPr>
          <a:xfrm>
            <a:off x="7878979" y="3977983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" sz="1400" b="1" dirty="0">
                <a:latin typeface="Century Gothic" panose="020B0502020202020204" pitchFamily="34" charset="0"/>
              </a:rPr>
              <a:t>Vs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F610AA8A-01BD-7F40-BF74-D384723758FC}"/>
              </a:ext>
            </a:extLst>
          </p:cNvPr>
          <p:cNvSpPr/>
          <p:nvPr/>
        </p:nvSpPr>
        <p:spPr>
          <a:xfrm>
            <a:off x="7877247" y="4870545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" sz="1400" b="1" dirty="0">
                <a:latin typeface="Century Gothic" panose="020B0502020202020204" pitchFamily="34" charset="0"/>
              </a:rPr>
              <a:t>Vs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D8010277-8A1D-7B45-B167-E9AED4FC8B3E}"/>
              </a:ext>
            </a:extLst>
          </p:cNvPr>
          <p:cNvSpPr/>
          <p:nvPr/>
        </p:nvSpPr>
        <p:spPr>
          <a:xfrm>
            <a:off x="7873340" y="5763106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" sz="1400" b="1" dirty="0">
                <a:latin typeface="Century Gothic" panose="020B0502020202020204" pitchFamily="34" charset="0"/>
              </a:rPr>
              <a:t>Vs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D50616E-F8B6-A142-AD86-7957865DC7FB}"/>
              </a:ext>
            </a:extLst>
          </p:cNvPr>
          <p:cNvSpPr txBox="1"/>
          <p:nvPr/>
        </p:nvSpPr>
        <p:spPr>
          <a:xfrm>
            <a:off x="300446" y="253847"/>
            <a:ext cx="8104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FUNCIONES Y RESPONSABILIDADES</a:t>
            </a:r>
          </a:p>
        </p:txBody>
      </p: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RENUNCIA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Cualquier artículo, plantilla o información proporcionada por Smartsheet en el sitio web es solo para referencia. Si bien nos esforzamos por mantener la información actualizada y correcta, no hacemos representaciones o garantías de ningún tipo, expresas o implícitas, sobre la integridad, precisión, confiabilidad, idoneidad o disponibilidad con respecto al sitio web o la información, artículos, plantillas o gráficos relacionados contenidos en el sitio web. Por lo tanto, cualquier confianza que deposite en dicha información es estrictamente bajo su propio riesgo.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2" id="{1C03AD62-C302-B243-B719-7C18488AB8D2}" vid="{369035A3-870C-1547-B57F-A77073A3E3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IC-Roles-and-Responsibilities-Template_PowerPoint</Template>
  <TotalTime>0</TotalTime>
  <Words>415</Words>
  <Application>Microsoft Macintosh PowerPoint</Application>
  <PresentationFormat>Widescreen</PresentationFormat>
  <Paragraphs>78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Alexandra Ragazhinskaya</dc:creator>
  <cp:lastModifiedBy>Jason Flores</cp:lastModifiedBy>
  <cp:revision>2</cp:revision>
  <dcterms:created xsi:type="dcterms:W3CDTF">2021-10-30T23:55:23Z</dcterms:created>
  <dcterms:modified xsi:type="dcterms:W3CDTF">2022-09-11T04:17:11Z</dcterms:modified>
</cp:coreProperties>
</file>