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53"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F9FB"/>
    <a:srgbClr val="E9CF9C"/>
    <a:srgbClr val="E0EA88"/>
    <a:srgbClr val="FFE699"/>
    <a:srgbClr val="FFF2CC"/>
    <a:srgbClr val="FCF8E4"/>
    <a:srgbClr val="9CF0F0"/>
    <a:srgbClr val="D3EEA4"/>
    <a:srgbClr val="FCF1C3"/>
    <a:srgbClr val="EAEE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75" autoAdjust="0"/>
    <p:restoredTop sz="86447"/>
  </p:normalViewPr>
  <p:slideViewPr>
    <p:cSldViewPr snapToGrid="0" snapToObjects="1">
      <p:cViewPr varScale="1">
        <p:scale>
          <a:sx n="112" d="100"/>
          <a:sy n="112" d="100"/>
        </p:scale>
        <p:origin x="712" y="192"/>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orm&#10;&#10;Beschreibung automatisch generiert">
            <a:extLst>
              <a:ext uri="{FF2B5EF4-FFF2-40B4-BE49-F238E27FC236}">
                <a16:creationId xmlns:a16="http://schemas.microsoft.com/office/drawing/2014/main" id="{1AE65A14-F267-A448-B5E0-4329D1561F45}"/>
              </a:ext>
            </a:extLst>
          </p:cNvPr>
          <p:cNvPicPr>
            <a:picLocks noChangeAspect="1"/>
          </p:cNvPicPr>
          <p:nvPr/>
        </p:nvPicPr>
        <p:blipFill>
          <a:blip r:embed="rId2">
            <a:alphaModFix amt="50000"/>
          </a:blip>
          <a:stretch>
            <a:fillRect/>
          </a:stretch>
        </p:blipFill>
        <p:spPr>
          <a:xfrm>
            <a:off x="7163032" y="-657046"/>
            <a:ext cx="5798946" cy="701089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6" y="253847"/>
            <a:ext cx="8104955" cy="461665"/>
          </a:xfrm>
          <a:prstGeom prst="rect">
            <a:avLst/>
          </a:prstGeom>
          <a:noFill/>
        </p:spPr>
        <p:txBody>
          <a:bodyPr wrap="square" rtlCol="0">
            <a:spAutoFit/>
          </a:bodyPr>
          <a:lstStyle/>
          <a:p>
            <a:r>
              <a:rPr lang="de" sz="2400" b="1" dirty="0">
                <a:solidFill>
                  <a:schemeClr val="tx1">
                    <a:lumMod val="75000"/>
                    <a:lumOff val="25000"/>
                  </a:schemeClr>
                </a:solidFill>
                <a:latin typeface="Century Gothic" panose="020B0502020202020204" pitchFamily="34" charset="0"/>
              </a:rPr>
              <a:t>VORLAGE FÜR ROLLEN UND VERANTWORTLICHKEITEN</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ROLLEN UND VERANTWORTLICHKEITEN</a:t>
            </a:r>
            <a:endParaRPr lang="en-US" dirty="0">
              <a:solidFill>
                <a:schemeClr val="bg1"/>
              </a:solidFill>
              <a:latin typeface="Century Gothic" panose="020B0502020202020204" pitchFamily="34" charset="0"/>
              <a:ea typeface="Arial" charset="0"/>
              <a:cs typeface="Arial" charset="0"/>
            </a:endParaRPr>
          </a:p>
        </p:txBody>
      </p:sp>
      <p:sp>
        <p:nvSpPr>
          <p:cNvPr id="8" name="TextBox 7">
            <a:extLst>
              <a:ext uri="{FF2B5EF4-FFF2-40B4-BE49-F238E27FC236}">
                <a16:creationId xmlns:a16="http://schemas.microsoft.com/office/drawing/2014/main" id="{B11B18CE-FA37-104E-9FC4-D5C38722F595}"/>
              </a:ext>
            </a:extLst>
          </p:cNvPr>
          <p:cNvSpPr txBox="1"/>
          <p:nvPr/>
        </p:nvSpPr>
        <p:spPr>
          <a:xfrm>
            <a:off x="386016" y="787744"/>
            <a:ext cx="1828800" cy="307777"/>
          </a:xfrm>
          <a:prstGeom prst="rect">
            <a:avLst/>
          </a:prstGeom>
          <a:noFill/>
        </p:spPr>
        <p:txBody>
          <a:bodyPr wrap="square" rtlCol="0">
            <a:spAutoFit/>
          </a:bodyPr>
          <a:lstStyle/>
          <a:p>
            <a:pPr algn="ctr"/>
            <a:r>
              <a:rPr lang="de" sz="1400" dirty="0">
                <a:solidFill>
                  <a:schemeClr val="tx1">
                    <a:lumMod val="65000"/>
                    <a:lumOff val="35000"/>
                  </a:schemeClr>
                </a:solidFill>
                <a:latin typeface="Century Gothic" panose="020B0502020202020204" pitchFamily="34" charset="0"/>
              </a:rPr>
              <a:t>PROJEKTROLLE</a:t>
            </a:r>
          </a:p>
        </p:txBody>
      </p:sp>
      <p:sp>
        <p:nvSpPr>
          <p:cNvPr id="24" name="AutoShape 167">
            <a:extLst>
              <a:ext uri="{FF2B5EF4-FFF2-40B4-BE49-F238E27FC236}">
                <a16:creationId xmlns:a16="http://schemas.microsoft.com/office/drawing/2014/main" id="{A322ED25-B13A-474F-AD19-6B19DE2264B1}"/>
              </a:ext>
            </a:extLst>
          </p:cNvPr>
          <p:cNvSpPr>
            <a:spLocks noChangeArrowheads="1"/>
          </p:cNvSpPr>
          <p:nvPr/>
        </p:nvSpPr>
        <p:spPr bwMode="auto">
          <a:xfrm>
            <a:off x="2426493" y="1100791"/>
            <a:ext cx="1828800" cy="731520"/>
          </a:xfrm>
          <a:prstGeom prst="rect">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pPr marL="0" marR="0">
              <a:spcBef>
                <a:spcPts val="0"/>
              </a:spcBef>
              <a:spcAft>
                <a:spcPts val="0"/>
              </a:spcAft>
            </a:pPr>
            <a:r>
              <a:rPr lang="de"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p>
        </p:txBody>
      </p:sp>
      <p:sp>
        <p:nvSpPr>
          <p:cNvPr id="39" name="TextBox 38">
            <a:extLst>
              <a:ext uri="{FF2B5EF4-FFF2-40B4-BE49-F238E27FC236}">
                <a16:creationId xmlns:a16="http://schemas.microsoft.com/office/drawing/2014/main" id="{0141EFF5-92AF-5F4D-AA4F-D9C7022C2436}"/>
              </a:ext>
            </a:extLst>
          </p:cNvPr>
          <p:cNvSpPr txBox="1"/>
          <p:nvPr/>
        </p:nvSpPr>
        <p:spPr>
          <a:xfrm>
            <a:off x="2426492" y="787744"/>
            <a:ext cx="1828800" cy="307777"/>
          </a:xfrm>
          <a:prstGeom prst="rect">
            <a:avLst/>
          </a:prstGeom>
          <a:noFill/>
        </p:spPr>
        <p:txBody>
          <a:bodyPr wrap="square" rtlCol="0">
            <a:spAutoFit/>
          </a:bodyPr>
          <a:lstStyle/>
          <a:p>
            <a:pPr algn="ctr"/>
            <a:r>
              <a:rPr lang="de" sz="1400" dirty="0">
                <a:solidFill>
                  <a:schemeClr val="tx1">
                    <a:lumMod val="65000"/>
                    <a:lumOff val="35000"/>
                  </a:schemeClr>
                </a:solidFill>
                <a:latin typeface="Century Gothic" panose="020B0502020202020204" pitchFamily="34" charset="0"/>
              </a:rPr>
              <a:t>ZUGEORDNET</a:t>
            </a:r>
          </a:p>
        </p:txBody>
      </p:sp>
      <p:sp>
        <p:nvSpPr>
          <p:cNvPr id="40" name="TextBox 39">
            <a:extLst>
              <a:ext uri="{FF2B5EF4-FFF2-40B4-BE49-F238E27FC236}">
                <a16:creationId xmlns:a16="http://schemas.microsoft.com/office/drawing/2014/main" id="{826FEF3C-1A4C-D646-BBF6-00470EC27321}"/>
              </a:ext>
            </a:extLst>
          </p:cNvPr>
          <p:cNvSpPr txBox="1"/>
          <p:nvPr/>
        </p:nvSpPr>
        <p:spPr>
          <a:xfrm>
            <a:off x="4465843" y="787744"/>
            <a:ext cx="3566160" cy="307777"/>
          </a:xfrm>
          <a:prstGeom prst="rect">
            <a:avLst/>
          </a:prstGeom>
          <a:noFill/>
        </p:spPr>
        <p:txBody>
          <a:bodyPr wrap="square" rtlCol="0">
            <a:spAutoFit/>
          </a:bodyPr>
          <a:lstStyle/>
          <a:p>
            <a:pPr algn="ctr"/>
            <a:r>
              <a:rPr lang="de" sz="1400" dirty="0">
                <a:solidFill>
                  <a:schemeClr val="tx1">
                    <a:lumMod val="65000"/>
                    <a:lumOff val="35000"/>
                  </a:schemeClr>
                </a:solidFill>
                <a:latin typeface="Century Gothic" panose="020B0502020202020204" pitchFamily="34" charset="0"/>
              </a:rPr>
              <a:t>VERANTWORTLICHKEITEN</a:t>
            </a:r>
          </a:p>
        </p:txBody>
      </p:sp>
      <p:sp>
        <p:nvSpPr>
          <p:cNvPr id="41" name="TextBox 40">
            <a:extLst>
              <a:ext uri="{FF2B5EF4-FFF2-40B4-BE49-F238E27FC236}">
                <a16:creationId xmlns:a16="http://schemas.microsoft.com/office/drawing/2014/main" id="{2320BE46-0B70-1849-A306-994E9EADF8DD}"/>
              </a:ext>
            </a:extLst>
          </p:cNvPr>
          <p:cNvSpPr txBox="1"/>
          <p:nvPr/>
        </p:nvSpPr>
        <p:spPr>
          <a:xfrm>
            <a:off x="8273643" y="787744"/>
            <a:ext cx="3473597" cy="307777"/>
          </a:xfrm>
          <a:prstGeom prst="rect">
            <a:avLst/>
          </a:prstGeom>
          <a:noFill/>
        </p:spPr>
        <p:txBody>
          <a:bodyPr wrap="square" rtlCol="0">
            <a:spAutoFit/>
          </a:bodyPr>
          <a:lstStyle/>
          <a:p>
            <a:pPr algn="ctr"/>
            <a:r>
              <a:rPr lang="de" sz="1400" dirty="0">
                <a:solidFill>
                  <a:schemeClr val="tx1">
                    <a:lumMod val="65000"/>
                    <a:lumOff val="35000"/>
                  </a:schemeClr>
                </a:solidFill>
                <a:latin typeface="Century Gothic" panose="020B0502020202020204" pitchFamily="34" charset="0"/>
              </a:rPr>
              <a:t>PROJEKTSPONSOR [NAME]</a:t>
            </a:r>
          </a:p>
        </p:txBody>
      </p:sp>
      <p:sp>
        <p:nvSpPr>
          <p:cNvPr id="45" name="AutoShape 167">
            <a:extLst>
              <a:ext uri="{FF2B5EF4-FFF2-40B4-BE49-F238E27FC236}">
                <a16:creationId xmlns:a16="http://schemas.microsoft.com/office/drawing/2014/main" id="{DF947AB3-8DFC-9E42-B7C2-8449B60470C0}"/>
              </a:ext>
            </a:extLst>
          </p:cNvPr>
          <p:cNvSpPr>
            <a:spLocks noChangeArrowheads="1"/>
          </p:cNvSpPr>
          <p:nvPr/>
        </p:nvSpPr>
        <p:spPr bwMode="auto">
          <a:xfrm>
            <a:off x="386017" y="1100791"/>
            <a:ext cx="1828800" cy="731520"/>
          </a:xfrm>
          <a:prstGeom prst="rect">
            <a:avLst/>
          </a:prstGeom>
          <a:solidFill>
            <a:schemeClr val="tx2">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r>
              <a:rPr lang="de" sz="120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Projektleiter</a:t>
            </a:r>
          </a:p>
        </p:txBody>
      </p:sp>
      <p:sp>
        <p:nvSpPr>
          <p:cNvPr id="49" name="AutoShape 167">
            <a:extLst>
              <a:ext uri="{FF2B5EF4-FFF2-40B4-BE49-F238E27FC236}">
                <a16:creationId xmlns:a16="http://schemas.microsoft.com/office/drawing/2014/main" id="{6B346033-B1BE-4D44-B2AC-C58B89381998}"/>
              </a:ext>
            </a:extLst>
          </p:cNvPr>
          <p:cNvSpPr>
            <a:spLocks noChangeArrowheads="1"/>
          </p:cNvSpPr>
          <p:nvPr/>
        </p:nvSpPr>
        <p:spPr bwMode="auto">
          <a:xfrm>
            <a:off x="8273643" y="1100791"/>
            <a:ext cx="347472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320040" tIns="91440" rIns="91440" bIns="91440" anchor="ctr" anchorCtr="0" upright="1"/>
          <a:lstStyle/>
          <a:p>
            <a:r>
              <a:rPr lang="de" sz="105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Bietet Ressourcen und Unterstützung, um geschäftlichen Nutzen zu schaffen und erfolgreiche Geschäftsergebnisse sicherzustellen.</a:t>
            </a:r>
          </a:p>
        </p:txBody>
      </p:sp>
      <p:sp>
        <p:nvSpPr>
          <p:cNvPr id="51" name="AutoShape 167">
            <a:extLst>
              <a:ext uri="{FF2B5EF4-FFF2-40B4-BE49-F238E27FC236}">
                <a16:creationId xmlns:a16="http://schemas.microsoft.com/office/drawing/2014/main" id="{D1BE24F9-4129-D148-BDA6-694FFF08BC59}"/>
              </a:ext>
            </a:extLst>
          </p:cNvPr>
          <p:cNvSpPr>
            <a:spLocks noChangeArrowheads="1"/>
          </p:cNvSpPr>
          <p:nvPr/>
        </p:nvSpPr>
        <p:spPr bwMode="auto">
          <a:xfrm>
            <a:off x="4465843" y="1100791"/>
            <a:ext cx="356616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274320" bIns="91440" anchor="ctr" anchorCtr="0" upright="1"/>
          <a:lstStyle/>
          <a:p>
            <a:r>
              <a:rPr lang="de" sz="105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Konzentriert sich auf die Projektausführung und die Ergebnisse.</a:t>
            </a:r>
            <a:endParaRPr lang="en-US" sz="105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sp>
        <p:nvSpPr>
          <p:cNvPr id="52" name="AutoShape 167">
            <a:extLst>
              <a:ext uri="{FF2B5EF4-FFF2-40B4-BE49-F238E27FC236}">
                <a16:creationId xmlns:a16="http://schemas.microsoft.com/office/drawing/2014/main" id="{9DD21591-C5E4-C742-8104-2AC28453F324}"/>
              </a:ext>
            </a:extLst>
          </p:cNvPr>
          <p:cNvSpPr>
            <a:spLocks noChangeArrowheads="1"/>
          </p:cNvSpPr>
          <p:nvPr/>
        </p:nvSpPr>
        <p:spPr bwMode="auto">
          <a:xfrm>
            <a:off x="2426492" y="1993353"/>
            <a:ext cx="1828800" cy="731520"/>
          </a:xfrm>
          <a:prstGeom prst="rect">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pPr marL="0" marR="0">
              <a:spcBef>
                <a:spcPts val="0"/>
              </a:spcBef>
              <a:spcAft>
                <a:spcPts val="0"/>
              </a:spcAft>
            </a:pPr>
            <a:r>
              <a:rPr lang="de"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p>
        </p:txBody>
      </p:sp>
      <p:sp>
        <p:nvSpPr>
          <p:cNvPr id="55" name="AutoShape 167">
            <a:extLst>
              <a:ext uri="{FF2B5EF4-FFF2-40B4-BE49-F238E27FC236}">
                <a16:creationId xmlns:a16="http://schemas.microsoft.com/office/drawing/2014/main" id="{E498BCB3-6093-034F-AB88-FB94A044B3E5}"/>
              </a:ext>
            </a:extLst>
          </p:cNvPr>
          <p:cNvSpPr>
            <a:spLocks noChangeArrowheads="1"/>
          </p:cNvSpPr>
          <p:nvPr/>
        </p:nvSpPr>
        <p:spPr bwMode="auto">
          <a:xfrm>
            <a:off x="386016" y="1993353"/>
            <a:ext cx="1828800" cy="731520"/>
          </a:xfrm>
          <a:prstGeom prst="rect">
            <a:avLst/>
          </a:prstGeom>
          <a:solidFill>
            <a:schemeClr val="tx2">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r>
              <a:rPr lang="de" sz="120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Product Owner</a:t>
            </a:r>
          </a:p>
        </p:txBody>
      </p:sp>
      <p:sp>
        <p:nvSpPr>
          <p:cNvPr id="56" name="AutoShape 167">
            <a:extLst>
              <a:ext uri="{FF2B5EF4-FFF2-40B4-BE49-F238E27FC236}">
                <a16:creationId xmlns:a16="http://schemas.microsoft.com/office/drawing/2014/main" id="{B56C96CC-EB6D-544E-B358-BB74ECF6FF6A}"/>
              </a:ext>
            </a:extLst>
          </p:cNvPr>
          <p:cNvSpPr>
            <a:spLocks noChangeArrowheads="1"/>
          </p:cNvSpPr>
          <p:nvPr/>
        </p:nvSpPr>
        <p:spPr bwMode="auto">
          <a:xfrm>
            <a:off x="8273642" y="1993353"/>
            <a:ext cx="347472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320040" tIns="91440" rIns="91440" bIns="91440" anchor="ctr" anchorCtr="0" upright="1"/>
          <a:lstStyle/>
          <a:p>
            <a:r>
              <a:rPr lang="de" sz="105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Konzentriert sich auf die Vision und Ressourcennutzung und dient gleichzeitig als Anwalt für das Produkt. </a:t>
            </a:r>
            <a:endParaRPr lang="en-US" sz="105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sp>
        <p:nvSpPr>
          <p:cNvPr id="57" name="AutoShape 167">
            <a:extLst>
              <a:ext uri="{FF2B5EF4-FFF2-40B4-BE49-F238E27FC236}">
                <a16:creationId xmlns:a16="http://schemas.microsoft.com/office/drawing/2014/main" id="{5809B08C-517F-E548-9E61-6805E4D739F0}"/>
              </a:ext>
            </a:extLst>
          </p:cNvPr>
          <p:cNvSpPr>
            <a:spLocks noChangeArrowheads="1"/>
          </p:cNvSpPr>
          <p:nvPr/>
        </p:nvSpPr>
        <p:spPr bwMode="auto">
          <a:xfrm>
            <a:off x="4465843" y="1993353"/>
            <a:ext cx="356616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274320" bIns="91440" anchor="ctr" anchorCtr="0" upright="1"/>
          <a:lstStyle/>
          <a:p>
            <a:r>
              <a:rPr lang="de" sz="105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Setzt sich für den Endbenutzer ein und führt das Team mit fundierten Entscheidungen auf der Grundlage von Benutzerfeedback. </a:t>
            </a:r>
          </a:p>
        </p:txBody>
      </p:sp>
      <p:sp>
        <p:nvSpPr>
          <p:cNvPr id="58" name="AutoShape 167">
            <a:extLst>
              <a:ext uri="{FF2B5EF4-FFF2-40B4-BE49-F238E27FC236}">
                <a16:creationId xmlns:a16="http://schemas.microsoft.com/office/drawing/2014/main" id="{D6244B01-2A8A-084C-BB04-AA9B1F2F0A62}"/>
              </a:ext>
            </a:extLst>
          </p:cNvPr>
          <p:cNvSpPr>
            <a:spLocks noChangeArrowheads="1"/>
          </p:cNvSpPr>
          <p:nvPr/>
        </p:nvSpPr>
        <p:spPr bwMode="auto">
          <a:xfrm>
            <a:off x="2425370" y="2885915"/>
            <a:ext cx="1828800" cy="731520"/>
          </a:xfrm>
          <a:prstGeom prst="rect">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pPr marL="0" marR="0">
              <a:spcBef>
                <a:spcPts val="0"/>
              </a:spcBef>
              <a:spcAft>
                <a:spcPts val="0"/>
              </a:spcAft>
            </a:pPr>
            <a:r>
              <a:rPr lang="de"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p>
        </p:txBody>
      </p:sp>
      <p:sp>
        <p:nvSpPr>
          <p:cNvPr id="59" name="AutoShape 167">
            <a:extLst>
              <a:ext uri="{FF2B5EF4-FFF2-40B4-BE49-F238E27FC236}">
                <a16:creationId xmlns:a16="http://schemas.microsoft.com/office/drawing/2014/main" id="{FE9A5045-D1FA-164F-AC5E-0AC0B93750DB}"/>
              </a:ext>
            </a:extLst>
          </p:cNvPr>
          <p:cNvSpPr>
            <a:spLocks noChangeArrowheads="1"/>
          </p:cNvSpPr>
          <p:nvPr/>
        </p:nvSpPr>
        <p:spPr bwMode="auto">
          <a:xfrm>
            <a:off x="384894" y="2885915"/>
            <a:ext cx="1828800" cy="731520"/>
          </a:xfrm>
          <a:prstGeom prst="rect">
            <a:avLst/>
          </a:prstGeom>
          <a:solidFill>
            <a:schemeClr val="tx2">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r>
              <a:rPr lang="de" sz="120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Projektinhaber</a:t>
            </a:r>
            <a:endPar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sp>
        <p:nvSpPr>
          <p:cNvPr id="60" name="AutoShape 167">
            <a:extLst>
              <a:ext uri="{FF2B5EF4-FFF2-40B4-BE49-F238E27FC236}">
                <a16:creationId xmlns:a16="http://schemas.microsoft.com/office/drawing/2014/main" id="{D72D8B84-C09E-964A-8338-3565B543576D}"/>
              </a:ext>
            </a:extLst>
          </p:cNvPr>
          <p:cNvSpPr>
            <a:spLocks noChangeArrowheads="1"/>
          </p:cNvSpPr>
          <p:nvPr/>
        </p:nvSpPr>
        <p:spPr bwMode="auto">
          <a:xfrm>
            <a:off x="8272520" y="2885915"/>
            <a:ext cx="347472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320040" tIns="91440" rIns="91440" bIns="91440" anchor="ctr" anchorCtr="0" upright="1"/>
          <a:lstStyle/>
          <a:p>
            <a:r>
              <a:rPr lang="de" sz="105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Dient als Kommunikationslinie zwischen dem Projektteam und den Entscheidungsträgern. </a:t>
            </a:r>
            <a:endParaRPr lang="en-US" sz="105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sp>
        <p:nvSpPr>
          <p:cNvPr id="61" name="AutoShape 167">
            <a:extLst>
              <a:ext uri="{FF2B5EF4-FFF2-40B4-BE49-F238E27FC236}">
                <a16:creationId xmlns:a16="http://schemas.microsoft.com/office/drawing/2014/main" id="{5B54D90E-5954-D34F-9ECB-9376775CCA3B}"/>
              </a:ext>
            </a:extLst>
          </p:cNvPr>
          <p:cNvSpPr>
            <a:spLocks noChangeArrowheads="1"/>
          </p:cNvSpPr>
          <p:nvPr/>
        </p:nvSpPr>
        <p:spPr bwMode="auto">
          <a:xfrm>
            <a:off x="4465843" y="2885915"/>
            <a:ext cx="356616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274320" bIns="91440" anchor="ctr" anchorCtr="0" upright="1"/>
          <a:lstStyle/>
          <a:p>
            <a:r>
              <a:rPr lang="de" sz="105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Fungiert als Kommunikationslinie zwischen dem Projektsponsor und dem Projektmanager. </a:t>
            </a:r>
          </a:p>
        </p:txBody>
      </p:sp>
      <p:sp>
        <p:nvSpPr>
          <p:cNvPr id="62" name="AutoShape 167">
            <a:extLst>
              <a:ext uri="{FF2B5EF4-FFF2-40B4-BE49-F238E27FC236}">
                <a16:creationId xmlns:a16="http://schemas.microsoft.com/office/drawing/2014/main" id="{337305EE-4105-6545-9041-E9F644A21251}"/>
              </a:ext>
            </a:extLst>
          </p:cNvPr>
          <p:cNvSpPr>
            <a:spLocks noChangeArrowheads="1"/>
          </p:cNvSpPr>
          <p:nvPr/>
        </p:nvSpPr>
        <p:spPr bwMode="auto">
          <a:xfrm>
            <a:off x="2425369" y="3778477"/>
            <a:ext cx="1828800" cy="731520"/>
          </a:xfrm>
          <a:prstGeom prst="rect">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pPr marL="0" marR="0">
              <a:spcBef>
                <a:spcPts val="0"/>
              </a:spcBef>
              <a:spcAft>
                <a:spcPts val="0"/>
              </a:spcAft>
            </a:pPr>
            <a:r>
              <a:rPr lang="de"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p>
        </p:txBody>
      </p:sp>
      <p:sp>
        <p:nvSpPr>
          <p:cNvPr id="63" name="AutoShape 167">
            <a:extLst>
              <a:ext uri="{FF2B5EF4-FFF2-40B4-BE49-F238E27FC236}">
                <a16:creationId xmlns:a16="http://schemas.microsoft.com/office/drawing/2014/main" id="{4D3CA8FE-C5CE-564C-A35D-84CEE5DF625F}"/>
              </a:ext>
            </a:extLst>
          </p:cNvPr>
          <p:cNvSpPr>
            <a:spLocks noChangeArrowheads="1"/>
          </p:cNvSpPr>
          <p:nvPr/>
        </p:nvSpPr>
        <p:spPr bwMode="auto">
          <a:xfrm>
            <a:off x="384893" y="3778477"/>
            <a:ext cx="1828800" cy="731520"/>
          </a:xfrm>
          <a:prstGeom prst="rect">
            <a:avLst/>
          </a:prstGeom>
          <a:solidFill>
            <a:schemeClr val="tx2">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r>
              <a:rPr lang="de" sz="120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Projekt-Champion</a:t>
            </a:r>
            <a:endPar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sp>
        <p:nvSpPr>
          <p:cNvPr id="64" name="AutoShape 167">
            <a:extLst>
              <a:ext uri="{FF2B5EF4-FFF2-40B4-BE49-F238E27FC236}">
                <a16:creationId xmlns:a16="http://schemas.microsoft.com/office/drawing/2014/main" id="{30897772-8997-104B-8E02-236090651120}"/>
              </a:ext>
            </a:extLst>
          </p:cNvPr>
          <p:cNvSpPr>
            <a:spLocks noChangeArrowheads="1"/>
          </p:cNvSpPr>
          <p:nvPr/>
        </p:nvSpPr>
        <p:spPr bwMode="auto">
          <a:xfrm>
            <a:off x="8272519" y="3778477"/>
            <a:ext cx="347472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320040" tIns="91440" rIns="91440" bIns="91440" anchor="ctr" anchorCtr="0" upright="1"/>
          <a:lstStyle/>
          <a:p>
            <a:r>
              <a:rPr lang="de" sz="105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Hilft Projektmitgliedern durch die Bereitstellung von Ressourcen und Anleitungen. </a:t>
            </a:r>
            <a:endParaRPr lang="en-US" sz="105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sp>
        <p:nvSpPr>
          <p:cNvPr id="65" name="AutoShape 167">
            <a:extLst>
              <a:ext uri="{FF2B5EF4-FFF2-40B4-BE49-F238E27FC236}">
                <a16:creationId xmlns:a16="http://schemas.microsoft.com/office/drawing/2014/main" id="{7D98C8B4-4777-5948-9CBD-86735BF4F873}"/>
              </a:ext>
            </a:extLst>
          </p:cNvPr>
          <p:cNvSpPr>
            <a:spLocks noChangeArrowheads="1"/>
          </p:cNvSpPr>
          <p:nvPr/>
        </p:nvSpPr>
        <p:spPr bwMode="auto">
          <a:xfrm>
            <a:off x="4465843" y="3778477"/>
            <a:ext cx="356616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274320" bIns="91440" anchor="ctr" anchorCtr="0" upright="1"/>
          <a:lstStyle/>
          <a:p>
            <a:r>
              <a:rPr lang="de" sz="105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Bietet direktere inspirierende und motivierende Unterstützung. Dient auch als Anwalt für das Projekt und stellt sicher, dass die Stakeholder zufrieden sind. </a:t>
            </a:r>
          </a:p>
        </p:txBody>
      </p:sp>
      <p:sp>
        <p:nvSpPr>
          <p:cNvPr id="66" name="AutoShape 167">
            <a:extLst>
              <a:ext uri="{FF2B5EF4-FFF2-40B4-BE49-F238E27FC236}">
                <a16:creationId xmlns:a16="http://schemas.microsoft.com/office/drawing/2014/main" id="{35BD7F6E-24EF-4D4D-894C-5C4A91B02578}"/>
              </a:ext>
            </a:extLst>
          </p:cNvPr>
          <p:cNvSpPr>
            <a:spLocks noChangeArrowheads="1"/>
          </p:cNvSpPr>
          <p:nvPr/>
        </p:nvSpPr>
        <p:spPr bwMode="auto">
          <a:xfrm>
            <a:off x="2425370" y="4671039"/>
            <a:ext cx="1828800" cy="731520"/>
          </a:xfrm>
          <a:prstGeom prst="rect">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pPr marL="0" marR="0">
              <a:spcBef>
                <a:spcPts val="0"/>
              </a:spcBef>
              <a:spcAft>
                <a:spcPts val="0"/>
              </a:spcAft>
            </a:pPr>
            <a:r>
              <a:rPr lang="de"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p>
        </p:txBody>
      </p:sp>
      <p:sp>
        <p:nvSpPr>
          <p:cNvPr id="67" name="AutoShape 167">
            <a:extLst>
              <a:ext uri="{FF2B5EF4-FFF2-40B4-BE49-F238E27FC236}">
                <a16:creationId xmlns:a16="http://schemas.microsoft.com/office/drawing/2014/main" id="{1CA4F46A-5D16-3C41-835B-FDB0436DB057}"/>
              </a:ext>
            </a:extLst>
          </p:cNvPr>
          <p:cNvSpPr>
            <a:spLocks noChangeArrowheads="1"/>
          </p:cNvSpPr>
          <p:nvPr/>
        </p:nvSpPr>
        <p:spPr bwMode="auto">
          <a:xfrm>
            <a:off x="384894" y="4671039"/>
            <a:ext cx="1828800" cy="731520"/>
          </a:xfrm>
          <a:prstGeom prst="rect">
            <a:avLst/>
          </a:prstGeom>
          <a:solidFill>
            <a:schemeClr val="tx2">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r>
              <a:rPr lang="de" sz="120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Projektbeteiligter</a:t>
            </a:r>
            <a:endPar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sp>
        <p:nvSpPr>
          <p:cNvPr id="68" name="AutoShape 167">
            <a:extLst>
              <a:ext uri="{FF2B5EF4-FFF2-40B4-BE49-F238E27FC236}">
                <a16:creationId xmlns:a16="http://schemas.microsoft.com/office/drawing/2014/main" id="{172F6363-5B90-5743-AD0F-E85F134CB703}"/>
              </a:ext>
            </a:extLst>
          </p:cNvPr>
          <p:cNvSpPr>
            <a:spLocks noChangeArrowheads="1"/>
          </p:cNvSpPr>
          <p:nvPr/>
        </p:nvSpPr>
        <p:spPr bwMode="auto">
          <a:xfrm>
            <a:off x="8272520" y="4671039"/>
            <a:ext cx="347472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320040" tIns="91440" rIns="91440" bIns="91440" anchor="ctr" anchorCtr="0" upright="1"/>
          <a:lstStyle/>
          <a:p>
            <a:r>
              <a:rPr lang="de" sz="105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Teil der Geschäftsleitung in der Organisation, der das Projekt gehört.</a:t>
            </a:r>
            <a:endParaRPr lang="en-US" sz="105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sp>
        <p:nvSpPr>
          <p:cNvPr id="69" name="AutoShape 167">
            <a:extLst>
              <a:ext uri="{FF2B5EF4-FFF2-40B4-BE49-F238E27FC236}">
                <a16:creationId xmlns:a16="http://schemas.microsoft.com/office/drawing/2014/main" id="{FAD8703B-EAFD-9F4D-B381-8518D35D4662}"/>
              </a:ext>
            </a:extLst>
          </p:cNvPr>
          <p:cNvSpPr>
            <a:spLocks noChangeArrowheads="1"/>
          </p:cNvSpPr>
          <p:nvPr/>
        </p:nvSpPr>
        <p:spPr bwMode="auto">
          <a:xfrm>
            <a:off x="4465843" y="4671039"/>
            <a:ext cx="356616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274320" bIns="91440" anchor="ctr" anchorCtr="0" upright="1"/>
          <a:lstStyle/>
          <a:p>
            <a:r>
              <a:rPr lang="de" sz="105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In das Projekt investiert und davon betroffen. </a:t>
            </a:r>
          </a:p>
        </p:txBody>
      </p:sp>
      <p:sp>
        <p:nvSpPr>
          <p:cNvPr id="70" name="AutoShape 167">
            <a:extLst>
              <a:ext uri="{FF2B5EF4-FFF2-40B4-BE49-F238E27FC236}">
                <a16:creationId xmlns:a16="http://schemas.microsoft.com/office/drawing/2014/main" id="{1E0F6CE7-4C08-C549-9A15-52C3EC1AD199}"/>
              </a:ext>
            </a:extLst>
          </p:cNvPr>
          <p:cNvSpPr>
            <a:spLocks noChangeArrowheads="1"/>
          </p:cNvSpPr>
          <p:nvPr/>
        </p:nvSpPr>
        <p:spPr bwMode="auto">
          <a:xfrm>
            <a:off x="2425369" y="5563600"/>
            <a:ext cx="1828800" cy="731520"/>
          </a:xfrm>
          <a:prstGeom prst="rect">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pPr marL="0" marR="0">
              <a:spcBef>
                <a:spcPts val="0"/>
              </a:spcBef>
              <a:spcAft>
                <a:spcPts val="0"/>
              </a:spcAft>
            </a:pPr>
            <a:r>
              <a:rPr lang="de"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p>
        </p:txBody>
      </p:sp>
      <p:sp>
        <p:nvSpPr>
          <p:cNvPr id="71" name="AutoShape 167">
            <a:extLst>
              <a:ext uri="{FF2B5EF4-FFF2-40B4-BE49-F238E27FC236}">
                <a16:creationId xmlns:a16="http://schemas.microsoft.com/office/drawing/2014/main" id="{455E4D3A-242B-274D-A0C9-A80154177665}"/>
              </a:ext>
            </a:extLst>
          </p:cNvPr>
          <p:cNvSpPr>
            <a:spLocks noChangeArrowheads="1"/>
          </p:cNvSpPr>
          <p:nvPr/>
        </p:nvSpPr>
        <p:spPr bwMode="auto">
          <a:xfrm>
            <a:off x="384893" y="5563600"/>
            <a:ext cx="1828800" cy="731520"/>
          </a:xfrm>
          <a:prstGeom prst="rect">
            <a:avLst/>
          </a:prstGeom>
          <a:solidFill>
            <a:schemeClr val="tx2">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r>
              <a:rPr lang="de" sz="120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Ausführender Sponsor</a:t>
            </a:r>
            <a:endPar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sp>
        <p:nvSpPr>
          <p:cNvPr id="72" name="AutoShape 167">
            <a:extLst>
              <a:ext uri="{FF2B5EF4-FFF2-40B4-BE49-F238E27FC236}">
                <a16:creationId xmlns:a16="http://schemas.microsoft.com/office/drawing/2014/main" id="{7D2D34E6-9A18-9649-AF9E-ACF5BEC55CE1}"/>
              </a:ext>
            </a:extLst>
          </p:cNvPr>
          <p:cNvSpPr>
            <a:spLocks noChangeArrowheads="1"/>
          </p:cNvSpPr>
          <p:nvPr/>
        </p:nvSpPr>
        <p:spPr bwMode="auto">
          <a:xfrm>
            <a:off x="8272519" y="5563600"/>
            <a:ext cx="347472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320040" tIns="91440" rIns="91440" bIns="91440" anchor="ctr" anchorCtr="0" upright="1"/>
          <a:lstStyle/>
          <a:p>
            <a:r>
              <a:rPr lang="de" sz="105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Kommunikationsverbindung zwischen dem Projektvorstand und dem Projektteam.</a:t>
            </a:r>
            <a:endParaRPr lang="en-US" sz="105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sp>
        <p:nvSpPr>
          <p:cNvPr id="73" name="AutoShape 167">
            <a:extLst>
              <a:ext uri="{FF2B5EF4-FFF2-40B4-BE49-F238E27FC236}">
                <a16:creationId xmlns:a16="http://schemas.microsoft.com/office/drawing/2014/main" id="{DC23A0AF-3E7A-214F-A4D7-09A93B3B377F}"/>
              </a:ext>
            </a:extLst>
          </p:cNvPr>
          <p:cNvSpPr>
            <a:spLocks noChangeArrowheads="1"/>
          </p:cNvSpPr>
          <p:nvPr/>
        </p:nvSpPr>
        <p:spPr bwMode="auto">
          <a:xfrm>
            <a:off x="4465843" y="5563600"/>
            <a:ext cx="356616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274320" bIns="91440" anchor="ctr" anchorCtr="0" upright="1"/>
          <a:lstStyle/>
          <a:p>
            <a:r>
              <a:rPr lang="de" sz="105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Auf dem Projektvorstand. Besorgt über den Erfolg des Projekts und wie das Projekt mit der Vision und Strategie des Unternehmens in Einklang gebracht wird.</a:t>
            </a:r>
          </a:p>
        </p:txBody>
      </p:sp>
      <p:sp>
        <p:nvSpPr>
          <p:cNvPr id="2" name="Oval 1">
            <a:extLst>
              <a:ext uri="{FF2B5EF4-FFF2-40B4-BE49-F238E27FC236}">
                <a16:creationId xmlns:a16="http://schemas.microsoft.com/office/drawing/2014/main" id="{41DD5BF1-07EB-BC44-8EDD-6219807FA9B6}"/>
              </a:ext>
            </a:extLst>
          </p:cNvPr>
          <p:cNvSpPr/>
          <p:nvPr/>
        </p:nvSpPr>
        <p:spPr>
          <a:xfrm>
            <a:off x="7886793" y="1300297"/>
            <a:ext cx="532061" cy="332509"/>
          </a:xfrm>
          <a:prstGeom prst="ellipse">
            <a:avLst/>
          </a:prstGeom>
          <a:solidFill>
            <a:schemeClr val="tx2">
              <a:lumMod val="60000"/>
              <a:lumOff val="40000"/>
            </a:schemeClr>
          </a:solidFill>
          <a:ln>
            <a:noFill/>
          </a:ln>
          <a:effectLst>
            <a:outerShdw blurRad="38100" dist="25400" dir="2700000" algn="tl" rotWithShape="0">
              <a:schemeClr val="tx1">
                <a:lumMod val="65000"/>
                <a:lumOff val="35000"/>
                <a:alpha val="2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 sz="1400" b="1" dirty="0">
                <a:latin typeface="Century Gothic" panose="020B0502020202020204" pitchFamily="34" charset="0"/>
              </a:rPr>
              <a:t>Vs</a:t>
            </a:r>
          </a:p>
        </p:txBody>
      </p:sp>
      <p:sp>
        <p:nvSpPr>
          <p:cNvPr id="74" name="Oval 73">
            <a:extLst>
              <a:ext uri="{FF2B5EF4-FFF2-40B4-BE49-F238E27FC236}">
                <a16:creationId xmlns:a16="http://schemas.microsoft.com/office/drawing/2014/main" id="{6FBCA4AF-494B-A743-8C20-C14002158E5A}"/>
              </a:ext>
            </a:extLst>
          </p:cNvPr>
          <p:cNvSpPr/>
          <p:nvPr/>
        </p:nvSpPr>
        <p:spPr>
          <a:xfrm>
            <a:off x="7882886" y="2192859"/>
            <a:ext cx="532061" cy="332509"/>
          </a:xfrm>
          <a:prstGeom prst="ellipse">
            <a:avLst/>
          </a:prstGeom>
          <a:solidFill>
            <a:schemeClr val="tx2">
              <a:lumMod val="60000"/>
              <a:lumOff val="40000"/>
            </a:schemeClr>
          </a:solidFill>
          <a:ln>
            <a:noFill/>
          </a:ln>
          <a:effectLst>
            <a:outerShdw blurRad="38100" dist="25400" dir="2700000" algn="tl" rotWithShape="0">
              <a:schemeClr val="tx1">
                <a:lumMod val="65000"/>
                <a:lumOff val="35000"/>
                <a:alpha val="2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 sz="1400" b="1" dirty="0">
                <a:latin typeface="Century Gothic" panose="020B0502020202020204" pitchFamily="34" charset="0"/>
              </a:rPr>
              <a:t>Vs</a:t>
            </a:r>
          </a:p>
        </p:txBody>
      </p:sp>
      <p:sp>
        <p:nvSpPr>
          <p:cNvPr id="75" name="Oval 74">
            <a:extLst>
              <a:ext uri="{FF2B5EF4-FFF2-40B4-BE49-F238E27FC236}">
                <a16:creationId xmlns:a16="http://schemas.microsoft.com/office/drawing/2014/main" id="{B51FAACA-9F71-2D41-AA96-CCDD6EC9F898}"/>
              </a:ext>
            </a:extLst>
          </p:cNvPr>
          <p:cNvSpPr/>
          <p:nvPr/>
        </p:nvSpPr>
        <p:spPr>
          <a:xfrm>
            <a:off x="7882886" y="3085421"/>
            <a:ext cx="532061" cy="332509"/>
          </a:xfrm>
          <a:prstGeom prst="ellipse">
            <a:avLst/>
          </a:prstGeom>
          <a:solidFill>
            <a:schemeClr val="tx2">
              <a:lumMod val="60000"/>
              <a:lumOff val="40000"/>
            </a:schemeClr>
          </a:solidFill>
          <a:ln>
            <a:noFill/>
          </a:ln>
          <a:effectLst>
            <a:outerShdw blurRad="38100" dist="25400" dir="2700000" algn="tl" rotWithShape="0">
              <a:schemeClr val="tx1">
                <a:lumMod val="65000"/>
                <a:lumOff val="35000"/>
                <a:alpha val="2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 sz="1400" b="1" dirty="0">
                <a:latin typeface="Century Gothic" panose="020B0502020202020204" pitchFamily="34" charset="0"/>
              </a:rPr>
              <a:t>Vs</a:t>
            </a:r>
          </a:p>
        </p:txBody>
      </p:sp>
      <p:sp>
        <p:nvSpPr>
          <p:cNvPr id="76" name="Oval 75">
            <a:extLst>
              <a:ext uri="{FF2B5EF4-FFF2-40B4-BE49-F238E27FC236}">
                <a16:creationId xmlns:a16="http://schemas.microsoft.com/office/drawing/2014/main" id="{1895C503-5BFC-A24E-A20F-30FC381B774A}"/>
              </a:ext>
            </a:extLst>
          </p:cNvPr>
          <p:cNvSpPr/>
          <p:nvPr/>
        </p:nvSpPr>
        <p:spPr>
          <a:xfrm>
            <a:off x="7878979" y="3977983"/>
            <a:ext cx="532061" cy="332509"/>
          </a:xfrm>
          <a:prstGeom prst="ellipse">
            <a:avLst/>
          </a:prstGeom>
          <a:solidFill>
            <a:schemeClr val="tx2">
              <a:lumMod val="60000"/>
              <a:lumOff val="40000"/>
            </a:schemeClr>
          </a:solidFill>
          <a:ln>
            <a:noFill/>
          </a:ln>
          <a:effectLst>
            <a:outerShdw blurRad="38100" dist="25400" dir="2700000" algn="tl" rotWithShape="0">
              <a:schemeClr val="tx1">
                <a:lumMod val="65000"/>
                <a:lumOff val="35000"/>
                <a:alpha val="2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 sz="1400" b="1" dirty="0">
                <a:latin typeface="Century Gothic" panose="020B0502020202020204" pitchFamily="34" charset="0"/>
              </a:rPr>
              <a:t>Vs</a:t>
            </a:r>
          </a:p>
        </p:txBody>
      </p:sp>
      <p:sp>
        <p:nvSpPr>
          <p:cNvPr id="77" name="Oval 76">
            <a:extLst>
              <a:ext uri="{FF2B5EF4-FFF2-40B4-BE49-F238E27FC236}">
                <a16:creationId xmlns:a16="http://schemas.microsoft.com/office/drawing/2014/main" id="{DF716626-7DA0-5743-BE43-BD57654AF586}"/>
              </a:ext>
            </a:extLst>
          </p:cNvPr>
          <p:cNvSpPr/>
          <p:nvPr/>
        </p:nvSpPr>
        <p:spPr>
          <a:xfrm>
            <a:off x="7877247" y="4870545"/>
            <a:ext cx="532061" cy="332509"/>
          </a:xfrm>
          <a:prstGeom prst="ellipse">
            <a:avLst/>
          </a:prstGeom>
          <a:solidFill>
            <a:schemeClr val="tx2">
              <a:lumMod val="60000"/>
              <a:lumOff val="40000"/>
            </a:schemeClr>
          </a:solidFill>
          <a:ln>
            <a:noFill/>
          </a:ln>
          <a:effectLst>
            <a:outerShdw blurRad="38100" dist="25400" dir="2700000" algn="tl" rotWithShape="0">
              <a:schemeClr val="tx1">
                <a:lumMod val="65000"/>
                <a:lumOff val="35000"/>
                <a:alpha val="2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 sz="1400" b="1" dirty="0">
                <a:latin typeface="Century Gothic" panose="020B0502020202020204" pitchFamily="34" charset="0"/>
              </a:rPr>
              <a:t>Vs</a:t>
            </a:r>
          </a:p>
        </p:txBody>
      </p:sp>
      <p:sp>
        <p:nvSpPr>
          <p:cNvPr id="78" name="Oval 77">
            <a:extLst>
              <a:ext uri="{FF2B5EF4-FFF2-40B4-BE49-F238E27FC236}">
                <a16:creationId xmlns:a16="http://schemas.microsoft.com/office/drawing/2014/main" id="{2841B7BC-1666-9F4D-862C-6183D0EF680A}"/>
              </a:ext>
            </a:extLst>
          </p:cNvPr>
          <p:cNvSpPr/>
          <p:nvPr/>
        </p:nvSpPr>
        <p:spPr>
          <a:xfrm>
            <a:off x="7873340" y="5763106"/>
            <a:ext cx="532061" cy="332509"/>
          </a:xfrm>
          <a:prstGeom prst="ellipse">
            <a:avLst/>
          </a:prstGeom>
          <a:solidFill>
            <a:schemeClr val="tx2">
              <a:lumMod val="60000"/>
              <a:lumOff val="40000"/>
            </a:schemeClr>
          </a:solidFill>
          <a:ln>
            <a:noFill/>
          </a:ln>
          <a:effectLst>
            <a:outerShdw blurRad="38100" dist="25400" dir="2700000" algn="tl" rotWithShape="0">
              <a:schemeClr val="tx1">
                <a:lumMod val="65000"/>
                <a:lumOff val="35000"/>
                <a:alpha val="2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 sz="1400" b="1" dirty="0">
                <a:latin typeface="Century Gothic" panose="020B0502020202020204" pitchFamily="34" charset="0"/>
              </a:rPr>
              <a:t>Vs</a:t>
            </a: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 name="Picture 69" descr="Form&#10;&#10;Beschreibung automatisch generiert">
            <a:extLst>
              <a:ext uri="{FF2B5EF4-FFF2-40B4-BE49-F238E27FC236}">
                <a16:creationId xmlns:a16="http://schemas.microsoft.com/office/drawing/2014/main" id="{219503DE-DA47-8548-A6B3-EDAA57B7A890}"/>
              </a:ext>
            </a:extLst>
          </p:cNvPr>
          <p:cNvPicPr>
            <a:picLocks noChangeAspect="1"/>
          </p:cNvPicPr>
          <p:nvPr/>
        </p:nvPicPr>
        <p:blipFill>
          <a:blip r:embed="rId3">
            <a:alphaModFix amt="60000"/>
          </a:blip>
          <a:stretch>
            <a:fillRect/>
          </a:stretch>
        </p:blipFill>
        <p:spPr>
          <a:xfrm>
            <a:off x="7984907" y="606991"/>
            <a:ext cx="4997547" cy="6042008"/>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945245" y="6477000"/>
            <a:ext cx="7801995"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ROLLEN UND VERANTWORTLICHKEITEN IN |   LEER</a:t>
            </a:r>
            <a:endParaRPr lang="en-US" dirty="0">
              <a:solidFill>
                <a:schemeClr val="bg1"/>
              </a:solidFill>
              <a:latin typeface="Century Gothic" panose="020B0502020202020204" pitchFamily="34" charset="0"/>
              <a:ea typeface="Arial" charset="0"/>
              <a:cs typeface="Arial" charset="0"/>
            </a:endParaRPr>
          </a:p>
        </p:txBody>
      </p:sp>
      <p:sp>
        <p:nvSpPr>
          <p:cNvPr id="38" name="TextBox 37">
            <a:extLst>
              <a:ext uri="{FF2B5EF4-FFF2-40B4-BE49-F238E27FC236}">
                <a16:creationId xmlns:a16="http://schemas.microsoft.com/office/drawing/2014/main" id="{58E5CCD7-45C5-484E-A282-5C3F0A90CD1D}"/>
              </a:ext>
            </a:extLst>
          </p:cNvPr>
          <p:cNvSpPr txBox="1"/>
          <p:nvPr/>
        </p:nvSpPr>
        <p:spPr>
          <a:xfrm>
            <a:off x="386016" y="787744"/>
            <a:ext cx="1828800" cy="307777"/>
          </a:xfrm>
          <a:prstGeom prst="rect">
            <a:avLst/>
          </a:prstGeom>
          <a:noFill/>
        </p:spPr>
        <p:txBody>
          <a:bodyPr wrap="square" rtlCol="0">
            <a:spAutoFit/>
          </a:bodyPr>
          <a:lstStyle/>
          <a:p>
            <a:pPr algn="ctr"/>
            <a:r>
              <a:rPr lang="de" sz="1400" dirty="0">
                <a:solidFill>
                  <a:schemeClr val="tx1">
                    <a:lumMod val="65000"/>
                    <a:lumOff val="35000"/>
                  </a:schemeClr>
                </a:solidFill>
                <a:latin typeface="Century Gothic" panose="020B0502020202020204" pitchFamily="34" charset="0"/>
              </a:rPr>
              <a:t>PROJEKTROLLE</a:t>
            </a:r>
          </a:p>
        </p:txBody>
      </p:sp>
      <p:sp>
        <p:nvSpPr>
          <p:cNvPr id="40" name="AutoShape 167">
            <a:extLst>
              <a:ext uri="{FF2B5EF4-FFF2-40B4-BE49-F238E27FC236}">
                <a16:creationId xmlns:a16="http://schemas.microsoft.com/office/drawing/2014/main" id="{36A0F5CF-4EA4-3340-A35C-A19EEBCBCE1F}"/>
              </a:ext>
            </a:extLst>
          </p:cNvPr>
          <p:cNvSpPr>
            <a:spLocks noChangeArrowheads="1"/>
          </p:cNvSpPr>
          <p:nvPr/>
        </p:nvSpPr>
        <p:spPr bwMode="auto">
          <a:xfrm>
            <a:off x="2426493" y="1100791"/>
            <a:ext cx="1828800" cy="731520"/>
          </a:xfrm>
          <a:prstGeom prst="rect">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pPr marL="0" marR="0">
              <a:spcBef>
                <a:spcPts val="0"/>
              </a:spcBef>
              <a:spcAft>
                <a:spcPts val="0"/>
              </a:spcAft>
            </a:pPr>
            <a:r>
              <a:rPr lang="de"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p>
        </p:txBody>
      </p:sp>
      <p:sp>
        <p:nvSpPr>
          <p:cNvPr id="41" name="TextBox 40">
            <a:extLst>
              <a:ext uri="{FF2B5EF4-FFF2-40B4-BE49-F238E27FC236}">
                <a16:creationId xmlns:a16="http://schemas.microsoft.com/office/drawing/2014/main" id="{6F27D911-DAD8-B846-BE14-7B4E5503394F}"/>
              </a:ext>
            </a:extLst>
          </p:cNvPr>
          <p:cNvSpPr txBox="1"/>
          <p:nvPr/>
        </p:nvSpPr>
        <p:spPr>
          <a:xfrm>
            <a:off x="2426492" y="787744"/>
            <a:ext cx="1828800" cy="307777"/>
          </a:xfrm>
          <a:prstGeom prst="rect">
            <a:avLst/>
          </a:prstGeom>
          <a:noFill/>
        </p:spPr>
        <p:txBody>
          <a:bodyPr wrap="square" rtlCol="0">
            <a:spAutoFit/>
          </a:bodyPr>
          <a:lstStyle/>
          <a:p>
            <a:pPr algn="ctr"/>
            <a:r>
              <a:rPr lang="de" sz="1400" dirty="0">
                <a:solidFill>
                  <a:schemeClr val="tx1">
                    <a:lumMod val="65000"/>
                    <a:lumOff val="35000"/>
                  </a:schemeClr>
                </a:solidFill>
                <a:latin typeface="Century Gothic" panose="020B0502020202020204" pitchFamily="34" charset="0"/>
              </a:rPr>
              <a:t>ZUGEORDNET</a:t>
            </a:r>
          </a:p>
        </p:txBody>
      </p:sp>
      <p:sp>
        <p:nvSpPr>
          <p:cNvPr id="42" name="TextBox 41">
            <a:extLst>
              <a:ext uri="{FF2B5EF4-FFF2-40B4-BE49-F238E27FC236}">
                <a16:creationId xmlns:a16="http://schemas.microsoft.com/office/drawing/2014/main" id="{5302E078-1AAD-EC49-9AB4-C85E7E1C5F7A}"/>
              </a:ext>
            </a:extLst>
          </p:cNvPr>
          <p:cNvSpPr txBox="1"/>
          <p:nvPr/>
        </p:nvSpPr>
        <p:spPr>
          <a:xfrm>
            <a:off x="4465843" y="787744"/>
            <a:ext cx="3566160" cy="307777"/>
          </a:xfrm>
          <a:prstGeom prst="rect">
            <a:avLst/>
          </a:prstGeom>
          <a:noFill/>
        </p:spPr>
        <p:txBody>
          <a:bodyPr wrap="square" rtlCol="0">
            <a:spAutoFit/>
          </a:bodyPr>
          <a:lstStyle/>
          <a:p>
            <a:pPr algn="ctr"/>
            <a:r>
              <a:rPr lang="de" sz="1400" dirty="0">
                <a:solidFill>
                  <a:schemeClr val="tx1">
                    <a:lumMod val="65000"/>
                    <a:lumOff val="35000"/>
                  </a:schemeClr>
                </a:solidFill>
                <a:latin typeface="Century Gothic" panose="020B0502020202020204" pitchFamily="34" charset="0"/>
              </a:rPr>
              <a:t>VERANTWORTLICHKEITEN</a:t>
            </a:r>
          </a:p>
        </p:txBody>
      </p:sp>
      <p:sp>
        <p:nvSpPr>
          <p:cNvPr id="43" name="TextBox 42">
            <a:extLst>
              <a:ext uri="{FF2B5EF4-FFF2-40B4-BE49-F238E27FC236}">
                <a16:creationId xmlns:a16="http://schemas.microsoft.com/office/drawing/2014/main" id="{6FAB7594-7377-2E4E-917E-FA8919DCEFE9}"/>
              </a:ext>
            </a:extLst>
          </p:cNvPr>
          <p:cNvSpPr txBox="1"/>
          <p:nvPr/>
        </p:nvSpPr>
        <p:spPr>
          <a:xfrm>
            <a:off x="8273643" y="787744"/>
            <a:ext cx="3473597" cy="307777"/>
          </a:xfrm>
          <a:prstGeom prst="rect">
            <a:avLst/>
          </a:prstGeom>
          <a:noFill/>
        </p:spPr>
        <p:txBody>
          <a:bodyPr wrap="square" rtlCol="0">
            <a:spAutoFit/>
          </a:bodyPr>
          <a:lstStyle/>
          <a:p>
            <a:pPr algn="ctr"/>
            <a:r>
              <a:rPr lang="de" sz="1400" dirty="0">
                <a:solidFill>
                  <a:schemeClr val="tx1">
                    <a:lumMod val="65000"/>
                    <a:lumOff val="35000"/>
                  </a:schemeClr>
                </a:solidFill>
                <a:latin typeface="Century Gothic" panose="020B0502020202020204" pitchFamily="34" charset="0"/>
              </a:rPr>
              <a:t>PROJEKTSPONSOR [NAME]</a:t>
            </a:r>
          </a:p>
        </p:txBody>
      </p:sp>
      <p:sp>
        <p:nvSpPr>
          <p:cNvPr id="44" name="AutoShape 167">
            <a:extLst>
              <a:ext uri="{FF2B5EF4-FFF2-40B4-BE49-F238E27FC236}">
                <a16:creationId xmlns:a16="http://schemas.microsoft.com/office/drawing/2014/main" id="{83D343F2-BB74-4B42-9FF2-625002BD374E}"/>
              </a:ext>
            </a:extLst>
          </p:cNvPr>
          <p:cNvSpPr>
            <a:spLocks noChangeArrowheads="1"/>
          </p:cNvSpPr>
          <p:nvPr/>
        </p:nvSpPr>
        <p:spPr bwMode="auto">
          <a:xfrm>
            <a:off x="386017" y="1100791"/>
            <a:ext cx="1828800" cy="731520"/>
          </a:xfrm>
          <a:prstGeom prst="rect">
            <a:avLst/>
          </a:prstGeom>
          <a:solidFill>
            <a:schemeClr val="tx2">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r>
              <a:rPr lang="de" sz="120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Rolle</a:t>
            </a:r>
          </a:p>
        </p:txBody>
      </p:sp>
      <p:sp>
        <p:nvSpPr>
          <p:cNvPr id="45" name="AutoShape 167">
            <a:extLst>
              <a:ext uri="{FF2B5EF4-FFF2-40B4-BE49-F238E27FC236}">
                <a16:creationId xmlns:a16="http://schemas.microsoft.com/office/drawing/2014/main" id="{147ED906-92B4-5647-B24C-F42E85C35EC5}"/>
              </a:ext>
            </a:extLst>
          </p:cNvPr>
          <p:cNvSpPr>
            <a:spLocks noChangeArrowheads="1"/>
          </p:cNvSpPr>
          <p:nvPr/>
        </p:nvSpPr>
        <p:spPr bwMode="auto">
          <a:xfrm>
            <a:off x="8273643" y="1100791"/>
            <a:ext cx="347472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320040" tIns="91440" rIns="91440" bIns="91440" anchor="ctr" anchorCtr="0" upright="1"/>
          <a:lstStyle/>
          <a:p>
            <a:r>
              <a:rPr lang="de" sz="105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Name des Projektsponsors</a:t>
            </a:r>
          </a:p>
        </p:txBody>
      </p:sp>
      <p:sp>
        <p:nvSpPr>
          <p:cNvPr id="46" name="AutoShape 167">
            <a:extLst>
              <a:ext uri="{FF2B5EF4-FFF2-40B4-BE49-F238E27FC236}">
                <a16:creationId xmlns:a16="http://schemas.microsoft.com/office/drawing/2014/main" id="{139777EE-0E16-8743-802A-494110A71C8A}"/>
              </a:ext>
            </a:extLst>
          </p:cNvPr>
          <p:cNvSpPr>
            <a:spLocks noChangeArrowheads="1"/>
          </p:cNvSpPr>
          <p:nvPr/>
        </p:nvSpPr>
        <p:spPr bwMode="auto">
          <a:xfrm>
            <a:off x="4465843" y="1100791"/>
            <a:ext cx="356616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274320" bIns="91440" anchor="ctr" anchorCtr="0" upright="1"/>
          <a:lstStyle/>
          <a:p>
            <a:r>
              <a:rPr lang="de" sz="105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Verantwortlichkeiten</a:t>
            </a:r>
          </a:p>
        </p:txBody>
      </p:sp>
      <p:sp>
        <p:nvSpPr>
          <p:cNvPr id="47" name="AutoShape 167">
            <a:extLst>
              <a:ext uri="{FF2B5EF4-FFF2-40B4-BE49-F238E27FC236}">
                <a16:creationId xmlns:a16="http://schemas.microsoft.com/office/drawing/2014/main" id="{99D6CE71-02E2-424B-B41F-CA48BFB89BF5}"/>
              </a:ext>
            </a:extLst>
          </p:cNvPr>
          <p:cNvSpPr>
            <a:spLocks noChangeArrowheads="1"/>
          </p:cNvSpPr>
          <p:nvPr/>
        </p:nvSpPr>
        <p:spPr bwMode="auto">
          <a:xfrm>
            <a:off x="2426492" y="1993353"/>
            <a:ext cx="1828800" cy="731520"/>
          </a:xfrm>
          <a:prstGeom prst="rect">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pPr marL="0" marR="0">
              <a:spcBef>
                <a:spcPts val="0"/>
              </a:spcBef>
              <a:spcAft>
                <a:spcPts val="0"/>
              </a:spcAft>
            </a:pPr>
            <a:r>
              <a:rPr lang="de"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p>
        </p:txBody>
      </p:sp>
      <p:sp>
        <p:nvSpPr>
          <p:cNvPr id="48" name="AutoShape 167">
            <a:extLst>
              <a:ext uri="{FF2B5EF4-FFF2-40B4-BE49-F238E27FC236}">
                <a16:creationId xmlns:a16="http://schemas.microsoft.com/office/drawing/2014/main" id="{E9D3B11D-2BD3-694D-9DED-6DDE408504E6}"/>
              </a:ext>
            </a:extLst>
          </p:cNvPr>
          <p:cNvSpPr>
            <a:spLocks noChangeArrowheads="1"/>
          </p:cNvSpPr>
          <p:nvPr/>
        </p:nvSpPr>
        <p:spPr bwMode="auto">
          <a:xfrm>
            <a:off x="386016" y="1993353"/>
            <a:ext cx="1828800" cy="731520"/>
          </a:xfrm>
          <a:prstGeom prst="rect">
            <a:avLst/>
          </a:prstGeom>
          <a:solidFill>
            <a:schemeClr val="tx2">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r>
              <a:rPr lang="de" sz="120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Rolle</a:t>
            </a:r>
          </a:p>
        </p:txBody>
      </p:sp>
      <p:sp>
        <p:nvSpPr>
          <p:cNvPr id="49" name="AutoShape 167">
            <a:extLst>
              <a:ext uri="{FF2B5EF4-FFF2-40B4-BE49-F238E27FC236}">
                <a16:creationId xmlns:a16="http://schemas.microsoft.com/office/drawing/2014/main" id="{F6A85E46-692E-F94C-B79A-F249145C6157}"/>
              </a:ext>
            </a:extLst>
          </p:cNvPr>
          <p:cNvSpPr>
            <a:spLocks noChangeArrowheads="1"/>
          </p:cNvSpPr>
          <p:nvPr/>
        </p:nvSpPr>
        <p:spPr bwMode="auto">
          <a:xfrm>
            <a:off x="8273642" y="1993353"/>
            <a:ext cx="347472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320040" tIns="91440" rIns="91440" bIns="91440" anchor="ctr" anchorCtr="0" upright="1"/>
          <a:lstStyle/>
          <a:p>
            <a:r>
              <a:rPr lang="de" sz="105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Name des Projektsponsors</a:t>
            </a:r>
            <a:endParaRPr lang="en-US" sz="105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sp>
        <p:nvSpPr>
          <p:cNvPr id="50" name="AutoShape 167">
            <a:extLst>
              <a:ext uri="{FF2B5EF4-FFF2-40B4-BE49-F238E27FC236}">
                <a16:creationId xmlns:a16="http://schemas.microsoft.com/office/drawing/2014/main" id="{3522E8A9-D18C-E543-AACC-479B29688DAE}"/>
              </a:ext>
            </a:extLst>
          </p:cNvPr>
          <p:cNvSpPr>
            <a:spLocks noChangeArrowheads="1"/>
          </p:cNvSpPr>
          <p:nvPr/>
        </p:nvSpPr>
        <p:spPr bwMode="auto">
          <a:xfrm>
            <a:off x="4465843" y="1993353"/>
            <a:ext cx="356616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274320" bIns="91440" anchor="ctr" anchorCtr="0" upright="1"/>
          <a:lstStyle/>
          <a:p>
            <a:r>
              <a:rPr lang="de" sz="105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Verantwortlichkeiten</a:t>
            </a:r>
          </a:p>
        </p:txBody>
      </p:sp>
      <p:sp>
        <p:nvSpPr>
          <p:cNvPr id="51" name="AutoShape 167">
            <a:extLst>
              <a:ext uri="{FF2B5EF4-FFF2-40B4-BE49-F238E27FC236}">
                <a16:creationId xmlns:a16="http://schemas.microsoft.com/office/drawing/2014/main" id="{155D601E-23AB-4147-B746-758E0FED8179}"/>
              </a:ext>
            </a:extLst>
          </p:cNvPr>
          <p:cNvSpPr>
            <a:spLocks noChangeArrowheads="1"/>
          </p:cNvSpPr>
          <p:nvPr/>
        </p:nvSpPr>
        <p:spPr bwMode="auto">
          <a:xfrm>
            <a:off x="2425370" y="2885915"/>
            <a:ext cx="1828800" cy="731520"/>
          </a:xfrm>
          <a:prstGeom prst="rect">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pPr marL="0" marR="0">
              <a:spcBef>
                <a:spcPts val="0"/>
              </a:spcBef>
              <a:spcAft>
                <a:spcPts val="0"/>
              </a:spcAft>
            </a:pPr>
            <a:r>
              <a:rPr lang="de"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p>
        </p:txBody>
      </p:sp>
      <p:sp>
        <p:nvSpPr>
          <p:cNvPr id="52" name="AutoShape 167">
            <a:extLst>
              <a:ext uri="{FF2B5EF4-FFF2-40B4-BE49-F238E27FC236}">
                <a16:creationId xmlns:a16="http://schemas.microsoft.com/office/drawing/2014/main" id="{CBE82BA6-85F1-3145-B419-6D0DCDC731F9}"/>
              </a:ext>
            </a:extLst>
          </p:cNvPr>
          <p:cNvSpPr>
            <a:spLocks noChangeArrowheads="1"/>
          </p:cNvSpPr>
          <p:nvPr/>
        </p:nvSpPr>
        <p:spPr bwMode="auto">
          <a:xfrm>
            <a:off x="384894" y="2885915"/>
            <a:ext cx="1828800" cy="731520"/>
          </a:xfrm>
          <a:prstGeom prst="rect">
            <a:avLst/>
          </a:prstGeom>
          <a:solidFill>
            <a:schemeClr val="tx2">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r>
              <a:rPr lang="de" sz="120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Rolle</a:t>
            </a:r>
            <a:endPar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sp>
        <p:nvSpPr>
          <p:cNvPr id="53" name="AutoShape 167">
            <a:extLst>
              <a:ext uri="{FF2B5EF4-FFF2-40B4-BE49-F238E27FC236}">
                <a16:creationId xmlns:a16="http://schemas.microsoft.com/office/drawing/2014/main" id="{9B51F878-2B9E-9745-8652-D632E94B2134}"/>
              </a:ext>
            </a:extLst>
          </p:cNvPr>
          <p:cNvSpPr>
            <a:spLocks noChangeArrowheads="1"/>
          </p:cNvSpPr>
          <p:nvPr/>
        </p:nvSpPr>
        <p:spPr bwMode="auto">
          <a:xfrm>
            <a:off x="8272520" y="2885915"/>
            <a:ext cx="347472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320040" tIns="91440" rIns="91440" bIns="91440" anchor="ctr" anchorCtr="0" upright="1"/>
          <a:lstStyle/>
          <a:p>
            <a:r>
              <a:rPr lang="de" sz="105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Name des Projektsponsors</a:t>
            </a:r>
            <a:endParaRPr lang="en-US" sz="105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sp>
        <p:nvSpPr>
          <p:cNvPr id="54" name="AutoShape 167">
            <a:extLst>
              <a:ext uri="{FF2B5EF4-FFF2-40B4-BE49-F238E27FC236}">
                <a16:creationId xmlns:a16="http://schemas.microsoft.com/office/drawing/2014/main" id="{2A3022F2-02DA-AD4B-8392-FC3A4AB0EBF7}"/>
              </a:ext>
            </a:extLst>
          </p:cNvPr>
          <p:cNvSpPr>
            <a:spLocks noChangeArrowheads="1"/>
          </p:cNvSpPr>
          <p:nvPr/>
        </p:nvSpPr>
        <p:spPr bwMode="auto">
          <a:xfrm>
            <a:off x="4465843" y="2885915"/>
            <a:ext cx="356616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274320" bIns="91440" anchor="ctr" anchorCtr="0" upright="1"/>
          <a:lstStyle/>
          <a:p>
            <a:r>
              <a:rPr lang="de" sz="105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Verantwortlichkeiten</a:t>
            </a:r>
          </a:p>
        </p:txBody>
      </p:sp>
      <p:sp>
        <p:nvSpPr>
          <p:cNvPr id="55" name="AutoShape 167">
            <a:extLst>
              <a:ext uri="{FF2B5EF4-FFF2-40B4-BE49-F238E27FC236}">
                <a16:creationId xmlns:a16="http://schemas.microsoft.com/office/drawing/2014/main" id="{37206239-B00F-994B-ABA4-F73E6C024C7B}"/>
              </a:ext>
            </a:extLst>
          </p:cNvPr>
          <p:cNvSpPr>
            <a:spLocks noChangeArrowheads="1"/>
          </p:cNvSpPr>
          <p:nvPr/>
        </p:nvSpPr>
        <p:spPr bwMode="auto">
          <a:xfrm>
            <a:off x="2425369" y="3778477"/>
            <a:ext cx="1828800" cy="731520"/>
          </a:xfrm>
          <a:prstGeom prst="rect">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pPr marL="0" marR="0">
              <a:spcBef>
                <a:spcPts val="0"/>
              </a:spcBef>
              <a:spcAft>
                <a:spcPts val="0"/>
              </a:spcAft>
            </a:pPr>
            <a:r>
              <a:rPr lang="de"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p>
        </p:txBody>
      </p:sp>
      <p:sp>
        <p:nvSpPr>
          <p:cNvPr id="56" name="AutoShape 167">
            <a:extLst>
              <a:ext uri="{FF2B5EF4-FFF2-40B4-BE49-F238E27FC236}">
                <a16:creationId xmlns:a16="http://schemas.microsoft.com/office/drawing/2014/main" id="{957BBED3-9C7C-EA49-88B9-D4CCF16DB5E2}"/>
              </a:ext>
            </a:extLst>
          </p:cNvPr>
          <p:cNvSpPr>
            <a:spLocks noChangeArrowheads="1"/>
          </p:cNvSpPr>
          <p:nvPr/>
        </p:nvSpPr>
        <p:spPr bwMode="auto">
          <a:xfrm>
            <a:off x="384893" y="3778477"/>
            <a:ext cx="1828800" cy="731520"/>
          </a:xfrm>
          <a:prstGeom prst="rect">
            <a:avLst/>
          </a:prstGeom>
          <a:solidFill>
            <a:schemeClr val="tx2">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r>
              <a:rPr lang="de" sz="120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Rolle</a:t>
            </a:r>
            <a:endPar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sp>
        <p:nvSpPr>
          <p:cNvPr id="57" name="AutoShape 167">
            <a:extLst>
              <a:ext uri="{FF2B5EF4-FFF2-40B4-BE49-F238E27FC236}">
                <a16:creationId xmlns:a16="http://schemas.microsoft.com/office/drawing/2014/main" id="{7B3686F8-D163-8D42-860C-623EFF111CCC}"/>
              </a:ext>
            </a:extLst>
          </p:cNvPr>
          <p:cNvSpPr>
            <a:spLocks noChangeArrowheads="1"/>
          </p:cNvSpPr>
          <p:nvPr/>
        </p:nvSpPr>
        <p:spPr bwMode="auto">
          <a:xfrm>
            <a:off x="8272519" y="3778477"/>
            <a:ext cx="347472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320040" tIns="91440" rIns="91440" bIns="91440" anchor="ctr" anchorCtr="0" upright="1"/>
          <a:lstStyle/>
          <a:p>
            <a:r>
              <a:rPr lang="de" sz="105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Name des Projektsponsors</a:t>
            </a:r>
            <a:endParaRPr lang="en-US" sz="105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sp>
        <p:nvSpPr>
          <p:cNvPr id="58" name="AutoShape 167">
            <a:extLst>
              <a:ext uri="{FF2B5EF4-FFF2-40B4-BE49-F238E27FC236}">
                <a16:creationId xmlns:a16="http://schemas.microsoft.com/office/drawing/2014/main" id="{2739ED6E-E962-AC40-8FF2-038FC2E75A6B}"/>
              </a:ext>
            </a:extLst>
          </p:cNvPr>
          <p:cNvSpPr>
            <a:spLocks noChangeArrowheads="1"/>
          </p:cNvSpPr>
          <p:nvPr/>
        </p:nvSpPr>
        <p:spPr bwMode="auto">
          <a:xfrm>
            <a:off x="4465843" y="3778477"/>
            <a:ext cx="356616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274320" bIns="91440" anchor="ctr" anchorCtr="0" upright="1"/>
          <a:lstStyle/>
          <a:p>
            <a:r>
              <a:rPr lang="de" sz="105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Verantwortlichkeiten</a:t>
            </a:r>
          </a:p>
        </p:txBody>
      </p:sp>
      <p:sp>
        <p:nvSpPr>
          <p:cNvPr id="59" name="AutoShape 167">
            <a:extLst>
              <a:ext uri="{FF2B5EF4-FFF2-40B4-BE49-F238E27FC236}">
                <a16:creationId xmlns:a16="http://schemas.microsoft.com/office/drawing/2014/main" id="{EB38F9BE-BA77-634E-A95F-4930194B81A3}"/>
              </a:ext>
            </a:extLst>
          </p:cNvPr>
          <p:cNvSpPr>
            <a:spLocks noChangeArrowheads="1"/>
          </p:cNvSpPr>
          <p:nvPr/>
        </p:nvSpPr>
        <p:spPr bwMode="auto">
          <a:xfrm>
            <a:off x="2425370" y="4671039"/>
            <a:ext cx="1828800" cy="731520"/>
          </a:xfrm>
          <a:prstGeom prst="rect">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pPr marL="0" marR="0">
              <a:spcBef>
                <a:spcPts val="0"/>
              </a:spcBef>
              <a:spcAft>
                <a:spcPts val="0"/>
              </a:spcAft>
            </a:pPr>
            <a:r>
              <a:rPr lang="de"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p>
        </p:txBody>
      </p:sp>
      <p:sp>
        <p:nvSpPr>
          <p:cNvPr id="60" name="AutoShape 167">
            <a:extLst>
              <a:ext uri="{FF2B5EF4-FFF2-40B4-BE49-F238E27FC236}">
                <a16:creationId xmlns:a16="http://schemas.microsoft.com/office/drawing/2014/main" id="{73641F32-6E00-9544-9A11-37B7BCB7BE6C}"/>
              </a:ext>
            </a:extLst>
          </p:cNvPr>
          <p:cNvSpPr>
            <a:spLocks noChangeArrowheads="1"/>
          </p:cNvSpPr>
          <p:nvPr/>
        </p:nvSpPr>
        <p:spPr bwMode="auto">
          <a:xfrm>
            <a:off x="384894" y="4671039"/>
            <a:ext cx="1828800" cy="731520"/>
          </a:xfrm>
          <a:prstGeom prst="rect">
            <a:avLst/>
          </a:prstGeom>
          <a:solidFill>
            <a:schemeClr val="tx2">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r>
              <a:rPr lang="de" sz="120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Rolle</a:t>
            </a:r>
            <a:endPar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sp>
        <p:nvSpPr>
          <p:cNvPr id="61" name="AutoShape 167">
            <a:extLst>
              <a:ext uri="{FF2B5EF4-FFF2-40B4-BE49-F238E27FC236}">
                <a16:creationId xmlns:a16="http://schemas.microsoft.com/office/drawing/2014/main" id="{8700F9B7-2884-0E4C-B623-D36B9AC77734}"/>
              </a:ext>
            </a:extLst>
          </p:cNvPr>
          <p:cNvSpPr>
            <a:spLocks noChangeArrowheads="1"/>
          </p:cNvSpPr>
          <p:nvPr/>
        </p:nvSpPr>
        <p:spPr bwMode="auto">
          <a:xfrm>
            <a:off x="8272520" y="4671039"/>
            <a:ext cx="347472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320040" tIns="91440" rIns="91440" bIns="91440" anchor="ctr" anchorCtr="0" upright="1"/>
          <a:lstStyle/>
          <a:p>
            <a:r>
              <a:rPr lang="de" sz="105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Name des Projektsponsors</a:t>
            </a:r>
            <a:endParaRPr lang="en-US" sz="105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sp>
        <p:nvSpPr>
          <p:cNvPr id="62" name="AutoShape 167">
            <a:extLst>
              <a:ext uri="{FF2B5EF4-FFF2-40B4-BE49-F238E27FC236}">
                <a16:creationId xmlns:a16="http://schemas.microsoft.com/office/drawing/2014/main" id="{AE4C1DF5-9D1B-FD40-B68C-A3A067D91B7D}"/>
              </a:ext>
            </a:extLst>
          </p:cNvPr>
          <p:cNvSpPr>
            <a:spLocks noChangeArrowheads="1"/>
          </p:cNvSpPr>
          <p:nvPr/>
        </p:nvSpPr>
        <p:spPr bwMode="auto">
          <a:xfrm>
            <a:off x="4465843" y="4671039"/>
            <a:ext cx="356616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274320" bIns="91440" anchor="ctr" anchorCtr="0" upright="1"/>
          <a:lstStyle/>
          <a:p>
            <a:r>
              <a:rPr lang="de" sz="105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Verantwortlichkeiten</a:t>
            </a:r>
          </a:p>
        </p:txBody>
      </p:sp>
      <p:sp>
        <p:nvSpPr>
          <p:cNvPr id="63" name="AutoShape 167">
            <a:extLst>
              <a:ext uri="{FF2B5EF4-FFF2-40B4-BE49-F238E27FC236}">
                <a16:creationId xmlns:a16="http://schemas.microsoft.com/office/drawing/2014/main" id="{3046AE60-63BE-9542-BC6A-8BD61EDD56FE}"/>
              </a:ext>
            </a:extLst>
          </p:cNvPr>
          <p:cNvSpPr>
            <a:spLocks noChangeArrowheads="1"/>
          </p:cNvSpPr>
          <p:nvPr/>
        </p:nvSpPr>
        <p:spPr bwMode="auto">
          <a:xfrm>
            <a:off x="2425369" y="5563600"/>
            <a:ext cx="1828800" cy="731520"/>
          </a:xfrm>
          <a:prstGeom prst="rect">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pPr marL="0" marR="0">
              <a:spcBef>
                <a:spcPts val="0"/>
              </a:spcBef>
              <a:spcAft>
                <a:spcPts val="0"/>
              </a:spcAft>
            </a:pPr>
            <a:r>
              <a:rPr lang="de"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p>
        </p:txBody>
      </p:sp>
      <p:sp>
        <p:nvSpPr>
          <p:cNvPr id="64" name="AutoShape 167">
            <a:extLst>
              <a:ext uri="{FF2B5EF4-FFF2-40B4-BE49-F238E27FC236}">
                <a16:creationId xmlns:a16="http://schemas.microsoft.com/office/drawing/2014/main" id="{D4BC1317-E8F2-834B-BC10-D4E0F5E7F45B}"/>
              </a:ext>
            </a:extLst>
          </p:cNvPr>
          <p:cNvSpPr>
            <a:spLocks noChangeArrowheads="1"/>
          </p:cNvSpPr>
          <p:nvPr/>
        </p:nvSpPr>
        <p:spPr bwMode="auto">
          <a:xfrm>
            <a:off x="384893" y="5563600"/>
            <a:ext cx="1828800" cy="731520"/>
          </a:xfrm>
          <a:prstGeom prst="rect">
            <a:avLst/>
          </a:prstGeom>
          <a:solidFill>
            <a:schemeClr val="tx2">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r>
              <a:rPr lang="de" sz="120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Rolle</a:t>
            </a:r>
            <a:endPar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sp>
        <p:nvSpPr>
          <p:cNvPr id="65" name="AutoShape 167">
            <a:extLst>
              <a:ext uri="{FF2B5EF4-FFF2-40B4-BE49-F238E27FC236}">
                <a16:creationId xmlns:a16="http://schemas.microsoft.com/office/drawing/2014/main" id="{5B8CA1DB-315A-A444-BDE1-1D6601089BAE}"/>
              </a:ext>
            </a:extLst>
          </p:cNvPr>
          <p:cNvSpPr>
            <a:spLocks noChangeArrowheads="1"/>
          </p:cNvSpPr>
          <p:nvPr/>
        </p:nvSpPr>
        <p:spPr bwMode="auto">
          <a:xfrm>
            <a:off x="8272519" y="5563600"/>
            <a:ext cx="347472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320040" tIns="91440" rIns="91440" bIns="91440" anchor="ctr" anchorCtr="0" upright="1"/>
          <a:lstStyle/>
          <a:p>
            <a:r>
              <a:rPr lang="de" sz="105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Name des Projektsponsors</a:t>
            </a:r>
            <a:endParaRPr lang="en-US" sz="105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sp>
        <p:nvSpPr>
          <p:cNvPr id="66" name="AutoShape 167">
            <a:extLst>
              <a:ext uri="{FF2B5EF4-FFF2-40B4-BE49-F238E27FC236}">
                <a16:creationId xmlns:a16="http://schemas.microsoft.com/office/drawing/2014/main" id="{581771D8-61F4-8843-8515-166DB52BFCB1}"/>
              </a:ext>
            </a:extLst>
          </p:cNvPr>
          <p:cNvSpPr>
            <a:spLocks noChangeArrowheads="1"/>
          </p:cNvSpPr>
          <p:nvPr/>
        </p:nvSpPr>
        <p:spPr bwMode="auto">
          <a:xfrm>
            <a:off x="4465843" y="5563600"/>
            <a:ext cx="356616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274320" bIns="91440" anchor="ctr" anchorCtr="0" upright="1"/>
          <a:lstStyle/>
          <a:p>
            <a:r>
              <a:rPr lang="de" sz="105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Verantwortlichkeiten</a:t>
            </a:r>
          </a:p>
        </p:txBody>
      </p:sp>
      <p:sp>
        <p:nvSpPr>
          <p:cNvPr id="67" name="Oval 66">
            <a:extLst>
              <a:ext uri="{FF2B5EF4-FFF2-40B4-BE49-F238E27FC236}">
                <a16:creationId xmlns:a16="http://schemas.microsoft.com/office/drawing/2014/main" id="{9646DFC9-C6D3-4E4C-A84C-49F31846531E}"/>
              </a:ext>
            </a:extLst>
          </p:cNvPr>
          <p:cNvSpPr/>
          <p:nvPr/>
        </p:nvSpPr>
        <p:spPr>
          <a:xfrm>
            <a:off x="7886793" y="1300297"/>
            <a:ext cx="532061" cy="332509"/>
          </a:xfrm>
          <a:prstGeom prst="ellipse">
            <a:avLst/>
          </a:prstGeom>
          <a:solidFill>
            <a:schemeClr val="tx2">
              <a:lumMod val="60000"/>
              <a:lumOff val="40000"/>
            </a:schemeClr>
          </a:solidFill>
          <a:ln>
            <a:noFill/>
          </a:ln>
          <a:effectLst>
            <a:outerShdw blurRad="38100" dist="25400" dir="2700000" algn="tl" rotWithShape="0">
              <a:schemeClr val="tx1">
                <a:lumMod val="65000"/>
                <a:lumOff val="35000"/>
                <a:alpha val="2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 sz="1400" b="1" dirty="0">
                <a:latin typeface="Century Gothic" panose="020B0502020202020204" pitchFamily="34" charset="0"/>
              </a:rPr>
              <a:t>Vs</a:t>
            </a:r>
          </a:p>
        </p:txBody>
      </p:sp>
      <p:sp>
        <p:nvSpPr>
          <p:cNvPr id="68" name="Oval 67">
            <a:extLst>
              <a:ext uri="{FF2B5EF4-FFF2-40B4-BE49-F238E27FC236}">
                <a16:creationId xmlns:a16="http://schemas.microsoft.com/office/drawing/2014/main" id="{372D1797-009A-8F47-BB91-062070A3854D}"/>
              </a:ext>
            </a:extLst>
          </p:cNvPr>
          <p:cNvSpPr/>
          <p:nvPr/>
        </p:nvSpPr>
        <p:spPr>
          <a:xfrm>
            <a:off x="7882886" y="2192859"/>
            <a:ext cx="532061" cy="332509"/>
          </a:xfrm>
          <a:prstGeom prst="ellipse">
            <a:avLst/>
          </a:prstGeom>
          <a:solidFill>
            <a:schemeClr val="tx2">
              <a:lumMod val="60000"/>
              <a:lumOff val="40000"/>
            </a:schemeClr>
          </a:solidFill>
          <a:ln>
            <a:noFill/>
          </a:ln>
          <a:effectLst>
            <a:outerShdw blurRad="38100" dist="25400" dir="2700000" algn="tl" rotWithShape="0">
              <a:schemeClr val="tx1">
                <a:lumMod val="65000"/>
                <a:lumOff val="35000"/>
                <a:alpha val="2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 sz="1400" b="1" dirty="0">
                <a:latin typeface="Century Gothic" panose="020B0502020202020204" pitchFamily="34" charset="0"/>
              </a:rPr>
              <a:t>Vs</a:t>
            </a:r>
          </a:p>
        </p:txBody>
      </p:sp>
      <p:sp>
        <p:nvSpPr>
          <p:cNvPr id="69" name="Oval 68">
            <a:extLst>
              <a:ext uri="{FF2B5EF4-FFF2-40B4-BE49-F238E27FC236}">
                <a16:creationId xmlns:a16="http://schemas.microsoft.com/office/drawing/2014/main" id="{27CD92C3-F93A-1D46-A12F-7ACAF0C8E948}"/>
              </a:ext>
            </a:extLst>
          </p:cNvPr>
          <p:cNvSpPr/>
          <p:nvPr/>
        </p:nvSpPr>
        <p:spPr>
          <a:xfrm>
            <a:off x="7882886" y="3085421"/>
            <a:ext cx="532061" cy="332509"/>
          </a:xfrm>
          <a:prstGeom prst="ellipse">
            <a:avLst/>
          </a:prstGeom>
          <a:solidFill>
            <a:schemeClr val="tx2">
              <a:lumMod val="60000"/>
              <a:lumOff val="40000"/>
            </a:schemeClr>
          </a:solidFill>
          <a:ln>
            <a:noFill/>
          </a:ln>
          <a:effectLst>
            <a:outerShdw blurRad="38100" dist="25400" dir="2700000" algn="tl" rotWithShape="0">
              <a:schemeClr val="tx1">
                <a:lumMod val="65000"/>
                <a:lumOff val="35000"/>
                <a:alpha val="2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 sz="1400" b="1" dirty="0">
                <a:latin typeface="Century Gothic" panose="020B0502020202020204" pitchFamily="34" charset="0"/>
              </a:rPr>
              <a:t>Vs</a:t>
            </a:r>
          </a:p>
        </p:txBody>
      </p:sp>
      <p:sp>
        <p:nvSpPr>
          <p:cNvPr id="71" name="Oval 70">
            <a:extLst>
              <a:ext uri="{FF2B5EF4-FFF2-40B4-BE49-F238E27FC236}">
                <a16:creationId xmlns:a16="http://schemas.microsoft.com/office/drawing/2014/main" id="{54AE55BE-0105-8D4C-B3CF-5974FC7169C8}"/>
              </a:ext>
            </a:extLst>
          </p:cNvPr>
          <p:cNvSpPr/>
          <p:nvPr/>
        </p:nvSpPr>
        <p:spPr>
          <a:xfrm>
            <a:off x="7878979" y="3977983"/>
            <a:ext cx="532061" cy="332509"/>
          </a:xfrm>
          <a:prstGeom prst="ellipse">
            <a:avLst/>
          </a:prstGeom>
          <a:solidFill>
            <a:schemeClr val="tx2">
              <a:lumMod val="60000"/>
              <a:lumOff val="40000"/>
            </a:schemeClr>
          </a:solidFill>
          <a:ln>
            <a:noFill/>
          </a:ln>
          <a:effectLst>
            <a:outerShdw blurRad="38100" dist="25400" dir="2700000" algn="tl" rotWithShape="0">
              <a:schemeClr val="tx1">
                <a:lumMod val="65000"/>
                <a:lumOff val="35000"/>
                <a:alpha val="2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 sz="1400" b="1" dirty="0">
                <a:latin typeface="Century Gothic" panose="020B0502020202020204" pitchFamily="34" charset="0"/>
              </a:rPr>
              <a:t>Vs</a:t>
            </a:r>
          </a:p>
        </p:txBody>
      </p:sp>
      <p:sp>
        <p:nvSpPr>
          <p:cNvPr id="72" name="Oval 71">
            <a:extLst>
              <a:ext uri="{FF2B5EF4-FFF2-40B4-BE49-F238E27FC236}">
                <a16:creationId xmlns:a16="http://schemas.microsoft.com/office/drawing/2014/main" id="{F610AA8A-01BD-7F40-BF74-D384723758FC}"/>
              </a:ext>
            </a:extLst>
          </p:cNvPr>
          <p:cNvSpPr/>
          <p:nvPr/>
        </p:nvSpPr>
        <p:spPr>
          <a:xfrm>
            <a:off x="7877247" y="4870545"/>
            <a:ext cx="532061" cy="332509"/>
          </a:xfrm>
          <a:prstGeom prst="ellipse">
            <a:avLst/>
          </a:prstGeom>
          <a:solidFill>
            <a:schemeClr val="tx2">
              <a:lumMod val="60000"/>
              <a:lumOff val="40000"/>
            </a:schemeClr>
          </a:solidFill>
          <a:ln>
            <a:noFill/>
          </a:ln>
          <a:effectLst>
            <a:outerShdw blurRad="38100" dist="25400" dir="2700000" algn="tl" rotWithShape="0">
              <a:schemeClr val="tx1">
                <a:lumMod val="65000"/>
                <a:lumOff val="35000"/>
                <a:alpha val="2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 sz="1400" b="1" dirty="0">
                <a:latin typeface="Century Gothic" panose="020B0502020202020204" pitchFamily="34" charset="0"/>
              </a:rPr>
              <a:t>Vs</a:t>
            </a:r>
          </a:p>
        </p:txBody>
      </p:sp>
      <p:sp>
        <p:nvSpPr>
          <p:cNvPr id="73" name="Oval 72">
            <a:extLst>
              <a:ext uri="{FF2B5EF4-FFF2-40B4-BE49-F238E27FC236}">
                <a16:creationId xmlns:a16="http://schemas.microsoft.com/office/drawing/2014/main" id="{D8010277-8A1D-7B45-B167-E9AED4FC8B3E}"/>
              </a:ext>
            </a:extLst>
          </p:cNvPr>
          <p:cNvSpPr/>
          <p:nvPr/>
        </p:nvSpPr>
        <p:spPr>
          <a:xfrm>
            <a:off x="7873340" y="5763106"/>
            <a:ext cx="532061" cy="332509"/>
          </a:xfrm>
          <a:prstGeom prst="ellipse">
            <a:avLst/>
          </a:prstGeom>
          <a:solidFill>
            <a:schemeClr val="tx2">
              <a:lumMod val="60000"/>
              <a:lumOff val="40000"/>
            </a:schemeClr>
          </a:solidFill>
          <a:ln>
            <a:noFill/>
          </a:ln>
          <a:effectLst>
            <a:outerShdw blurRad="38100" dist="25400" dir="2700000" algn="tl" rotWithShape="0">
              <a:schemeClr val="tx1">
                <a:lumMod val="65000"/>
                <a:lumOff val="35000"/>
                <a:alpha val="2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 sz="1400" b="1" dirty="0">
                <a:latin typeface="Century Gothic" panose="020B0502020202020204" pitchFamily="34" charset="0"/>
              </a:rPr>
              <a:t>Vs</a:t>
            </a:r>
          </a:p>
        </p:txBody>
      </p:sp>
      <p:sp>
        <p:nvSpPr>
          <p:cNvPr id="74" name="TextBox 73">
            <a:extLst>
              <a:ext uri="{FF2B5EF4-FFF2-40B4-BE49-F238E27FC236}">
                <a16:creationId xmlns:a16="http://schemas.microsoft.com/office/drawing/2014/main" id="{CD50616E-F8B6-A142-AD86-7957865DC7FB}"/>
              </a:ext>
            </a:extLst>
          </p:cNvPr>
          <p:cNvSpPr txBox="1"/>
          <p:nvPr/>
        </p:nvSpPr>
        <p:spPr>
          <a:xfrm>
            <a:off x="300446" y="253847"/>
            <a:ext cx="8104955" cy="461665"/>
          </a:xfrm>
          <a:prstGeom prst="rect">
            <a:avLst/>
          </a:prstGeom>
          <a:noFill/>
        </p:spPr>
        <p:txBody>
          <a:bodyPr wrap="square" rtlCol="0">
            <a:spAutoFit/>
          </a:bodyPr>
          <a:lstStyle/>
          <a:p>
            <a:r>
              <a:rPr lang="de" sz="2400" b="1" dirty="0">
                <a:solidFill>
                  <a:schemeClr val="tx1">
                    <a:lumMod val="75000"/>
                    <a:lumOff val="25000"/>
                  </a:schemeClr>
                </a:solidFill>
                <a:latin typeface="Century Gothic" panose="020B0502020202020204" pitchFamily="34" charset="0"/>
              </a:rPr>
              <a:t>ROLLEN UND VERANTWORTLICHKEITEN</a:t>
            </a:r>
          </a:p>
        </p:txBody>
      </p:sp>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de" sz="1600" b="1" dirty="0">
                          <a:solidFill>
                            <a:schemeClr val="tx1"/>
                          </a:solidFill>
                          <a:effectLst/>
                          <a:latin typeface="Century Gothic" panose="020B0502020202020204" pitchFamily="34" charset="0"/>
                        </a:rPr>
                        <a:t>VERZICHTSERKLÄRUNG</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de" sz="1400" b="0" dirty="0">
                          <a:solidFill>
                            <a:schemeClr val="tx1"/>
                          </a:solidFill>
                          <a:effectLst/>
                          <a:latin typeface="Century Gothic" panose="020B0502020202020204" pitchFamily="34" charset="0"/>
                        </a:rPr>
                        <a:t>Alle Artikel, Vorlagen oder Informationen, die von Smartsheet auf der Website bereitgestellt werden, dienen nur als Referenz. Obwohl wir uns bemühen, die Informationen auf dem neuesten Stand und korrekt zu halten, geben wir keine Zusicherungen oder Gewährleistungen jeglicher Art, weder ausdrücklich noch stillschweigend, über die Vollständigkeit, Genauigkeit, Zuverlässigkeit, Eignung oder Verfügbarkeit in Bezug auf die Website oder die auf der Website enthaltenen Informationen, Artikel, Vorlagen oder zugehörigen Grafiken. Jegliches Vertrauen, das Sie auf solche Informationen setzen, erfolgt daher ausschließlich auf Ihr eigenes Risiko.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2" id="{1C03AD62-C302-B243-B719-7C18488AB8D2}" vid="{369035A3-870C-1547-B57F-A77073A3E3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IC-Roles-and-Responsibilities-Template_PowerPoint</Template>
  <TotalTime>0</TotalTime>
  <Words>365</Words>
  <Application>Microsoft Macintosh PowerPoint</Application>
  <PresentationFormat>Widescreen</PresentationFormat>
  <Paragraphs>78</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Alexandra Ragazhinskaya</dc:creator>
  <cp:lastModifiedBy>Jason Flores</cp:lastModifiedBy>
  <cp:revision>2</cp:revision>
  <dcterms:created xsi:type="dcterms:W3CDTF">2021-10-30T23:55:23Z</dcterms:created>
  <dcterms:modified xsi:type="dcterms:W3CDTF">2022-09-11T04:13:55Z</dcterms:modified>
</cp:coreProperties>
</file>