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B"/>
    <a:srgbClr val="E9CF9C"/>
    <a:srgbClr val="E0EA88"/>
    <a:srgbClr val="FFE699"/>
    <a:srgbClr val="FFF2CC"/>
    <a:srgbClr val="FCF8E4"/>
    <a:srgbClr val="9CF0F0"/>
    <a:srgbClr val="D3EEA4"/>
    <a:srgbClr val="FCF1C3"/>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75" autoAdjust="0"/>
    <p:restoredTop sz="86447"/>
  </p:normalViewPr>
  <p:slideViewPr>
    <p:cSldViewPr snapToGrid="0" snapToObjects="1">
      <p:cViewPr varScale="1">
        <p:scale>
          <a:sx n="112" d="100"/>
          <a:sy n="112" d="100"/>
        </p:scale>
        <p:origin x="712"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ção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63032" y="-657046"/>
            <a:ext cx="5798946" cy="701089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6" y="253847"/>
            <a:ext cx="8104955" cy="461665"/>
          </a:xfrm>
          <a:prstGeom prst="rect">
            <a:avLst/>
          </a:prstGeom>
          <a:noFill/>
        </p:spPr>
        <p:txBody>
          <a:bodyPr wrap="square" rtlCol="0">
            <a:spAutoFit/>
          </a:bodyPr>
          <a:lstStyle/>
          <a:p>
            <a:r>
              <a:rPr lang="pt" sz="2400" b="1" dirty="0">
                <a:solidFill>
                  <a:schemeClr val="tx1">
                    <a:lumMod val="75000"/>
                    <a:lumOff val="25000"/>
                  </a:schemeClr>
                </a:solidFill>
                <a:latin typeface="Century Gothic" panose="020B0502020202020204" pitchFamily="34" charset="0"/>
              </a:rPr>
              <a:t>MODELO DE FUNÇÕES E RESPONSABILIDADES</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PAPÉIS E RESPONSABILIDADES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386016" y="787744"/>
            <a:ext cx="1828800" cy="307777"/>
          </a:xfrm>
          <a:prstGeom prst="rect">
            <a:avLst/>
          </a:prstGeom>
          <a:noFill/>
        </p:spPr>
        <p:txBody>
          <a:bodyPr wrap="square" rtlCol="0">
            <a:spAutoFit/>
          </a:bodyPr>
          <a:lstStyle/>
          <a:p>
            <a:pPr algn="ctr"/>
            <a:r>
              <a:rPr lang="pt" sz="1400" dirty="0">
                <a:solidFill>
                  <a:schemeClr val="tx1">
                    <a:lumMod val="65000"/>
                    <a:lumOff val="35000"/>
                  </a:schemeClr>
                </a:solidFill>
                <a:latin typeface="Century Gothic" panose="020B0502020202020204" pitchFamily="34" charset="0"/>
              </a:rPr>
              <a:t>PAPEL DO PROJETO</a:t>
            </a:r>
          </a:p>
        </p:txBody>
      </p:sp>
      <p:sp>
        <p:nvSpPr>
          <p:cNvPr id="24" name="AutoShape 167">
            <a:extLst>
              <a:ext uri="{FF2B5EF4-FFF2-40B4-BE49-F238E27FC236}">
                <a16:creationId xmlns:a16="http://schemas.microsoft.com/office/drawing/2014/main" id="{A322ED25-B13A-474F-AD19-6B19DE2264B1}"/>
              </a:ext>
            </a:extLst>
          </p:cNvPr>
          <p:cNvSpPr>
            <a:spLocks noChangeArrowheads="1"/>
          </p:cNvSpPr>
          <p:nvPr/>
        </p:nvSpPr>
        <p:spPr bwMode="auto">
          <a:xfrm>
            <a:off x="2426493" y="1100791"/>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39" name="TextBox 38">
            <a:extLst>
              <a:ext uri="{FF2B5EF4-FFF2-40B4-BE49-F238E27FC236}">
                <a16:creationId xmlns:a16="http://schemas.microsoft.com/office/drawing/2014/main" id="{0141EFF5-92AF-5F4D-AA4F-D9C7022C2436}"/>
              </a:ext>
            </a:extLst>
          </p:cNvPr>
          <p:cNvSpPr txBox="1"/>
          <p:nvPr/>
        </p:nvSpPr>
        <p:spPr>
          <a:xfrm>
            <a:off x="2426492" y="787744"/>
            <a:ext cx="1828800" cy="307777"/>
          </a:xfrm>
          <a:prstGeom prst="rect">
            <a:avLst/>
          </a:prstGeom>
          <a:noFill/>
        </p:spPr>
        <p:txBody>
          <a:bodyPr wrap="square" rtlCol="0">
            <a:spAutoFit/>
          </a:bodyPr>
          <a:lstStyle/>
          <a:p>
            <a:pPr algn="ctr"/>
            <a:r>
              <a:rPr lang="pt" sz="1400" dirty="0">
                <a:solidFill>
                  <a:schemeClr val="tx1">
                    <a:lumMod val="65000"/>
                    <a:lumOff val="35000"/>
                  </a:schemeClr>
                </a:solidFill>
                <a:latin typeface="Century Gothic" panose="020B0502020202020204" pitchFamily="34" charset="0"/>
              </a:rPr>
              <a:t>ATRIBUÍDO A</a:t>
            </a:r>
          </a:p>
        </p:txBody>
      </p:sp>
      <p:sp>
        <p:nvSpPr>
          <p:cNvPr id="40" name="TextBox 39">
            <a:extLst>
              <a:ext uri="{FF2B5EF4-FFF2-40B4-BE49-F238E27FC236}">
                <a16:creationId xmlns:a16="http://schemas.microsoft.com/office/drawing/2014/main" id="{826FEF3C-1A4C-D646-BBF6-00470EC27321}"/>
              </a:ext>
            </a:extLst>
          </p:cNvPr>
          <p:cNvSpPr txBox="1"/>
          <p:nvPr/>
        </p:nvSpPr>
        <p:spPr>
          <a:xfrm>
            <a:off x="4465843" y="787744"/>
            <a:ext cx="3566160" cy="307777"/>
          </a:xfrm>
          <a:prstGeom prst="rect">
            <a:avLst/>
          </a:prstGeom>
          <a:noFill/>
        </p:spPr>
        <p:txBody>
          <a:bodyPr wrap="square" rtlCol="0">
            <a:spAutoFit/>
          </a:bodyPr>
          <a:lstStyle/>
          <a:p>
            <a:pPr algn="ctr"/>
            <a:r>
              <a:rPr lang="pt" sz="1400" dirty="0">
                <a:solidFill>
                  <a:schemeClr val="tx1">
                    <a:lumMod val="65000"/>
                    <a:lumOff val="35000"/>
                  </a:schemeClr>
                </a:solidFill>
                <a:latin typeface="Century Gothic" panose="020B0502020202020204" pitchFamily="34" charset="0"/>
              </a:rPr>
              <a:t>RESPONSABILIDADES</a:t>
            </a:r>
          </a:p>
        </p:txBody>
      </p:sp>
      <p:sp>
        <p:nvSpPr>
          <p:cNvPr id="41" name="TextBox 40">
            <a:extLst>
              <a:ext uri="{FF2B5EF4-FFF2-40B4-BE49-F238E27FC236}">
                <a16:creationId xmlns:a16="http://schemas.microsoft.com/office/drawing/2014/main" id="{2320BE46-0B70-1849-A306-994E9EADF8DD}"/>
              </a:ext>
            </a:extLst>
          </p:cNvPr>
          <p:cNvSpPr txBox="1"/>
          <p:nvPr/>
        </p:nvSpPr>
        <p:spPr>
          <a:xfrm>
            <a:off x="8273643" y="787744"/>
            <a:ext cx="3473597" cy="307777"/>
          </a:xfrm>
          <a:prstGeom prst="rect">
            <a:avLst/>
          </a:prstGeom>
          <a:noFill/>
        </p:spPr>
        <p:txBody>
          <a:bodyPr wrap="square" rtlCol="0">
            <a:spAutoFit/>
          </a:bodyPr>
          <a:lstStyle/>
          <a:p>
            <a:pPr algn="ctr"/>
            <a:r>
              <a:rPr lang="pt" sz="1400" dirty="0">
                <a:solidFill>
                  <a:schemeClr val="tx1">
                    <a:lumMod val="65000"/>
                    <a:lumOff val="35000"/>
                  </a:schemeClr>
                </a:solidFill>
                <a:latin typeface="Century Gothic" panose="020B0502020202020204" pitchFamily="34" charset="0"/>
              </a:rPr>
              <a:t>PATROCINADOR DO PROJETO [NOME]</a:t>
            </a:r>
          </a:p>
        </p:txBody>
      </p:sp>
      <p:sp>
        <p:nvSpPr>
          <p:cNvPr id="45" name="AutoShape 167">
            <a:extLst>
              <a:ext uri="{FF2B5EF4-FFF2-40B4-BE49-F238E27FC236}">
                <a16:creationId xmlns:a16="http://schemas.microsoft.com/office/drawing/2014/main" id="{DF947AB3-8DFC-9E42-B7C2-8449B60470C0}"/>
              </a:ext>
            </a:extLst>
          </p:cNvPr>
          <p:cNvSpPr>
            <a:spLocks noChangeArrowheads="1"/>
          </p:cNvSpPr>
          <p:nvPr/>
        </p:nvSpPr>
        <p:spPr bwMode="auto">
          <a:xfrm>
            <a:off x="386017" y="1100791"/>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Gerente de Projetos</a:t>
            </a:r>
          </a:p>
        </p:txBody>
      </p:sp>
      <p:sp>
        <p:nvSpPr>
          <p:cNvPr id="49" name="AutoShape 167">
            <a:extLst>
              <a:ext uri="{FF2B5EF4-FFF2-40B4-BE49-F238E27FC236}">
                <a16:creationId xmlns:a16="http://schemas.microsoft.com/office/drawing/2014/main" id="{6B346033-B1BE-4D44-B2AC-C58B89381998}"/>
              </a:ext>
            </a:extLst>
          </p:cNvPr>
          <p:cNvSpPr>
            <a:spLocks noChangeArrowheads="1"/>
          </p:cNvSpPr>
          <p:nvPr/>
        </p:nvSpPr>
        <p:spPr bwMode="auto">
          <a:xfrm>
            <a:off x="8273643" y="1100791"/>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Fornece recursos e suporte para oferecer valor ao negócio e garantir resultados bem-sucedidos nos negócios.</a:t>
            </a:r>
          </a:p>
        </p:txBody>
      </p:sp>
      <p:sp>
        <p:nvSpPr>
          <p:cNvPr id="51" name="AutoShape 167">
            <a:extLst>
              <a:ext uri="{FF2B5EF4-FFF2-40B4-BE49-F238E27FC236}">
                <a16:creationId xmlns:a16="http://schemas.microsoft.com/office/drawing/2014/main" id="{D1BE24F9-4129-D148-BDA6-694FFF08BC59}"/>
              </a:ext>
            </a:extLst>
          </p:cNvPr>
          <p:cNvSpPr>
            <a:spLocks noChangeArrowheads="1"/>
          </p:cNvSpPr>
          <p:nvPr/>
        </p:nvSpPr>
        <p:spPr bwMode="auto">
          <a:xfrm>
            <a:off x="4465843" y="1100791"/>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Foca na execução do projeto e nas entregas.</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2" name="AutoShape 167">
            <a:extLst>
              <a:ext uri="{FF2B5EF4-FFF2-40B4-BE49-F238E27FC236}">
                <a16:creationId xmlns:a16="http://schemas.microsoft.com/office/drawing/2014/main" id="{9DD21591-C5E4-C742-8104-2AC28453F324}"/>
              </a:ext>
            </a:extLst>
          </p:cNvPr>
          <p:cNvSpPr>
            <a:spLocks noChangeArrowheads="1"/>
          </p:cNvSpPr>
          <p:nvPr/>
        </p:nvSpPr>
        <p:spPr bwMode="auto">
          <a:xfrm>
            <a:off x="2426492" y="1993353"/>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55" name="AutoShape 167">
            <a:extLst>
              <a:ext uri="{FF2B5EF4-FFF2-40B4-BE49-F238E27FC236}">
                <a16:creationId xmlns:a16="http://schemas.microsoft.com/office/drawing/2014/main" id="{E498BCB3-6093-034F-AB88-FB94A044B3E5}"/>
              </a:ext>
            </a:extLst>
          </p:cNvPr>
          <p:cNvSpPr>
            <a:spLocks noChangeArrowheads="1"/>
          </p:cNvSpPr>
          <p:nvPr/>
        </p:nvSpPr>
        <p:spPr bwMode="auto">
          <a:xfrm>
            <a:off x="386016" y="1993353"/>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Proprietário de produto</a:t>
            </a:r>
          </a:p>
        </p:txBody>
      </p:sp>
      <p:sp>
        <p:nvSpPr>
          <p:cNvPr id="56" name="AutoShape 167">
            <a:extLst>
              <a:ext uri="{FF2B5EF4-FFF2-40B4-BE49-F238E27FC236}">
                <a16:creationId xmlns:a16="http://schemas.microsoft.com/office/drawing/2014/main" id="{B56C96CC-EB6D-544E-B358-BB74ECF6FF6A}"/>
              </a:ext>
            </a:extLst>
          </p:cNvPr>
          <p:cNvSpPr>
            <a:spLocks noChangeArrowheads="1"/>
          </p:cNvSpPr>
          <p:nvPr/>
        </p:nvSpPr>
        <p:spPr bwMode="auto">
          <a:xfrm>
            <a:off x="8273642" y="1993353"/>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Foca-se na visão e utilização de recursos enquanto serve como um defensor do produto.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7" name="AutoShape 167">
            <a:extLst>
              <a:ext uri="{FF2B5EF4-FFF2-40B4-BE49-F238E27FC236}">
                <a16:creationId xmlns:a16="http://schemas.microsoft.com/office/drawing/2014/main" id="{5809B08C-517F-E548-9E61-6805E4D739F0}"/>
              </a:ext>
            </a:extLst>
          </p:cNvPr>
          <p:cNvSpPr>
            <a:spLocks noChangeArrowheads="1"/>
          </p:cNvSpPr>
          <p:nvPr/>
        </p:nvSpPr>
        <p:spPr bwMode="auto">
          <a:xfrm>
            <a:off x="4465843" y="1993353"/>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Defende o usuário final e orienta a equipe com decisões informadas com base no feedback do usuário. </a:t>
            </a:r>
          </a:p>
        </p:txBody>
      </p:sp>
      <p:sp>
        <p:nvSpPr>
          <p:cNvPr id="58" name="AutoShape 167">
            <a:extLst>
              <a:ext uri="{FF2B5EF4-FFF2-40B4-BE49-F238E27FC236}">
                <a16:creationId xmlns:a16="http://schemas.microsoft.com/office/drawing/2014/main" id="{D6244B01-2A8A-084C-BB04-AA9B1F2F0A62}"/>
              </a:ext>
            </a:extLst>
          </p:cNvPr>
          <p:cNvSpPr>
            <a:spLocks noChangeArrowheads="1"/>
          </p:cNvSpPr>
          <p:nvPr/>
        </p:nvSpPr>
        <p:spPr bwMode="auto">
          <a:xfrm>
            <a:off x="2425370" y="2885915"/>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59" name="AutoShape 167">
            <a:extLst>
              <a:ext uri="{FF2B5EF4-FFF2-40B4-BE49-F238E27FC236}">
                <a16:creationId xmlns:a16="http://schemas.microsoft.com/office/drawing/2014/main" id="{FE9A5045-D1FA-164F-AC5E-0AC0B93750DB}"/>
              </a:ext>
            </a:extLst>
          </p:cNvPr>
          <p:cNvSpPr>
            <a:spLocks noChangeArrowheads="1"/>
          </p:cNvSpPr>
          <p:nvPr/>
        </p:nvSpPr>
        <p:spPr bwMode="auto">
          <a:xfrm>
            <a:off x="384894" y="2885915"/>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Proprietário do projeto</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0" name="AutoShape 167">
            <a:extLst>
              <a:ext uri="{FF2B5EF4-FFF2-40B4-BE49-F238E27FC236}">
                <a16:creationId xmlns:a16="http://schemas.microsoft.com/office/drawing/2014/main" id="{D72D8B84-C09E-964A-8338-3565B543576D}"/>
              </a:ext>
            </a:extLst>
          </p:cNvPr>
          <p:cNvSpPr>
            <a:spLocks noChangeArrowheads="1"/>
          </p:cNvSpPr>
          <p:nvPr/>
        </p:nvSpPr>
        <p:spPr bwMode="auto">
          <a:xfrm>
            <a:off x="8272520" y="2885915"/>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Serve como uma linha de comunicação entre a equipe do projeto e os tomadores de decisão.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1" name="AutoShape 167">
            <a:extLst>
              <a:ext uri="{FF2B5EF4-FFF2-40B4-BE49-F238E27FC236}">
                <a16:creationId xmlns:a16="http://schemas.microsoft.com/office/drawing/2014/main" id="{5B54D90E-5954-D34F-9ECB-9376775CCA3B}"/>
              </a:ext>
            </a:extLst>
          </p:cNvPr>
          <p:cNvSpPr>
            <a:spLocks noChangeArrowheads="1"/>
          </p:cNvSpPr>
          <p:nvPr/>
        </p:nvSpPr>
        <p:spPr bwMode="auto">
          <a:xfrm>
            <a:off x="4465843" y="2885915"/>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Atua como uma linha de comunicação entre o patrocinador do projeto e o gerente do projeto. </a:t>
            </a:r>
          </a:p>
        </p:txBody>
      </p:sp>
      <p:sp>
        <p:nvSpPr>
          <p:cNvPr id="62" name="AutoShape 167">
            <a:extLst>
              <a:ext uri="{FF2B5EF4-FFF2-40B4-BE49-F238E27FC236}">
                <a16:creationId xmlns:a16="http://schemas.microsoft.com/office/drawing/2014/main" id="{337305EE-4105-6545-9041-E9F644A21251}"/>
              </a:ext>
            </a:extLst>
          </p:cNvPr>
          <p:cNvSpPr>
            <a:spLocks noChangeArrowheads="1"/>
          </p:cNvSpPr>
          <p:nvPr/>
        </p:nvSpPr>
        <p:spPr bwMode="auto">
          <a:xfrm>
            <a:off x="2425369" y="3778477"/>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63" name="AutoShape 167">
            <a:extLst>
              <a:ext uri="{FF2B5EF4-FFF2-40B4-BE49-F238E27FC236}">
                <a16:creationId xmlns:a16="http://schemas.microsoft.com/office/drawing/2014/main" id="{4D3CA8FE-C5CE-564C-A35D-84CEE5DF625F}"/>
              </a:ext>
            </a:extLst>
          </p:cNvPr>
          <p:cNvSpPr>
            <a:spLocks noChangeArrowheads="1"/>
          </p:cNvSpPr>
          <p:nvPr/>
        </p:nvSpPr>
        <p:spPr bwMode="auto">
          <a:xfrm>
            <a:off x="384893" y="3778477"/>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Campeão do Projeto</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4" name="AutoShape 167">
            <a:extLst>
              <a:ext uri="{FF2B5EF4-FFF2-40B4-BE49-F238E27FC236}">
                <a16:creationId xmlns:a16="http://schemas.microsoft.com/office/drawing/2014/main" id="{30897772-8997-104B-8E02-236090651120}"/>
              </a:ext>
            </a:extLst>
          </p:cNvPr>
          <p:cNvSpPr>
            <a:spLocks noChangeArrowheads="1"/>
          </p:cNvSpPr>
          <p:nvPr/>
        </p:nvSpPr>
        <p:spPr bwMode="auto">
          <a:xfrm>
            <a:off x="8272519" y="3778477"/>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Ajuda os membros do projeto fornecendo recursos e orientação.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5" name="AutoShape 167">
            <a:extLst>
              <a:ext uri="{FF2B5EF4-FFF2-40B4-BE49-F238E27FC236}">
                <a16:creationId xmlns:a16="http://schemas.microsoft.com/office/drawing/2014/main" id="{7D98C8B4-4777-5948-9CBD-86735BF4F873}"/>
              </a:ext>
            </a:extLst>
          </p:cNvPr>
          <p:cNvSpPr>
            <a:spLocks noChangeArrowheads="1"/>
          </p:cNvSpPr>
          <p:nvPr/>
        </p:nvSpPr>
        <p:spPr bwMode="auto">
          <a:xfrm>
            <a:off x="4465843" y="3778477"/>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Oferece suporte mais inspirador e motivacional. Também atua como um defensor do projeto, garantindo que as partes interessadas estejam satisfeitas. </a:t>
            </a:r>
          </a:p>
        </p:txBody>
      </p:sp>
      <p:sp>
        <p:nvSpPr>
          <p:cNvPr id="66" name="AutoShape 167">
            <a:extLst>
              <a:ext uri="{FF2B5EF4-FFF2-40B4-BE49-F238E27FC236}">
                <a16:creationId xmlns:a16="http://schemas.microsoft.com/office/drawing/2014/main" id="{35BD7F6E-24EF-4D4D-894C-5C4A91B02578}"/>
              </a:ext>
            </a:extLst>
          </p:cNvPr>
          <p:cNvSpPr>
            <a:spLocks noChangeArrowheads="1"/>
          </p:cNvSpPr>
          <p:nvPr/>
        </p:nvSpPr>
        <p:spPr bwMode="auto">
          <a:xfrm>
            <a:off x="2425370" y="4671039"/>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67" name="AutoShape 167">
            <a:extLst>
              <a:ext uri="{FF2B5EF4-FFF2-40B4-BE49-F238E27FC236}">
                <a16:creationId xmlns:a16="http://schemas.microsoft.com/office/drawing/2014/main" id="{1CA4F46A-5D16-3C41-835B-FDB0436DB057}"/>
              </a:ext>
            </a:extLst>
          </p:cNvPr>
          <p:cNvSpPr>
            <a:spLocks noChangeArrowheads="1"/>
          </p:cNvSpPr>
          <p:nvPr/>
        </p:nvSpPr>
        <p:spPr bwMode="auto">
          <a:xfrm>
            <a:off x="384894" y="4671039"/>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Stakeholder do Projeto</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8" name="AutoShape 167">
            <a:extLst>
              <a:ext uri="{FF2B5EF4-FFF2-40B4-BE49-F238E27FC236}">
                <a16:creationId xmlns:a16="http://schemas.microsoft.com/office/drawing/2014/main" id="{172F6363-5B90-5743-AD0F-E85F134CB703}"/>
              </a:ext>
            </a:extLst>
          </p:cNvPr>
          <p:cNvSpPr>
            <a:spLocks noChangeArrowheads="1"/>
          </p:cNvSpPr>
          <p:nvPr/>
        </p:nvSpPr>
        <p:spPr bwMode="auto">
          <a:xfrm>
            <a:off x="8272520" y="4671039"/>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Parte da liderança executiva na organização proprietária do projeto.</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9" name="AutoShape 167">
            <a:extLst>
              <a:ext uri="{FF2B5EF4-FFF2-40B4-BE49-F238E27FC236}">
                <a16:creationId xmlns:a16="http://schemas.microsoft.com/office/drawing/2014/main" id="{FAD8703B-EAFD-9F4D-B381-8518D35D4662}"/>
              </a:ext>
            </a:extLst>
          </p:cNvPr>
          <p:cNvSpPr>
            <a:spLocks noChangeArrowheads="1"/>
          </p:cNvSpPr>
          <p:nvPr/>
        </p:nvSpPr>
        <p:spPr bwMode="auto">
          <a:xfrm>
            <a:off x="4465843" y="4671039"/>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Investido e afetado pelo projeto. </a:t>
            </a:r>
          </a:p>
        </p:txBody>
      </p:sp>
      <p:sp>
        <p:nvSpPr>
          <p:cNvPr id="70" name="AutoShape 167">
            <a:extLst>
              <a:ext uri="{FF2B5EF4-FFF2-40B4-BE49-F238E27FC236}">
                <a16:creationId xmlns:a16="http://schemas.microsoft.com/office/drawing/2014/main" id="{1E0F6CE7-4C08-C549-9A15-52C3EC1AD199}"/>
              </a:ext>
            </a:extLst>
          </p:cNvPr>
          <p:cNvSpPr>
            <a:spLocks noChangeArrowheads="1"/>
          </p:cNvSpPr>
          <p:nvPr/>
        </p:nvSpPr>
        <p:spPr bwMode="auto">
          <a:xfrm>
            <a:off x="2425369" y="5563600"/>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71" name="AutoShape 167">
            <a:extLst>
              <a:ext uri="{FF2B5EF4-FFF2-40B4-BE49-F238E27FC236}">
                <a16:creationId xmlns:a16="http://schemas.microsoft.com/office/drawing/2014/main" id="{455E4D3A-242B-274D-A0C9-A80154177665}"/>
              </a:ext>
            </a:extLst>
          </p:cNvPr>
          <p:cNvSpPr>
            <a:spLocks noChangeArrowheads="1"/>
          </p:cNvSpPr>
          <p:nvPr/>
        </p:nvSpPr>
        <p:spPr bwMode="auto">
          <a:xfrm>
            <a:off x="384893" y="5563600"/>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Patrocinador Executivo</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72" name="AutoShape 167">
            <a:extLst>
              <a:ext uri="{FF2B5EF4-FFF2-40B4-BE49-F238E27FC236}">
                <a16:creationId xmlns:a16="http://schemas.microsoft.com/office/drawing/2014/main" id="{7D2D34E6-9A18-9649-AF9E-ACF5BEC55CE1}"/>
              </a:ext>
            </a:extLst>
          </p:cNvPr>
          <p:cNvSpPr>
            <a:spLocks noChangeArrowheads="1"/>
          </p:cNvSpPr>
          <p:nvPr/>
        </p:nvSpPr>
        <p:spPr bwMode="auto">
          <a:xfrm>
            <a:off x="8272519" y="5563600"/>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Link de comunicação entre a diretoria do projeto e a equipe do projeto.</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73" name="AutoShape 167">
            <a:extLst>
              <a:ext uri="{FF2B5EF4-FFF2-40B4-BE49-F238E27FC236}">
                <a16:creationId xmlns:a16="http://schemas.microsoft.com/office/drawing/2014/main" id="{DC23A0AF-3E7A-214F-A4D7-09A93B3B377F}"/>
              </a:ext>
            </a:extLst>
          </p:cNvPr>
          <p:cNvSpPr>
            <a:spLocks noChangeArrowheads="1"/>
          </p:cNvSpPr>
          <p:nvPr/>
        </p:nvSpPr>
        <p:spPr bwMode="auto">
          <a:xfrm>
            <a:off x="4465843" y="5563600"/>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No quadro do projeto. Preocupado com o sucesso do projeto e como o projeto vai se alinhar com a visão e estratégia do negócio.</a:t>
            </a:r>
          </a:p>
        </p:txBody>
      </p:sp>
      <p:sp>
        <p:nvSpPr>
          <p:cNvPr id="2" name="Oval 1">
            <a:extLst>
              <a:ext uri="{FF2B5EF4-FFF2-40B4-BE49-F238E27FC236}">
                <a16:creationId xmlns:a16="http://schemas.microsoft.com/office/drawing/2014/main" id="{41DD5BF1-07EB-BC44-8EDD-6219807FA9B6}"/>
              </a:ext>
            </a:extLst>
          </p:cNvPr>
          <p:cNvSpPr/>
          <p:nvPr/>
        </p:nvSpPr>
        <p:spPr>
          <a:xfrm>
            <a:off x="7886793" y="1300297"/>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74" name="Oval 73">
            <a:extLst>
              <a:ext uri="{FF2B5EF4-FFF2-40B4-BE49-F238E27FC236}">
                <a16:creationId xmlns:a16="http://schemas.microsoft.com/office/drawing/2014/main" id="{6FBCA4AF-494B-A743-8C20-C14002158E5A}"/>
              </a:ext>
            </a:extLst>
          </p:cNvPr>
          <p:cNvSpPr/>
          <p:nvPr/>
        </p:nvSpPr>
        <p:spPr>
          <a:xfrm>
            <a:off x="7882886" y="2192859"/>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75" name="Oval 74">
            <a:extLst>
              <a:ext uri="{FF2B5EF4-FFF2-40B4-BE49-F238E27FC236}">
                <a16:creationId xmlns:a16="http://schemas.microsoft.com/office/drawing/2014/main" id="{B51FAACA-9F71-2D41-AA96-CCDD6EC9F898}"/>
              </a:ext>
            </a:extLst>
          </p:cNvPr>
          <p:cNvSpPr/>
          <p:nvPr/>
        </p:nvSpPr>
        <p:spPr>
          <a:xfrm>
            <a:off x="7882886" y="3085421"/>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76" name="Oval 75">
            <a:extLst>
              <a:ext uri="{FF2B5EF4-FFF2-40B4-BE49-F238E27FC236}">
                <a16:creationId xmlns:a16="http://schemas.microsoft.com/office/drawing/2014/main" id="{1895C503-5BFC-A24E-A20F-30FC381B774A}"/>
              </a:ext>
            </a:extLst>
          </p:cNvPr>
          <p:cNvSpPr/>
          <p:nvPr/>
        </p:nvSpPr>
        <p:spPr>
          <a:xfrm>
            <a:off x="7878979" y="3977983"/>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77" name="Oval 76">
            <a:extLst>
              <a:ext uri="{FF2B5EF4-FFF2-40B4-BE49-F238E27FC236}">
                <a16:creationId xmlns:a16="http://schemas.microsoft.com/office/drawing/2014/main" id="{DF716626-7DA0-5743-BE43-BD57654AF586}"/>
              </a:ext>
            </a:extLst>
          </p:cNvPr>
          <p:cNvSpPr/>
          <p:nvPr/>
        </p:nvSpPr>
        <p:spPr>
          <a:xfrm>
            <a:off x="7877247" y="4870545"/>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78" name="Oval 77">
            <a:extLst>
              <a:ext uri="{FF2B5EF4-FFF2-40B4-BE49-F238E27FC236}">
                <a16:creationId xmlns:a16="http://schemas.microsoft.com/office/drawing/2014/main" id="{2841B7BC-1666-9F4D-862C-6183D0EF680A}"/>
              </a:ext>
            </a:extLst>
          </p:cNvPr>
          <p:cNvSpPr/>
          <p:nvPr/>
        </p:nvSpPr>
        <p:spPr>
          <a:xfrm>
            <a:off x="7873340" y="5763106"/>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a&#10;&#10;Descrição gerada automaticamente">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PAPÉIS E RESPONSABILIDADES |   EM BRANCO</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58E5CCD7-45C5-484E-A282-5C3F0A90CD1D}"/>
              </a:ext>
            </a:extLst>
          </p:cNvPr>
          <p:cNvSpPr txBox="1"/>
          <p:nvPr/>
        </p:nvSpPr>
        <p:spPr>
          <a:xfrm>
            <a:off x="386016" y="787744"/>
            <a:ext cx="1828800" cy="307777"/>
          </a:xfrm>
          <a:prstGeom prst="rect">
            <a:avLst/>
          </a:prstGeom>
          <a:noFill/>
        </p:spPr>
        <p:txBody>
          <a:bodyPr wrap="square" rtlCol="0">
            <a:spAutoFit/>
          </a:bodyPr>
          <a:lstStyle/>
          <a:p>
            <a:pPr algn="ctr"/>
            <a:r>
              <a:rPr lang="pt" sz="1400" dirty="0">
                <a:solidFill>
                  <a:schemeClr val="tx1">
                    <a:lumMod val="65000"/>
                    <a:lumOff val="35000"/>
                  </a:schemeClr>
                </a:solidFill>
                <a:latin typeface="Century Gothic" panose="020B0502020202020204" pitchFamily="34" charset="0"/>
              </a:rPr>
              <a:t>PAPEL DO PROJETO</a:t>
            </a:r>
          </a:p>
        </p:txBody>
      </p:sp>
      <p:sp>
        <p:nvSpPr>
          <p:cNvPr id="40" name="AutoShape 167">
            <a:extLst>
              <a:ext uri="{FF2B5EF4-FFF2-40B4-BE49-F238E27FC236}">
                <a16:creationId xmlns:a16="http://schemas.microsoft.com/office/drawing/2014/main" id="{36A0F5CF-4EA4-3340-A35C-A19EEBCBCE1F}"/>
              </a:ext>
            </a:extLst>
          </p:cNvPr>
          <p:cNvSpPr>
            <a:spLocks noChangeArrowheads="1"/>
          </p:cNvSpPr>
          <p:nvPr/>
        </p:nvSpPr>
        <p:spPr bwMode="auto">
          <a:xfrm>
            <a:off x="2426493" y="1100791"/>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41" name="TextBox 40">
            <a:extLst>
              <a:ext uri="{FF2B5EF4-FFF2-40B4-BE49-F238E27FC236}">
                <a16:creationId xmlns:a16="http://schemas.microsoft.com/office/drawing/2014/main" id="{6F27D911-DAD8-B846-BE14-7B4E5503394F}"/>
              </a:ext>
            </a:extLst>
          </p:cNvPr>
          <p:cNvSpPr txBox="1"/>
          <p:nvPr/>
        </p:nvSpPr>
        <p:spPr>
          <a:xfrm>
            <a:off x="2426492" y="787744"/>
            <a:ext cx="1828800" cy="307777"/>
          </a:xfrm>
          <a:prstGeom prst="rect">
            <a:avLst/>
          </a:prstGeom>
          <a:noFill/>
        </p:spPr>
        <p:txBody>
          <a:bodyPr wrap="square" rtlCol="0">
            <a:spAutoFit/>
          </a:bodyPr>
          <a:lstStyle/>
          <a:p>
            <a:pPr algn="ctr"/>
            <a:r>
              <a:rPr lang="pt" sz="1400" dirty="0">
                <a:solidFill>
                  <a:schemeClr val="tx1">
                    <a:lumMod val="65000"/>
                    <a:lumOff val="35000"/>
                  </a:schemeClr>
                </a:solidFill>
                <a:latin typeface="Century Gothic" panose="020B0502020202020204" pitchFamily="34" charset="0"/>
              </a:rPr>
              <a:t>ATRIBUÍDO A</a:t>
            </a:r>
          </a:p>
        </p:txBody>
      </p:sp>
      <p:sp>
        <p:nvSpPr>
          <p:cNvPr id="42" name="TextBox 41">
            <a:extLst>
              <a:ext uri="{FF2B5EF4-FFF2-40B4-BE49-F238E27FC236}">
                <a16:creationId xmlns:a16="http://schemas.microsoft.com/office/drawing/2014/main" id="{5302E078-1AAD-EC49-9AB4-C85E7E1C5F7A}"/>
              </a:ext>
            </a:extLst>
          </p:cNvPr>
          <p:cNvSpPr txBox="1"/>
          <p:nvPr/>
        </p:nvSpPr>
        <p:spPr>
          <a:xfrm>
            <a:off x="4465843" y="787744"/>
            <a:ext cx="3566160" cy="307777"/>
          </a:xfrm>
          <a:prstGeom prst="rect">
            <a:avLst/>
          </a:prstGeom>
          <a:noFill/>
        </p:spPr>
        <p:txBody>
          <a:bodyPr wrap="square" rtlCol="0">
            <a:spAutoFit/>
          </a:bodyPr>
          <a:lstStyle/>
          <a:p>
            <a:pPr algn="ctr"/>
            <a:r>
              <a:rPr lang="pt" sz="1400" dirty="0">
                <a:solidFill>
                  <a:schemeClr val="tx1">
                    <a:lumMod val="65000"/>
                    <a:lumOff val="35000"/>
                  </a:schemeClr>
                </a:solidFill>
                <a:latin typeface="Century Gothic" panose="020B0502020202020204" pitchFamily="34" charset="0"/>
              </a:rPr>
              <a:t>RESPONSABILIDADES</a:t>
            </a:r>
          </a:p>
        </p:txBody>
      </p:sp>
      <p:sp>
        <p:nvSpPr>
          <p:cNvPr id="43" name="TextBox 42">
            <a:extLst>
              <a:ext uri="{FF2B5EF4-FFF2-40B4-BE49-F238E27FC236}">
                <a16:creationId xmlns:a16="http://schemas.microsoft.com/office/drawing/2014/main" id="{6FAB7594-7377-2E4E-917E-FA8919DCEFE9}"/>
              </a:ext>
            </a:extLst>
          </p:cNvPr>
          <p:cNvSpPr txBox="1"/>
          <p:nvPr/>
        </p:nvSpPr>
        <p:spPr>
          <a:xfrm>
            <a:off x="8273643" y="787744"/>
            <a:ext cx="3473597" cy="307777"/>
          </a:xfrm>
          <a:prstGeom prst="rect">
            <a:avLst/>
          </a:prstGeom>
          <a:noFill/>
        </p:spPr>
        <p:txBody>
          <a:bodyPr wrap="square" rtlCol="0">
            <a:spAutoFit/>
          </a:bodyPr>
          <a:lstStyle/>
          <a:p>
            <a:pPr algn="ctr"/>
            <a:r>
              <a:rPr lang="pt" sz="1400" dirty="0">
                <a:solidFill>
                  <a:schemeClr val="tx1">
                    <a:lumMod val="65000"/>
                    <a:lumOff val="35000"/>
                  </a:schemeClr>
                </a:solidFill>
                <a:latin typeface="Century Gothic" panose="020B0502020202020204" pitchFamily="34" charset="0"/>
              </a:rPr>
              <a:t>PATROCINADOR DO PROJETO [NOME]</a:t>
            </a:r>
          </a:p>
        </p:txBody>
      </p:sp>
      <p:sp>
        <p:nvSpPr>
          <p:cNvPr id="44" name="AutoShape 167">
            <a:extLst>
              <a:ext uri="{FF2B5EF4-FFF2-40B4-BE49-F238E27FC236}">
                <a16:creationId xmlns:a16="http://schemas.microsoft.com/office/drawing/2014/main" id="{83D343F2-BB74-4B42-9FF2-625002BD374E}"/>
              </a:ext>
            </a:extLst>
          </p:cNvPr>
          <p:cNvSpPr>
            <a:spLocks noChangeArrowheads="1"/>
          </p:cNvSpPr>
          <p:nvPr/>
        </p:nvSpPr>
        <p:spPr bwMode="auto">
          <a:xfrm>
            <a:off x="386017" y="1100791"/>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Papel</a:t>
            </a:r>
          </a:p>
        </p:txBody>
      </p:sp>
      <p:sp>
        <p:nvSpPr>
          <p:cNvPr id="45" name="AutoShape 167">
            <a:extLst>
              <a:ext uri="{FF2B5EF4-FFF2-40B4-BE49-F238E27FC236}">
                <a16:creationId xmlns:a16="http://schemas.microsoft.com/office/drawing/2014/main" id="{147ED906-92B4-5647-B24C-F42E85C35EC5}"/>
              </a:ext>
            </a:extLst>
          </p:cNvPr>
          <p:cNvSpPr>
            <a:spLocks noChangeArrowheads="1"/>
          </p:cNvSpPr>
          <p:nvPr/>
        </p:nvSpPr>
        <p:spPr bwMode="auto">
          <a:xfrm>
            <a:off x="8273643" y="1100791"/>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Nome do patrocinador do projeto</a:t>
            </a:r>
          </a:p>
        </p:txBody>
      </p:sp>
      <p:sp>
        <p:nvSpPr>
          <p:cNvPr id="46" name="AutoShape 167">
            <a:extLst>
              <a:ext uri="{FF2B5EF4-FFF2-40B4-BE49-F238E27FC236}">
                <a16:creationId xmlns:a16="http://schemas.microsoft.com/office/drawing/2014/main" id="{139777EE-0E16-8743-802A-494110A71C8A}"/>
              </a:ext>
            </a:extLst>
          </p:cNvPr>
          <p:cNvSpPr>
            <a:spLocks noChangeArrowheads="1"/>
          </p:cNvSpPr>
          <p:nvPr/>
        </p:nvSpPr>
        <p:spPr bwMode="auto">
          <a:xfrm>
            <a:off x="4465843" y="1100791"/>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Responsabilidades</a:t>
            </a:r>
          </a:p>
        </p:txBody>
      </p:sp>
      <p:sp>
        <p:nvSpPr>
          <p:cNvPr id="47" name="AutoShape 167">
            <a:extLst>
              <a:ext uri="{FF2B5EF4-FFF2-40B4-BE49-F238E27FC236}">
                <a16:creationId xmlns:a16="http://schemas.microsoft.com/office/drawing/2014/main" id="{99D6CE71-02E2-424B-B41F-CA48BFB89BF5}"/>
              </a:ext>
            </a:extLst>
          </p:cNvPr>
          <p:cNvSpPr>
            <a:spLocks noChangeArrowheads="1"/>
          </p:cNvSpPr>
          <p:nvPr/>
        </p:nvSpPr>
        <p:spPr bwMode="auto">
          <a:xfrm>
            <a:off x="2426492" y="1993353"/>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48" name="AutoShape 167">
            <a:extLst>
              <a:ext uri="{FF2B5EF4-FFF2-40B4-BE49-F238E27FC236}">
                <a16:creationId xmlns:a16="http://schemas.microsoft.com/office/drawing/2014/main" id="{E9D3B11D-2BD3-694D-9DED-6DDE408504E6}"/>
              </a:ext>
            </a:extLst>
          </p:cNvPr>
          <p:cNvSpPr>
            <a:spLocks noChangeArrowheads="1"/>
          </p:cNvSpPr>
          <p:nvPr/>
        </p:nvSpPr>
        <p:spPr bwMode="auto">
          <a:xfrm>
            <a:off x="386016" y="1993353"/>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Papel</a:t>
            </a:r>
          </a:p>
        </p:txBody>
      </p:sp>
      <p:sp>
        <p:nvSpPr>
          <p:cNvPr id="49" name="AutoShape 167">
            <a:extLst>
              <a:ext uri="{FF2B5EF4-FFF2-40B4-BE49-F238E27FC236}">
                <a16:creationId xmlns:a16="http://schemas.microsoft.com/office/drawing/2014/main" id="{F6A85E46-692E-F94C-B79A-F249145C6157}"/>
              </a:ext>
            </a:extLst>
          </p:cNvPr>
          <p:cNvSpPr>
            <a:spLocks noChangeArrowheads="1"/>
          </p:cNvSpPr>
          <p:nvPr/>
        </p:nvSpPr>
        <p:spPr bwMode="auto">
          <a:xfrm>
            <a:off x="8273642" y="1993353"/>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Nome do patrocinador do projeto</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0" name="AutoShape 167">
            <a:extLst>
              <a:ext uri="{FF2B5EF4-FFF2-40B4-BE49-F238E27FC236}">
                <a16:creationId xmlns:a16="http://schemas.microsoft.com/office/drawing/2014/main" id="{3522E8A9-D18C-E543-AACC-479B29688DAE}"/>
              </a:ext>
            </a:extLst>
          </p:cNvPr>
          <p:cNvSpPr>
            <a:spLocks noChangeArrowheads="1"/>
          </p:cNvSpPr>
          <p:nvPr/>
        </p:nvSpPr>
        <p:spPr bwMode="auto">
          <a:xfrm>
            <a:off x="4465843" y="1993353"/>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Responsabilidades</a:t>
            </a:r>
          </a:p>
        </p:txBody>
      </p:sp>
      <p:sp>
        <p:nvSpPr>
          <p:cNvPr id="51" name="AutoShape 167">
            <a:extLst>
              <a:ext uri="{FF2B5EF4-FFF2-40B4-BE49-F238E27FC236}">
                <a16:creationId xmlns:a16="http://schemas.microsoft.com/office/drawing/2014/main" id="{155D601E-23AB-4147-B746-758E0FED8179}"/>
              </a:ext>
            </a:extLst>
          </p:cNvPr>
          <p:cNvSpPr>
            <a:spLocks noChangeArrowheads="1"/>
          </p:cNvSpPr>
          <p:nvPr/>
        </p:nvSpPr>
        <p:spPr bwMode="auto">
          <a:xfrm>
            <a:off x="2425370" y="2885915"/>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52" name="AutoShape 167">
            <a:extLst>
              <a:ext uri="{FF2B5EF4-FFF2-40B4-BE49-F238E27FC236}">
                <a16:creationId xmlns:a16="http://schemas.microsoft.com/office/drawing/2014/main" id="{CBE82BA6-85F1-3145-B419-6D0DCDC731F9}"/>
              </a:ext>
            </a:extLst>
          </p:cNvPr>
          <p:cNvSpPr>
            <a:spLocks noChangeArrowheads="1"/>
          </p:cNvSpPr>
          <p:nvPr/>
        </p:nvSpPr>
        <p:spPr bwMode="auto">
          <a:xfrm>
            <a:off x="384894" y="2885915"/>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Papel</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3" name="AutoShape 167">
            <a:extLst>
              <a:ext uri="{FF2B5EF4-FFF2-40B4-BE49-F238E27FC236}">
                <a16:creationId xmlns:a16="http://schemas.microsoft.com/office/drawing/2014/main" id="{9B51F878-2B9E-9745-8652-D632E94B2134}"/>
              </a:ext>
            </a:extLst>
          </p:cNvPr>
          <p:cNvSpPr>
            <a:spLocks noChangeArrowheads="1"/>
          </p:cNvSpPr>
          <p:nvPr/>
        </p:nvSpPr>
        <p:spPr bwMode="auto">
          <a:xfrm>
            <a:off x="8272520" y="2885915"/>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Nome do patrocinador do projeto</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4" name="AutoShape 167">
            <a:extLst>
              <a:ext uri="{FF2B5EF4-FFF2-40B4-BE49-F238E27FC236}">
                <a16:creationId xmlns:a16="http://schemas.microsoft.com/office/drawing/2014/main" id="{2A3022F2-02DA-AD4B-8392-FC3A4AB0EBF7}"/>
              </a:ext>
            </a:extLst>
          </p:cNvPr>
          <p:cNvSpPr>
            <a:spLocks noChangeArrowheads="1"/>
          </p:cNvSpPr>
          <p:nvPr/>
        </p:nvSpPr>
        <p:spPr bwMode="auto">
          <a:xfrm>
            <a:off x="4465843" y="2885915"/>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Responsabilidades</a:t>
            </a:r>
          </a:p>
        </p:txBody>
      </p:sp>
      <p:sp>
        <p:nvSpPr>
          <p:cNvPr id="55" name="AutoShape 167">
            <a:extLst>
              <a:ext uri="{FF2B5EF4-FFF2-40B4-BE49-F238E27FC236}">
                <a16:creationId xmlns:a16="http://schemas.microsoft.com/office/drawing/2014/main" id="{37206239-B00F-994B-ABA4-F73E6C024C7B}"/>
              </a:ext>
            </a:extLst>
          </p:cNvPr>
          <p:cNvSpPr>
            <a:spLocks noChangeArrowheads="1"/>
          </p:cNvSpPr>
          <p:nvPr/>
        </p:nvSpPr>
        <p:spPr bwMode="auto">
          <a:xfrm>
            <a:off x="2425369" y="3778477"/>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56" name="AutoShape 167">
            <a:extLst>
              <a:ext uri="{FF2B5EF4-FFF2-40B4-BE49-F238E27FC236}">
                <a16:creationId xmlns:a16="http://schemas.microsoft.com/office/drawing/2014/main" id="{957BBED3-9C7C-EA49-88B9-D4CCF16DB5E2}"/>
              </a:ext>
            </a:extLst>
          </p:cNvPr>
          <p:cNvSpPr>
            <a:spLocks noChangeArrowheads="1"/>
          </p:cNvSpPr>
          <p:nvPr/>
        </p:nvSpPr>
        <p:spPr bwMode="auto">
          <a:xfrm>
            <a:off x="384893" y="3778477"/>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Papel</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7" name="AutoShape 167">
            <a:extLst>
              <a:ext uri="{FF2B5EF4-FFF2-40B4-BE49-F238E27FC236}">
                <a16:creationId xmlns:a16="http://schemas.microsoft.com/office/drawing/2014/main" id="{7B3686F8-D163-8D42-860C-623EFF111CCC}"/>
              </a:ext>
            </a:extLst>
          </p:cNvPr>
          <p:cNvSpPr>
            <a:spLocks noChangeArrowheads="1"/>
          </p:cNvSpPr>
          <p:nvPr/>
        </p:nvSpPr>
        <p:spPr bwMode="auto">
          <a:xfrm>
            <a:off x="8272519" y="3778477"/>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Nome do patrocinador do projeto</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8" name="AutoShape 167">
            <a:extLst>
              <a:ext uri="{FF2B5EF4-FFF2-40B4-BE49-F238E27FC236}">
                <a16:creationId xmlns:a16="http://schemas.microsoft.com/office/drawing/2014/main" id="{2739ED6E-E962-AC40-8FF2-038FC2E75A6B}"/>
              </a:ext>
            </a:extLst>
          </p:cNvPr>
          <p:cNvSpPr>
            <a:spLocks noChangeArrowheads="1"/>
          </p:cNvSpPr>
          <p:nvPr/>
        </p:nvSpPr>
        <p:spPr bwMode="auto">
          <a:xfrm>
            <a:off x="4465843" y="3778477"/>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Responsabilidades</a:t>
            </a:r>
          </a:p>
        </p:txBody>
      </p:sp>
      <p:sp>
        <p:nvSpPr>
          <p:cNvPr id="59" name="AutoShape 167">
            <a:extLst>
              <a:ext uri="{FF2B5EF4-FFF2-40B4-BE49-F238E27FC236}">
                <a16:creationId xmlns:a16="http://schemas.microsoft.com/office/drawing/2014/main" id="{EB38F9BE-BA77-634E-A95F-4930194B81A3}"/>
              </a:ext>
            </a:extLst>
          </p:cNvPr>
          <p:cNvSpPr>
            <a:spLocks noChangeArrowheads="1"/>
          </p:cNvSpPr>
          <p:nvPr/>
        </p:nvSpPr>
        <p:spPr bwMode="auto">
          <a:xfrm>
            <a:off x="2425370" y="4671039"/>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60" name="AutoShape 167">
            <a:extLst>
              <a:ext uri="{FF2B5EF4-FFF2-40B4-BE49-F238E27FC236}">
                <a16:creationId xmlns:a16="http://schemas.microsoft.com/office/drawing/2014/main" id="{73641F32-6E00-9544-9A11-37B7BCB7BE6C}"/>
              </a:ext>
            </a:extLst>
          </p:cNvPr>
          <p:cNvSpPr>
            <a:spLocks noChangeArrowheads="1"/>
          </p:cNvSpPr>
          <p:nvPr/>
        </p:nvSpPr>
        <p:spPr bwMode="auto">
          <a:xfrm>
            <a:off x="384894" y="4671039"/>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Papel</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1" name="AutoShape 167">
            <a:extLst>
              <a:ext uri="{FF2B5EF4-FFF2-40B4-BE49-F238E27FC236}">
                <a16:creationId xmlns:a16="http://schemas.microsoft.com/office/drawing/2014/main" id="{8700F9B7-2884-0E4C-B623-D36B9AC77734}"/>
              </a:ext>
            </a:extLst>
          </p:cNvPr>
          <p:cNvSpPr>
            <a:spLocks noChangeArrowheads="1"/>
          </p:cNvSpPr>
          <p:nvPr/>
        </p:nvSpPr>
        <p:spPr bwMode="auto">
          <a:xfrm>
            <a:off x="8272520" y="4671039"/>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Nome do patrocinador do projeto</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2" name="AutoShape 167">
            <a:extLst>
              <a:ext uri="{FF2B5EF4-FFF2-40B4-BE49-F238E27FC236}">
                <a16:creationId xmlns:a16="http://schemas.microsoft.com/office/drawing/2014/main" id="{AE4C1DF5-9D1B-FD40-B68C-A3A067D91B7D}"/>
              </a:ext>
            </a:extLst>
          </p:cNvPr>
          <p:cNvSpPr>
            <a:spLocks noChangeArrowheads="1"/>
          </p:cNvSpPr>
          <p:nvPr/>
        </p:nvSpPr>
        <p:spPr bwMode="auto">
          <a:xfrm>
            <a:off x="4465843" y="4671039"/>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Responsabilidades</a:t>
            </a:r>
          </a:p>
        </p:txBody>
      </p:sp>
      <p:sp>
        <p:nvSpPr>
          <p:cNvPr id="63" name="AutoShape 167">
            <a:extLst>
              <a:ext uri="{FF2B5EF4-FFF2-40B4-BE49-F238E27FC236}">
                <a16:creationId xmlns:a16="http://schemas.microsoft.com/office/drawing/2014/main" id="{3046AE60-63BE-9542-BC6A-8BD61EDD56FE}"/>
              </a:ext>
            </a:extLst>
          </p:cNvPr>
          <p:cNvSpPr>
            <a:spLocks noChangeArrowheads="1"/>
          </p:cNvSpPr>
          <p:nvPr/>
        </p:nvSpPr>
        <p:spPr bwMode="auto">
          <a:xfrm>
            <a:off x="2425369" y="5563600"/>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p>
        </p:txBody>
      </p:sp>
      <p:sp>
        <p:nvSpPr>
          <p:cNvPr id="64" name="AutoShape 167">
            <a:extLst>
              <a:ext uri="{FF2B5EF4-FFF2-40B4-BE49-F238E27FC236}">
                <a16:creationId xmlns:a16="http://schemas.microsoft.com/office/drawing/2014/main" id="{D4BC1317-E8F2-834B-BC10-D4E0F5E7F45B}"/>
              </a:ext>
            </a:extLst>
          </p:cNvPr>
          <p:cNvSpPr>
            <a:spLocks noChangeArrowheads="1"/>
          </p:cNvSpPr>
          <p:nvPr/>
        </p:nvSpPr>
        <p:spPr bwMode="auto">
          <a:xfrm>
            <a:off x="384893" y="5563600"/>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pt"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Papel</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5" name="AutoShape 167">
            <a:extLst>
              <a:ext uri="{FF2B5EF4-FFF2-40B4-BE49-F238E27FC236}">
                <a16:creationId xmlns:a16="http://schemas.microsoft.com/office/drawing/2014/main" id="{5B8CA1DB-315A-A444-BDE1-1D6601089BAE}"/>
              </a:ext>
            </a:extLst>
          </p:cNvPr>
          <p:cNvSpPr>
            <a:spLocks noChangeArrowheads="1"/>
          </p:cNvSpPr>
          <p:nvPr/>
        </p:nvSpPr>
        <p:spPr bwMode="auto">
          <a:xfrm>
            <a:off x="8272519" y="5563600"/>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Nome do patrocinador do projeto</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6" name="AutoShape 167">
            <a:extLst>
              <a:ext uri="{FF2B5EF4-FFF2-40B4-BE49-F238E27FC236}">
                <a16:creationId xmlns:a16="http://schemas.microsoft.com/office/drawing/2014/main" id="{581771D8-61F4-8843-8515-166DB52BFCB1}"/>
              </a:ext>
            </a:extLst>
          </p:cNvPr>
          <p:cNvSpPr>
            <a:spLocks noChangeArrowheads="1"/>
          </p:cNvSpPr>
          <p:nvPr/>
        </p:nvSpPr>
        <p:spPr bwMode="auto">
          <a:xfrm>
            <a:off x="4465843" y="5563600"/>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pt"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Responsabilidades</a:t>
            </a:r>
          </a:p>
        </p:txBody>
      </p:sp>
      <p:sp>
        <p:nvSpPr>
          <p:cNvPr id="67" name="Oval 66">
            <a:extLst>
              <a:ext uri="{FF2B5EF4-FFF2-40B4-BE49-F238E27FC236}">
                <a16:creationId xmlns:a16="http://schemas.microsoft.com/office/drawing/2014/main" id="{9646DFC9-C6D3-4E4C-A84C-49F31846531E}"/>
              </a:ext>
            </a:extLst>
          </p:cNvPr>
          <p:cNvSpPr/>
          <p:nvPr/>
        </p:nvSpPr>
        <p:spPr>
          <a:xfrm>
            <a:off x="7886793" y="1300297"/>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68" name="Oval 67">
            <a:extLst>
              <a:ext uri="{FF2B5EF4-FFF2-40B4-BE49-F238E27FC236}">
                <a16:creationId xmlns:a16="http://schemas.microsoft.com/office/drawing/2014/main" id="{372D1797-009A-8F47-BB91-062070A3854D}"/>
              </a:ext>
            </a:extLst>
          </p:cNvPr>
          <p:cNvSpPr/>
          <p:nvPr/>
        </p:nvSpPr>
        <p:spPr>
          <a:xfrm>
            <a:off x="7882886" y="2192859"/>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69" name="Oval 68">
            <a:extLst>
              <a:ext uri="{FF2B5EF4-FFF2-40B4-BE49-F238E27FC236}">
                <a16:creationId xmlns:a16="http://schemas.microsoft.com/office/drawing/2014/main" id="{27CD92C3-F93A-1D46-A12F-7ACAF0C8E948}"/>
              </a:ext>
            </a:extLst>
          </p:cNvPr>
          <p:cNvSpPr/>
          <p:nvPr/>
        </p:nvSpPr>
        <p:spPr>
          <a:xfrm>
            <a:off x="7882886" y="3085421"/>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71" name="Oval 70">
            <a:extLst>
              <a:ext uri="{FF2B5EF4-FFF2-40B4-BE49-F238E27FC236}">
                <a16:creationId xmlns:a16="http://schemas.microsoft.com/office/drawing/2014/main" id="{54AE55BE-0105-8D4C-B3CF-5974FC7169C8}"/>
              </a:ext>
            </a:extLst>
          </p:cNvPr>
          <p:cNvSpPr/>
          <p:nvPr/>
        </p:nvSpPr>
        <p:spPr>
          <a:xfrm>
            <a:off x="7878979" y="3977983"/>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72" name="Oval 71">
            <a:extLst>
              <a:ext uri="{FF2B5EF4-FFF2-40B4-BE49-F238E27FC236}">
                <a16:creationId xmlns:a16="http://schemas.microsoft.com/office/drawing/2014/main" id="{F610AA8A-01BD-7F40-BF74-D384723758FC}"/>
              </a:ext>
            </a:extLst>
          </p:cNvPr>
          <p:cNvSpPr/>
          <p:nvPr/>
        </p:nvSpPr>
        <p:spPr>
          <a:xfrm>
            <a:off x="7877247" y="4870545"/>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73" name="Oval 72">
            <a:extLst>
              <a:ext uri="{FF2B5EF4-FFF2-40B4-BE49-F238E27FC236}">
                <a16:creationId xmlns:a16="http://schemas.microsoft.com/office/drawing/2014/main" id="{D8010277-8A1D-7B45-B167-E9AED4FC8B3E}"/>
              </a:ext>
            </a:extLst>
          </p:cNvPr>
          <p:cNvSpPr/>
          <p:nvPr/>
        </p:nvSpPr>
        <p:spPr>
          <a:xfrm>
            <a:off x="7873340" y="5763106"/>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pt" sz="1400" b="1" dirty="0">
                <a:latin typeface="Century Gothic" panose="020B0502020202020204" pitchFamily="34" charset="0"/>
              </a:rPr>
              <a:t>Vs</a:t>
            </a:r>
          </a:p>
        </p:txBody>
      </p:sp>
      <p:sp>
        <p:nvSpPr>
          <p:cNvPr id="74" name="TextBox 73">
            <a:extLst>
              <a:ext uri="{FF2B5EF4-FFF2-40B4-BE49-F238E27FC236}">
                <a16:creationId xmlns:a16="http://schemas.microsoft.com/office/drawing/2014/main" id="{CD50616E-F8B6-A142-AD86-7957865DC7FB}"/>
              </a:ext>
            </a:extLst>
          </p:cNvPr>
          <p:cNvSpPr txBox="1"/>
          <p:nvPr/>
        </p:nvSpPr>
        <p:spPr>
          <a:xfrm>
            <a:off x="300446" y="253847"/>
            <a:ext cx="8104955" cy="461665"/>
          </a:xfrm>
          <a:prstGeom prst="rect">
            <a:avLst/>
          </a:prstGeom>
          <a:noFill/>
        </p:spPr>
        <p:txBody>
          <a:bodyPr wrap="square" rtlCol="0">
            <a:spAutoFit/>
          </a:bodyPr>
          <a:lstStyle/>
          <a:p>
            <a:r>
              <a:rPr lang="pt" sz="2400" b="1" dirty="0">
                <a:solidFill>
                  <a:schemeClr val="tx1">
                    <a:lumMod val="75000"/>
                    <a:lumOff val="25000"/>
                  </a:schemeClr>
                </a:solidFill>
                <a:latin typeface="Century Gothic" panose="020B0502020202020204" pitchFamily="34" charset="0"/>
              </a:rPr>
              <a:t>PAPÉIS E RESPONSABILIDADES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2" id="{1C03AD62-C302-B243-B719-7C18488AB8D2}" vid="{369035A3-870C-1547-B57F-A77073A3E3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IC-Roles-and-Responsibilities-Template_PowerPoint</Template>
  <TotalTime>1</TotalTime>
  <Words>400</Words>
  <Application>Microsoft Macintosh PowerPoint</Application>
  <PresentationFormat>Widescreen</PresentationFormat>
  <Paragraphs>78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2</cp:revision>
  <dcterms:created xsi:type="dcterms:W3CDTF">2021-10-30T23:55:23Z</dcterms:created>
  <dcterms:modified xsi:type="dcterms:W3CDTF">2022-09-11T04:39:09Z</dcterms:modified>
</cp:coreProperties>
</file>