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E9CF9C"/>
    <a:srgbClr val="E0EA88"/>
    <a:srgbClr val="FFE699"/>
    <a:srgbClr val="FFF2CC"/>
    <a:srgbClr val="FCF8E4"/>
    <a:srgbClr val="9CF0F0"/>
    <a:srgbClr val="D3EEA4"/>
    <a:srgbClr val="FCF1C3"/>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5" autoAdjust="0"/>
    <p:restoredTop sz="86447"/>
  </p:normalViewPr>
  <p:slideViewPr>
    <p:cSldViewPr snapToGrid="0" snapToObjects="1">
      <p:cViewPr varScale="1">
        <p:scale>
          <a:sx n="112" d="100"/>
          <a:sy n="112" d="100"/>
        </p:scale>
        <p:origin x="71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形&#10;&#10;自動的に生成された説明">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63032" y="-657046"/>
            <a:ext cx="5798946" cy="701089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6" y="253847"/>
            <a:ext cx="8104955" cy="461665"/>
          </a:xfrm>
          <a:prstGeom prst="rect">
            <a:avLst/>
          </a:prstGeom>
          <a:noFill/>
        </p:spPr>
        <p:txBody>
          <a:bodyPr wrap="square" rtlCol="0">
            <a:spAutoFit/>
          </a:bodyPr>
          <a:lstStyle/>
          <a:p>
            <a:r>
              <a:rPr lang="ja" sz="2400" b="1" dirty="0">
                <a:solidFill>
                  <a:schemeClr val="tx1">
                    <a:lumMod val="75000"/>
                    <a:lumOff val="25000"/>
                  </a:schemeClr>
                </a:solidFill>
                <a:latin typeface="Century Gothic" panose="020B0502020202020204" pitchFamily="34" charset="0"/>
              </a:rPr>
              <a:t>役割と責任のテンプレート</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役割と責任</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86016" y="787744"/>
            <a:ext cx="1828800"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プロジェクトの役割</a:t>
            </a: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39" name="TextBox 38">
            <a:extLst>
              <a:ext uri="{FF2B5EF4-FFF2-40B4-BE49-F238E27FC236}">
                <a16:creationId xmlns:a16="http://schemas.microsoft.com/office/drawing/2014/main" id="{0141EFF5-92AF-5F4D-AA4F-D9C7022C2436}"/>
              </a:ext>
            </a:extLst>
          </p:cNvPr>
          <p:cNvSpPr txBox="1"/>
          <p:nvPr/>
        </p:nvSpPr>
        <p:spPr>
          <a:xfrm>
            <a:off x="2426492" y="787744"/>
            <a:ext cx="1828800"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割り当て先</a:t>
            </a:r>
          </a:p>
        </p:txBody>
      </p:sp>
      <p:sp>
        <p:nvSpPr>
          <p:cNvPr id="40" name="TextBox 39">
            <a:extLst>
              <a:ext uri="{FF2B5EF4-FFF2-40B4-BE49-F238E27FC236}">
                <a16:creationId xmlns:a16="http://schemas.microsoft.com/office/drawing/2014/main" id="{826FEF3C-1A4C-D646-BBF6-00470EC27321}"/>
              </a:ext>
            </a:extLst>
          </p:cNvPr>
          <p:cNvSpPr txBox="1"/>
          <p:nvPr/>
        </p:nvSpPr>
        <p:spPr>
          <a:xfrm>
            <a:off x="4465843" y="787744"/>
            <a:ext cx="3566160"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責任</a:t>
            </a:r>
          </a:p>
        </p:txBody>
      </p:sp>
      <p:sp>
        <p:nvSpPr>
          <p:cNvPr id="41" name="TextBox 40">
            <a:extLst>
              <a:ext uri="{FF2B5EF4-FFF2-40B4-BE49-F238E27FC236}">
                <a16:creationId xmlns:a16="http://schemas.microsoft.com/office/drawing/2014/main" id="{2320BE46-0B70-1849-A306-994E9EADF8DD}"/>
              </a:ext>
            </a:extLst>
          </p:cNvPr>
          <p:cNvSpPr txBox="1"/>
          <p:nvPr/>
        </p:nvSpPr>
        <p:spPr>
          <a:xfrm>
            <a:off x="8273643" y="787744"/>
            <a:ext cx="3473597"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プロジェクトスポンサー [名前]</a:t>
            </a:r>
          </a:p>
        </p:txBody>
      </p:sp>
      <p:sp>
        <p:nvSpPr>
          <p:cNvPr id="45" name="AutoShape 167">
            <a:extLst>
              <a:ext uri="{FF2B5EF4-FFF2-40B4-BE49-F238E27FC236}">
                <a16:creationId xmlns:a16="http://schemas.microsoft.com/office/drawing/2014/main" id="{DF947AB3-8DFC-9E42-B7C2-8449B60470C0}"/>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プロジェクトマネージャー</a:t>
            </a:r>
          </a:p>
        </p:txBody>
      </p:sp>
      <p:sp>
        <p:nvSpPr>
          <p:cNvPr id="49" name="AutoShape 167">
            <a:extLst>
              <a:ext uri="{FF2B5EF4-FFF2-40B4-BE49-F238E27FC236}">
                <a16:creationId xmlns:a16="http://schemas.microsoft.com/office/drawing/2014/main" id="{6B346033-B1BE-4D44-B2AC-C58B89381998}"/>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ビジネス価値を提供し、ビジネス成果を確実に成功させるためのリソースとサポートを提供します。</a:t>
            </a:r>
          </a:p>
        </p:txBody>
      </p:sp>
      <p:sp>
        <p:nvSpPr>
          <p:cNvPr id="51" name="AutoShape 167">
            <a:extLst>
              <a:ext uri="{FF2B5EF4-FFF2-40B4-BE49-F238E27FC236}">
                <a16:creationId xmlns:a16="http://schemas.microsoft.com/office/drawing/2014/main" id="{D1BE24F9-4129-D148-BDA6-694FFF08BC59}"/>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プロジェクトの実行と成果物に焦点を当てます。</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2" name="AutoShape 167">
            <a:extLst>
              <a:ext uri="{FF2B5EF4-FFF2-40B4-BE49-F238E27FC236}">
                <a16:creationId xmlns:a16="http://schemas.microsoft.com/office/drawing/2014/main" id="{9DD21591-C5E4-C742-8104-2AC28453F324}"/>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55" name="AutoShape 167">
            <a:extLst>
              <a:ext uri="{FF2B5EF4-FFF2-40B4-BE49-F238E27FC236}">
                <a16:creationId xmlns:a16="http://schemas.microsoft.com/office/drawing/2014/main" id="{E498BCB3-6093-034F-AB88-FB94A044B3E5}"/>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プロダクトオーナー</a:t>
            </a:r>
          </a:p>
        </p:txBody>
      </p:sp>
      <p:sp>
        <p:nvSpPr>
          <p:cNvPr id="56" name="AutoShape 167">
            <a:extLst>
              <a:ext uri="{FF2B5EF4-FFF2-40B4-BE49-F238E27FC236}">
                <a16:creationId xmlns:a16="http://schemas.microsoft.com/office/drawing/2014/main" id="{B56C96CC-EB6D-544E-B358-BB74ECF6FF6A}"/>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ビジョンとリソース使用率に焦点を当てながら、製品の支持者としての役割を果たすことができる。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5809B08C-517F-E548-9E61-6805E4D739F0}"/>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エンドユーザーを擁護し、ユーザーのフィードバックに基づいて情報に基づいた意思決定をチームに導くことができる。 </a:t>
            </a:r>
          </a:p>
        </p:txBody>
      </p:sp>
      <p:sp>
        <p:nvSpPr>
          <p:cNvPr id="58" name="AutoShape 167">
            <a:extLst>
              <a:ext uri="{FF2B5EF4-FFF2-40B4-BE49-F238E27FC236}">
                <a16:creationId xmlns:a16="http://schemas.microsoft.com/office/drawing/2014/main" id="{D6244B01-2A8A-084C-BB04-AA9B1F2F0A62}"/>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59" name="AutoShape 167">
            <a:extLst>
              <a:ext uri="{FF2B5EF4-FFF2-40B4-BE49-F238E27FC236}">
                <a16:creationId xmlns:a16="http://schemas.microsoft.com/office/drawing/2014/main" id="{FE9A5045-D1FA-164F-AC5E-0AC0B93750DB}"/>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プロジェクトオーナー</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0" name="AutoShape 167">
            <a:extLst>
              <a:ext uri="{FF2B5EF4-FFF2-40B4-BE49-F238E27FC236}">
                <a16:creationId xmlns:a16="http://schemas.microsoft.com/office/drawing/2014/main" id="{D72D8B84-C09E-964A-8338-3565B543576D}"/>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プロジェクトチームと意思決定者の間のコミュニケーションラインとして機能します。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5B54D90E-5954-D34F-9ECB-9376775CCA3B}"/>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 スポンサーとプロジェクト マネージャーの間のコミュニケーションのラインとして機能します。 </a:t>
            </a:r>
          </a:p>
        </p:txBody>
      </p:sp>
      <p:sp>
        <p:nvSpPr>
          <p:cNvPr id="62" name="AutoShape 167">
            <a:extLst>
              <a:ext uri="{FF2B5EF4-FFF2-40B4-BE49-F238E27FC236}">
                <a16:creationId xmlns:a16="http://schemas.microsoft.com/office/drawing/2014/main" id="{337305EE-4105-6545-9041-E9F644A21251}"/>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63" name="AutoShape 167">
            <a:extLst>
              <a:ext uri="{FF2B5EF4-FFF2-40B4-BE49-F238E27FC236}">
                <a16:creationId xmlns:a16="http://schemas.microsoft.com/office/drawing/2014/main" id="{4D3CA8FE-C5CE-564C-A35D-84CEE5DF625F}"/>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プロジェクトチャンピオン</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4" name="AutoShape 167">
            <a:extLst>
              <a:ext uri="{FF2B5EF4-FFF2-40B4-BE49-F238E27FC236}">
                <a16:creationId xmlns:a16="http://schemas.microsoft.com/office/drawing/2014/main" id="{30897772-8997-104B-8E02-236090651120}"/>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リソースとガイダンスを提供することにより、プロジェクトメンバーを支援することができる。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7D98C8B4-4777-5948-9CBD-86735BF4F873}"/>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より直接的なインスピレーションとモチベーションのサポートを提供します。また、プロジェクトの支持者としても機能し、利害関係者が満足していることを保証します。 </a:t>
            </a:r>
          </a:p>
        </p:txBody>
      </p:sp>
      <p:sp>
        <p:nvSpPr>
          <p:cNvPr id="66" name="AutoShape 167">
            <a:extLst>
              <a:ext uri="{FF2B5EF4-FFF2-40B4-BE49-F238E27FC236}">
                <a16:creationId xmlns:a16="http://schemas.microsoft.com/office/drawing/2014/main" id="{35BD7F6E-24EF-4D4D-894C-5C4A91B02578}"/>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67" name="AutoShape 167">
            <a:extLst>
              <a:ext uri="{FF2B5EF4-FFF2-40B4-BE49-F238E27FC236}">
                <a16:creationId xmlns:a16="http://schemas.microsoft.com/office/drawing/2014/main" id="{1CA4F46A-5D16-3C41-835B-FDB0436DB057}"/>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プロジェクト利害関係者</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8" name="AutoShape 167">
            <a:extLst>
              <a:ext uri="{FF2B5EF4-FFF2-40B4-BE49-F238E27FC236}">
                <a16:creationId xmlns:a16="http://schemas.microsoft.com/office/drawing/2014/main" id="{172F6363-5B90-5743-AD0F-E85F134CB703}"/>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プロジェクトを所有する組織の経営幹部の一部。</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9" name="AutoShape 167">
            <a:extLst>
              <a:ext uri="{FF2B5EF4-FFF2-40B4-BE49-F238E27FC236}">
                <a16:creationId xmlns:a16="http://schemas.microsoft.com/office/drawing/2014/main" id="{FAD8703B-EAFD-9F4D-B381-8518D35D4662}"/>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プロジェクトに投資し、影響を受ける。 </a:t>
            </a:r>
          </a:p>
        </p:txBody>
      </p:sp>
      <p:sp>
        <p:nvSpPr>
          <p:cNvPr id="70" name="AutoShape 167">
            <a:extLst>
              <a:ext uri="{FF2B5EF4-FFF2-40B4-BE49-F238E27FC236}">
                <a16:creationId xmlns:a16="http://schemas.microsoft.com/office/drawing/2014/main" id="{1E0F6CE7-4C08-C549-9A15-52C3EC1AD199}"/>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71" name="AutoShape 167">
            <a:extLst>
              <a:ext uri="{FF2B5EF4-FFF2-40B4-BE49-F238E27FC236}">
                <a16:creationId xmlns:a16="http://schemas.microsoft.com/office/drawing/2014/main" id="{455E4D3A-242B-274D-A0C9-A80154177665}"/>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エグゼクティブスポンサー</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2" name="AutoShape 167">
            <a:extLst>
              <a:ext uri="{FF2B5EF4-FFF2-40B4-BE49-F238E27FC236}">
                <a16:creationId xmlns:a16="http://schemas.microsoft.com/office/drawing/2014/main" id="{7D2D34E6-9A18-9649-AF9E-ACF5BEC55CE1}"/>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プロジェクトボードとプロジェクトチーム間のコミュニケーションリンク。</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3" name="AutoShape 167">
            <a:extLst>
              <a:ext uri="{FF2B5EF4-FFF2-40B4-BE49-F238E27FC236}">
                <a16:creationId xmlns:a16="http://schemas.microsoft.com/office/drawing/2014/main" id="{DC23A0AF-3E7A-214F-A4D7-09A93B3B377F}"/>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プロジェクトボード上。プロジェクトの成功と、プロジェクトがビジネスのビジョンと戦略にどのように適合するかを懸念する。</a:t>
            </a:r>
          </a:p>
        </p:txBody>
      </p:sp>
      <p:sp>
        <p:nvSpPr>
          <p:cNvPr id="2" name="Oval 1">
            <a:extLst>
              <a:ext uri="{FF2B5EF4-FFF2-40B4-BE49-F238E27FC236}">
                <a16:creationId xmlns:a16="http://schemas.microsoft.com/office/drawing/2014/main" id="{41DD5BF1-07EB-BC44-8EDD-6219807FA9B6}"/>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4" name="Oval 73">
            <a:extLst>
              <a:ext uri="{FF2B5EF4-FFF2-40B4-BE49-F238E27FC236}">
                <a16:creationId xmlns:a16="http://schemas.microsoft.com/office/drawing/2014/main" id="{6FBCA4AF-494B-A743-8C20-C14002158E5A}"/>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5" name="Oval 74">
            <a:extLst>
              <a:ext uri="{FF2B5EF4-FFF2-40B4-BE49-F238E27FC236}">
                <a16:creationId xmlns:a16="http://schemas.microsoft.com/office/drawing/2014/main" id="{B51FAACA-9F71-2D41-AA96-CCDD6EC9F89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6" name="Oval 75">
            <a:extLst>
              <a:ext uri="{FF2B5EF4-FFF2-40B4-BE49-F238E27FC236}">
                <a16:creationId xmlns:a16="http://schemas.microsoft.com/office/drawing/2014/main" id="{1895C503-5BFC-A24E-A20F-30FC381B774A}"/>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7" name="Oval 76">
            <a:extLst>
              <a:ext uri="{FF2B5EF4-FFF2-40B4-BE49-F238E27FC236}">
                <a16:creationId xmlns:a16="http://schemas.microsoft.com/office/drawing/2014/main" id="{DF716626-7DA0-5743-BE43-BD57654AF586}"/>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8" name="Oval 77">
            <a:extLst>
              <a:ext uri="{FF2B5EF4-FFF2-40B4-BE49-F238E27FC236}">
                <a16:creationId xmlns:a16="http://schemas.microsoft.com/office/drawing/2014/main" id="{2841B7BC-1666-9F4D-862C-6183D0EF680A}"/>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形&#10;&#10;自動的に生成された説明">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プロジェクトレポート</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rPr>
              <a:t>役割と責任の|  空砲</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58E5CCD7-45C5-484E-A282-5C3F0A90CD1D}"/>
              </a:ext>
            </a:extLst>
          </p:cNvPr>
          <p:cNvSpPr txBox="1"/>
          <p:nvPr/>
        </p:nvSpPr>
        <p:spPr>
          <a:xfrm>
            <a:off x="386016" y="787744"/>
            <a:ext cx="1828800"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プロジェクトの役割</a:t>
            </a:r>
          </a:p>
        </p:txBody>
      </p:sp>
      <p:sp>
        <p:nvSpPr>
          <p:cNvPr id="40" name="AutoShape 167">
            <a:extLst>
              <a:ext uri="{FF2B5EF4-FFF2-40B4-BE49-F238E27FC236}">
                <a16:creationId xmlns:a16="http://schemas.microsoft.com/office/drawing/2014/main" id="{36A0F5CF-4EA4-3340-A35C-A19EEBCBCE1F}"/>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41" name="TextBox 40">
            <a:extLst>
              <a:ext uri="{FF2B5EF4-FFF2-40B4-BE49-F238E27FC236}">
                <a16:creationId xmlns:a16="http://schemas.microsoft.com/office/drawing/2014/main" id="{6F27D911-DAD8-B846-BE14-7B4E5503394F}"/>
              </a:ext>
            </a:extLst>
          </p:cNvPr>
          <p:cNvSpPr txBox="1"/>
          <p:nvPr/>
        </p:nvSpPr>
        <p:spPr>
          <a:xfrm>
            <a:off x="2426492" y="787744"/>
            <a:ext cx="1828800"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割り当て先</a:t>
            </a:r>
          </a:p>
        </p:txBody>
      </p:sp>
      <p:sp>
        <p:nvSpPr>
          <p:cNvPr id="42" name="TextBox 41">
            <a:extLst>
              <a:ext uri="{FF2B5EF4-FFF2-40B4-BE49-F238E27FC236}">
                <a16:creationId xmlns:a16="http://schemas.microsoft.com/office/drawing/2014/main" id="{5302E078-1AAD-EC49-9AB4-C85E7E1C5F7A}"/>
              </a:ext>
            </a:extLst>
          </p:cNvPr>
          <p:cNvSpPr txBox="1"/>
          <p:nvPr/>
        </p:nvSpPr>
        <p:spPr>
          <a:xfrm>
            <a:off x="4465843" y="787744"/>
            <a:ext cx="3566160"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責任</a:t>
            </a:r>
          </a:p>
        </p:txBody>
      </p:sp>
      <p:sp>
        <p:nvSpPr>
          <p:cNvPr id="43" name="TextBox 42">
            <a:extLst>
              <a:ext uri="{FF2B5EF4-FFF2-40B4-BE49-F238E27FC236}">
                <a16:creationId xmlns:a16="http://schemas.microsoft.com/office/drawing/2014/main" id="{6FAB7594-7377-2E4E-917E-FA8919DCEFE9}"/>
              </a:ext>
            </a:extLst>
          </p:cNvPr>
          <p:cNvSpPr txBox="1"/>
          <p:nvPr/>
        </p:nvSpPr>
        <p:spPr>
          <a:xfrm>
            <a:off x="8273643" y="787744"/>
            <a:ext cx="3473597" cy="307777"/>
          </a:xfrm>
          <a:prstGeom prst="rect">
            <a:avLst/>
          </a:prstGeom>
          <a:noFill/>
        </p:spPr>
        <p:txBody>
          <a:bodyPr wrap="square" rtlCol="0">
            <a:spAutoFit/>
          </a:bodyPr>
          <a:lstStyle/>
          <a:p>
            <a:pPr algn="ctr"/>
            <a:r>
              <a:rPr lang="ja" sz="1400" dirty="0">
                <a:solidFill>
                  <a:schemeClr val="tx1">
                    <a:lumMod val="65000"/>
                    <a:lumOff val="35000"/>
                  </a:schemeClr>
                </a:solidFill>
                <a:latin typeface="Century Gothic" panose="020B0502020202020204" pitchFamily="34" charset="0"/>
              </a:rPr>
              <a:t>プロジェクトスポンサー [名前]</a:t>
            </a:r>
          </a:p>
        </p:txBody>
      </p:sp>
      <p:sp>
        <p:nvSpPr>
          <p:cNvPr id="44" name="AutoShape 167">
            <a:extLst>
              <a:ext uri="{FF2B5EF4-FFF2-40B4-BE49-F238E27FC236}">
                <a16:creationId xmlns:a16="http://schemas.microsoft.com/office/drawing/2014/main" id="{83D343F2-BB74-4B42-9FF2-625002BD374E}"/>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役割</a:t>
            </a:r>
          </a:p>
        </p:txBody>
      </p:sp>
      <p:sp>
        <p:nvSpPr>
          <p:cNvPr id="45" name="AutoShape 167">
            <a:extLst>
              <a:ext uri="{FF2B5EF4-FFF2-40B4-BE49-F238E27FC236}">
                <a16:creationId xmlns:a16="http://schemas.microsoft.com/office/drawing/2014/main" id="{147ED906-92B4-5647-B24C-F42E85C35EC5}"/>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プロジェクトスポンサー名</a:t>
            </a:r>
          </a:p>
        </p:txBody>
      </p:sp>
      <p:sp>
        <p:nvSpPr>
          <p:cNvPr id="46" name="AutoShape 167">
            <a:extLst>
              <a:ext uri="{FF2B5EF4-FFF2-40B4-BE49-F238E27FC236}">
                <a16:creationId xmlns:a16="http://schemas.microsoft.com/office/drawing/2014/main" id="{139777EE-0E16-8743-802A-494110A71C8A}"/>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責任</a:t>
            </a:r>
          </a:p>
        </p:txBody>
      </p:sp>
      <p:sp>
        <p:nvSpPr>
          <p:cNvPr id="47" name="AutoShape 167">
            <a:extLst>
              <a:ext uri="{FF2B5EF4-FFF2-40B4-BE49-F238E27FC236}">
                <a16:creationId xmlns:a16="http://schemas.microsoft.com/office/drawing/2014/main" id="{99D6CE71-02E2-424B-B41F-CA48BFB89BF5}"/>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48" name="AutoShape 167">
            <a:extLst>
              <a:ext uri="{FF2B5EF4-FFF2-40B4-BE49-F238E27FC236}">
                <a16:creationId xmlns:a16="http://schemas.microsoft.com/office/drawing/2014/main" id="{E9D3B11D-2BD3-694D-9DED-6DDE408504E6}"/>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役割</a:t>
            </a:r>
          </a:p>
        </p:txBody>
      </p:sp>
      <p:sp>
        <p:nvSpPr>
          <p:cNvPr id="49" name="AutoShape 167">
            <a:extLst>
              <a:ext uri="{FF2B5EF4-FFF2-40B4-BE49-F238E27FC236}">
                <a16:creationId xmlns:a16="http://schemas.microsoft.com/office/drawing/2014/main" id="{F6A85E46-692E-F94C-B79A-F249145C6157}"/>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プロジェクトスポンサー名</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0" name="AutoShape 167">
            <a:extLst>
              <a:ext uri="{FF2B5EF4-FFF2-40B4-BE49-F238E27FC236}">
                <a16:creationId xmlns:a16="http://schemas.microsoft.com/office/drawing/2014/main" id="{3522E8A9-D18C-E543-AACC-479B29688DAE}"/>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責任</a:t>
            </a:r>
          </a:p>
        </p:txBody>
      </p:sp>
      <p:sp>
        <p:nvSpPr>
          <p:cNvPr id="51" name="AutoShape 167">
            <a:extLst>
              <a:ext uri="{FF2B5EF4-FFF2-40B4-BE49-F238E27FC236}">
                <a16:creationId xmlns:a16="http://schemas.microsoft.com/office/drawing/2014/main" id="{155D601E-23AB-4147-B746-758E0FED8179}"/>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52" name="AutoShape 167">
            <a:extLst>
              <a:ext uri="{FF2B5EF4-FFF2-40B4-BE49-F238E27FC236}">
                <a16:creationId xmlns:a16="http://schemas.microsoft.com/office/drawing/2014/main" id="{CBE82BA6-85F1-3145-B419-6D0DCDC731F9}"/>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役割</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3" name="AutoShape 167">
            <a:extLst>
              <a:ext uri="{FF2B5EF4-FFF2-40B4-BE49-F238E27FC236}">
                <a16:creationId xmlns:a16="http://schemas.microsoft.com/office/drawing/2014/main" id="{9B51F878-2B9E-9745-8652-D632E94B2134}"/>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プロジェクトスポンサー名</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4" name="AutoShape 167">
            <a:extLst>
              <a:ext uri="{FF2B5EF4-FFF2-40B4-BE49-F238E27FC236}">
                <a16:creationId xmlns:a16="http://schemas.microsoft.com/office/drawing/2014/main" id="{2A3022F2-02DA-AD4B-8392-FC3A4AB0EBF7}"/>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責任</a:t>
            </a:r>
          </a:p>
        </p:txBody>
      </p:sp>
      <p:sp>
        <p:nvSpPr>
          <p:cNvPr id="55" name="AutoShape 167">
            <a:extLst>
              <a:ext uri="{FF2B5EF4-FFF2-40B4-BE49-F238E27FC236}">
                <a16:creationId xmlns:a16="http://schemas.microsoft.com/office/drawing/2014/main" id="{37206239-B00F-994B-ABA4-F73E6C024C7B}"/>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56" name="AutoShape 167">
            <a:extLst>
              <a:ext uri="{FF2B5EF4-FFF2-40B4-BE49-F238E27FC236}">
                <a16:creationId xmlns:a16="http://schemas.microsoft.com/office/drawing/2014/main" id="{957BBED3-9C7C-EA49-88B9-D4CCF16DB5E2}"/>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役割</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7B3686F8-D163-8D42-860C-623EFF111CCC}"/>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プロジェクトスポンサー名</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8" name="AutoShape 167">
            <a:extLst>
              <a:ext uri="{FF2B5EF4-FFF2-40B4-BE49-F238E27FC236}">
                <a16:creationId xmlns:a16="http://schemas.microsoft.com/office/drawing/2014/main" id="{2739ED6E-E962-AC40-8FF2-038FC2E75A6B}"/>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責任</a:t>
            </a:r>
          </a:p>
        </p:txBody>
      </p:sp>
      <p:sp>
        <p:nvSpPr>
          <p:cNvPr id="59" name="AutoShape 167">
            <a:extLst>
              <a:ext uri="{FF2B5EF4-FFF2-40B4-BE49-F238E27FC236}">
                <a16:creationId xmlns:a16="http://schemas.microsoft.com/office/drawing/2014/main" id="{EB38F9BE-BA77-634E-A95F-4930194B81A3}"/>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60" name="AutoShape 167">
            <a:extLst>
              <a:ext uri="{FF2B5EF4-FFF2-40B4-BE49-F238E27FC236}">
                <a16:creationId xmlns:a16="http://schemas.microsoft.com/office/drawing/2014/main" id="{73641F32-6E00-9544-9A11-37B7BCB7BE6C}"/>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役割</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8700F9B7-2884-0E4C-B623-D36B9AC77734}"/>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プロジェクトスポンサー名</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2" name="AutoShape 167">
            <a:extLst>
              <a:ext uri="{FF2B5EF4-FFF2-40B4-BE49-F238E27FC236}">
                <a16:creationId xmlns:a16="http://schemas.microsoft.com/office/drawing/2014/main" id="{AE4C1DF5-9D1B-FD40-B68C-A3A067D91B7D}"/>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責任</a:t>
            </a:r>
          </a:p>
        </p:txBody>
      </p:sp>
      <p:sp>
        <p:nvSpPr>
          <p:cNvPr id="63" name="AutoShape 167">
            <a:extLst>
              <a:ext uri="{FF2B5EF4-FFF2-40B4-BE49-F238E27FC236}">
                <a16:creationId xmlns:a16="http://schemas.microsoft.com/office/drawing/2014/main" id="{3046AE60-63BE-9542-BC6A-8BD61EDD56FE}"/>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ja"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名前</a:t>
            </a:r>
          </a:p>
        </p:txBody>
      </p:sp>
      <p:sp>
        <p:nvSpPr>
          <p:cNvPr id="64" name="AutoShape 167">
            <a:extLst>
              <a:ext uri="{FF2B5EF4-FFF2-40B4-BE49-F238E27FC236}">
                <a16:creationId xmlns:a16="http://schemas.microsoft.com/office/drawing/2014/main" id="{D4BC1317-E8F2-834B-BC10-D4E0F5E7F45B}"/>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ja"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役割</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5B8CA1DB-315A-A444-BDE1-1D6601089BAE}"/>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プロジェクトスポンサー名</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6" name="AutoShape 167">
            <a:extLst>
              <a:ext uri="{FF2B5EF4-FFF2-40B4-BE49-F238E27FC236}">
                <a16:creationId xmlns:a16="http://schemas.microsoft.com/office/drawing/2014/main" id="{581771D8-61F4-8843-8515-166DB52BFCB1}"/>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ja"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責任</a:t>
            </a:r>
          </a:p>
        </p:txBody>
      </p:sp>
      <p:sp>
        <p:nvSpPr>
          <p:cNvPr id="67" name="Oval 66">
            <a:extLst>
              <a:ext uri="{FF2B5EF4-FFF2-40B4-BE49-F238E27FC236}">
                <a16:creationId xmlns:a16="http://schemas.microsoft.com/office/drawing/2014/main" id="{9646DFC9-C6D3-4E4C-A84C-49F31846531E}"/>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68" name="Oval 67">
            <a:extLst>
              <a:ext uri="{FF2B5EF4-FFF2-40B4-BE49-F238E27FC236}">
                <a16:creationId xmlns:a16="http://schemas.microsoft.com/office/drawing/2014/main" id="{372D1797-009A-8F47-BB91-062070A3854D}"/>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69" name="Oval 68">
            <a:extLst>
              <a:ext uri="{FF2B5EF4-FFF2-40B4-BE49-F238E27FC236}">
                <a16:creationId xmlns:a16="http://schemas.microsoft.com/office/drawing/2014/main" id="{27CD92C3-F93A-1D46-A12F-7ACAF0C8E94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1" name="Oval 70">
            <a:extLst>
              <a:ext uri="{FF2B5EF4-FFF2-40B4-BE49-F238E27FC236}">
                <a16:creationId xmlns:a16="http://schemas.microsoft.com/office/drawing/2014/main" id="{54AE55BE-0105-8D4C-B3CF-5974FC7169C8}"/>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2" name="Oval 71">
            <a:extLst>
              <a:ext uri="{FF2B5EF4-FFF2-40B4-BE49-F238E27FC236}">
                <a16:creationId xmlns:a16="http://schemas.microsoft.com/office/drawing/2014/main" id="{F610AA8A-01BD-7F40-BF74-D384723758FC}"/>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3" name="Oval 72">
            <a:extLst>
              <a:ext uri="{FF2B5EF4-FFF2-40B4-BE49-F238E27FC236}">
                <a16:creationId xmlns:a16="http://schemas.microsoft.com/office/drawing/2014/main" id="{D8010277-8A1D-7B45-B167-E9AED4FC8B3E}"/>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 sz="1400" b="1" dirty="0">
                <a:latin typeface="Century Gothic" panose="020B0502020202020204" pitchFamily="34" charset="0"/>
              </a:rPr>
              <a:t>対</a:t>
            </a:r>
          </a:p>
        </p:txBody>
      </p:sp>
      <p:sp>
        <p:nvSpPr>
          <p:cNvPr id="74" name="TextBox 73">
            <a:extLst>
              <a:ext uri="{FF2B5EF4-FFF2-40B4-BE49-F238E27FC236}">
                <a16:creationId xmlns:a16="http://schemas.microsoft.com/office/drawing/2014/main" id="{CD50616E-F8B6-A142-AD86-7957865DC7FB}"/>
              </a:ext>
            </a:extLst>
          </p:cNvPr>
          <p:cNvSpPr txBox="1"/>
          <p:nvPr/>
        </p:nvSpPr>
        <p:spPr>
          <a:xfrm>
            <a:off x="300446" y="253847"/>
            <a:ext cx="8104955" cy="461665"/>
          </a:xfrm>
          <a:prstGeom prst="rect">
            <a:avLst/>
          </a:prstGeom>
          <a:noFill/>
        </p:spPr>
        <p:txBody>
          <a:bodyPr wrap="square" rtlCol="0">
            <a:spAutoFit/>
          </a:bodyPr>
          <a:lstStyle/>
          <a:p>
            <a:r>
              <a:rPr lang="ja" sz="2400" b="1" dirty="0">
                <a:solidFill>
                  <a:schemeClr val="tx1">
                    <a:lumMod val="75000"/>
                    <a:lumOff val="25000"/>
                  </a:schemeClr>
                </a:solidFill>
                <a:latin typeface="Century Gothic" panose="020B0502020202020204" pitchFamily="34" charset="0"/>
              </a:rPr>
              <a:t>役割と責任</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ja" sz="1600" b="1" dirty="0">
                          <a:solidFill>
                            <a:schemeClr val="tx1"/>
                          </a:solidFill>
                          <a:effectLst/>
                          <a:latin typeface="Century Gothic" panose="020B0502020202020204" pitchFamily="34" charset="0"/>
                        </a:rPr>
                        <a:t>免責事項</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ja" sz="1400" b="0" dirty="0">
                          <a:solidFill>
                            <a:schemeClr val="tx1"/>
                          </a:solidFill>
                          <a:effectLst/>
                          <a:latin typeface="Century Gothic" panose="020B0502020202020204" pitchFamily="34" charset="0"/>
                        </a:rPr>
                        <a:t>Web サイトで Smartsheet が提供する記事、テンプレート、または情報は、参照のみを目的としています。当社は、情報を最新かつ正確に保つよう努めていますが、本ウェブサイトまたは本ウェブサイトに含まれる情報、記事、テンプレート、または関連グラフィックに関する完全性、正確性、信頼性、適合性、または可用性について、明示的または黙示的を問わず、いかなる種類の表明または保証も行いません。したがって、お客様がそのような情報に依拠する行為は、お客様ご自身の責任において厳格に行われるものとします。</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2" id="{1C03AD62-C302-B243-B719-7C18488AB8D2}" vid="{369035A3-870C-1547-B57F-A77073A3E3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IC-Roles-and-Responsibilities-Template_PowerPoint</Template>
  <TotalTime>1</TotalTime>
  <Words>1058</Words>
  <Application>Microsoft Macintosh PowerPoint</Application>
  <PresentationFormat>Widescreen</PresentationFormat>
  <Paragraphs>78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PowerPointプレゼンテーション</dc:title>
  <dc:creator>Alexandra Ragazhinskaya</dc:creator>
  <cp:lastModifiedBy>Jason Flores</cp:lastModifiedBy>
  <cp:revision>2</cp:revision>
  <dcterms:created xsi:type="dcterms:W3CDTF">2021-10-30T23:55:23Z</dcterms:created>
  <dcterms:modified xsi:type="dcterms:W3CDTF">2022-09-11T04:34:00Z</dcterms:modified>
</cp:coreProperties>
</file>