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354" r:id="rId3"/>
    <p:sldId id="387" r:id="rId4"/>
    <p:sldId id="386" r:id="rId5"/>
    <p:sldId id="383" r:id="rId6"/>
    <p:sldId id="384" r:id="rId7"/>
    <p:sldId id="385" r:id="rId8"/>
    <p:sldId id="388" r:id="rId9"/>
    <p:sldId id="382" r:id="rId10"/>
    <p:sldId id="389"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D17"/>
    <a:srgbClr val="EBC968"/>
    <a:srgbClr val="0BF298"/>
    <a:srgbClr val="0DCC94"/>
    <a:srgbClr val="08F708"/>
    <a:srgbClr val="7FBEA7"/>
    <a:srgbClr val="C2AA89"/>
    <a:srgbClr val="E73A24"/>
    <a:srgbClr val="DD9800"/>
    <a:srgbClr val="F0A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7" autoAdjust="0"/>
    <p:restoredTop sz="86447"/>
  </p:normalViewPr>
  <p:slideViewPr>
    <p:cSldViewPr snapToGrid="0" snapToObjects="1">
      <p:cViewPr varScale="1">
        <p:scale>
          <a:sx n="112" d="100"/>
          <a:sy n="112" d="100"/>
        </p:scale>
        <p:origin x="736"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91264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91104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Picture 15" descr="Forme&#10;&#10;Description générée automatiquement">
            <a:extLst>
              <a:ext uri="{FF2B5EF4-FFF2-40B4-BE49-F238E27FC236}">
                <a16:creationId xmlns:a16="http://schemas.microsoft.com/office/drawing/2014/main" id="{C97CD6EB-446E-4A46-A0E1-590EB92CB454}"/>
              </a:ext>
            </a:extLst>
          </p:cNvPr>
          <p:cNvPicPr>
            <a:picLocks/>
          </p:cNvPicPr>
          <p:nvPr/>
        </p:nvPicPr>
        <p:blipFill>
          <a:blip r:embed="rId2"/>
          <a:stretch>
            <a:fillRect/>
          </a:stretch>
        </p:blipFill>
        <p:spPr>
          <a:xfrm flipH="1">
            <a:off x="1201141" y="849512"/>
            <a:ext cx="4548358" cy="54943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6" y="253847"/>
            <a:ext cx="7422257" cy="430887"/>
          </a:xfrm>
          <a:prstGeom prst="rect">
            <a:avLst/>
          </a:prstGeom>
          <a:noFill/>
        </p:spPr>
        <p:txBody>
          <a:bodyPr wrap="square" rtlCol="0">
            <a:spAutoFit/>
          </a:bodyPr>
          <a:lstStyle/>
          <a:p>
            <a:r>
              <a:rPr lang="fr" sz="2200" b="1" dirty="0">
                <a:solidFill>
                  <a:schemeClr val="tx1">
                    <a:lumMod val="75000"/>
                    <a:lumOff val="25000"/>
                  </a:schemeClr>
                </a:solidFill>
                <a:latin typeface="Century Gothic" panose="020B0502020202020204" pitchFamily="34" charset="0"/>
              </a:rPr>
              <a:t>MODÈLE DE PRÉSENTATION SIMPLE DES DIRECTIVES DE MARQUE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LIGNES DIRECTRICES DE LA MARQUE</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1429107"/>
            <a:ext cx="5142131" cy="2123658"/>
          </a:xfrm>
          <a:prstGeom prst="rect">
            <a:avLst/>
          </a:prstGeom>
          <a:noFill/>
        </p:spPr>
        <p:txBody>
          <a:bodyPr wrap="square" rtlCol="0">
            <a:spAutoFit/>
          </a:bodyPr>
          <a:lstStyle/>
          <a:p>
            <a:r>
              <a:rPr lang="fr" sz="6600" dirty="0">
                <a:solidFill>
                  <a:schemeClr val="tx2">
                    <a:lumMod val="50000"/>
                  </a:schemeClr>
                </a:solidFill>
                <a:latin typeface="Century Gothic" panose="020B0502020202020204" pitchFamily="34" charset="0"/>
              </a:rPr>
              <a:t>LIGNES DIRECTRICES DE LA MARQUE</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7232087" y="1900958"/>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phère">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fr" sz="7200" b="1" dirty="0">
                  <a:solidFill>
                    <a:schemeClr val="bg1"/>
                  </a:solidFill>
                  <a:latin typeface="Century Gothic" panose="020B0502020202020204" pitchFamily="34" charset="0"/>
                </a:rPr>
                <a:t>VOTRE</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fr" sz="8000" b="1" dirty="0">
                  <a:solidFill>
                    <a:schemeClr val="bg1"/>
                  </a:solidFill>
                  <a:latin typeface="Century Gothic" panose="020B0502020202020204" pitchFamily="34" charset="0"/>
                </a:rPr>
                <a:t>LOGO</a:t>
              </a:r>
            </a:p>
          </p:txBody>
        </p:sp>
      </p:grpSp>
      <p:sp>
        <p:nvSpPr>
          <p:cNvPr id="15" name="TextBox 14">
            <a:extLst>
              <a:ext uri="{FF2B5EF4-FFF2-40B4-BE49-F238E27FC236}">
                <a16:creationId xmlns:a16="http://schemas.microsoft.com/office/drawing/2014/main" id="{918F92B7-F86C-4240-BC74-0E2DB47EF274}"/>
              </a:ext>
            </a:extLst>
          </p:cNvPr>
          <p:cNvSpPr txBox="1"/>
          <p:nvPr/>
        </p:nvSpPr>
        <p:spPr>
          <a:xfrm>
            <a:off x="450525" y="5973939"/>
            <a:ext cx="4645545"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©20XX. Tous droits réservés à votre organisation.</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fr" sz="2800" dirty="0">
                <a:solidFill>
                  <a:schemeClr val="tx1">
                    <a:lumMod val="65000"/>
                    <a:lumOff val="35000"/>
                  </a:schemeClr>
                </a:solidFill>
                <a:latin typeface="Century Gothic" panose="020B0502020202020204" pitchFamily="34" charset="0"/>
              </a:rPr>
              <a:t>Typographie : mise en forme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TYPOGRAPHIE : MISE EN FORME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fr"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fr" sz="2400" dirty="0">
                <a:latin typeface="Century Gothic" panose="020B0502020202020204" pitchFamily="34" charset="0"/>
              </a:rPr>
              <a:t>GROS TITRES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fr" sz="1200" dirty="0">
                <a:solidFill>
                  <a:schemeClr val="tx1">
                    <a:lumMod val="65000"/>
                    <a:lumOff val="35000"/>
                  </a:schemeClr>
                </a:solidFill>
                <a:latin typeface="Century Gothic" panose="020B0502020202020204" pitchFamily="34" charset="0"/>
              </a:rPr>
              <a:t>Police:</a:t>
            </a:r>
          </a:p>
          <a:p>
            <a:pPr algn="r">
              <a:spcAft>
                <a:spcPts val="800"/>
              </a:spcAft>
            </a:pPr>
            <a:r>
              <a:rPr lang="fr" sz="1200" dirty="0">
                <a:solidFill>
                  <a:schemeClr val="tx1">
                    <a:lumMod val="65000"/>
                    <a:lumOff val="35000"/>
                  </a:schemeClr>
                </a:solidFill>
                <a:latin typeface="Century Gothic" panose="020B0502020202020204" pitchFamily="34" charset="0"/>
              </a:rPr>
              <a:t>Style:</a:t>
            </a:r>
          </a:p>
          <a:p>
            <a:pPr algn="r">
              <a:spcAft>
                <a:spcPts val="800"/>
              </a:spcAft>
            </a:pPr>
            <a:r>
              <a:rPr lang="fr" sz="1200" dirty="0">
                <a:solidFill>
                  <a:schemeClr val="tx1">
                    <a:lumMod val="65000"/>
                    <a:lumOff val="35000"/>
                  </a:schemeClr>
                </a:solidFill>
                <a:latin typeface="Century Gothic" panose="020B0502020202020204" pitchFamily="34" charset="0"/>
              </a:rPr>
              <a:t>Taille:</a:t>
            </a:r>
          </a:p>
          <a:p>
            <a:pPr algn="r">
              <a:spcAft>
                <a:spcPts val="800"/>
              </a:spcAft>
            </a:pPr>
            <a:r>
              <a:rPr lang="fr" sz="1200" dirty="0">
                <a:solidFill>
                  <a:schemeClr val="tx1">
                    <a:lumMod val="65000"/>
                    <a:lumOff val="35000"/>
                  </a:schemeClr>
                </a:solidFill>
                <a:latin typeface="Century Gothic" panose="020B0502020202020204" pitchFamily="34" charset="0"/>
              </a:rPr>
              <a:t>Hauteur de la ligne:</a:t>
            </a:r>
          </a:p>
          <a:p>
            <a:pPr algn="r">
              <a:spcAft>
                <a:spcPts val="800"/>
              </a:spcAft>
            </a:pPr>
            <a:r>
              <a:rPr lang="fr" sz="1200" dirty="0">
                <a:solidFill>
                  <a:schemeClr val="tx1">
                    <a:lumMod val="65000"/>
                    <a:lumOff val="35000"/>
                  </a:schemeClr>
                </a:solidFill>
                <a:latin typeface="Century Gothic" panose="020B0502020202020204" pitchFamily="34" charset="0"/>
              </a:rPr>
              <a:t>Pistage:</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fr" sz="1200" dirty="0">
                <a:latin typeface="Century Gothic" panose="020B0502020202020204" pitchFamily="34" charset="0"/>
              </a:rPr>
              <a:t>Siècle Gothique</a:t>
            </a:r>
          </a:p>
          <a:p>
            <a:pPr>
              <a:spcAft>
                <a:spcPts val="800"/>
              </a:spcAft>
            </a:pPr>
            <a:r>
              <a:rPr lang="fr" sz="1200" dirty="0">
                <a:latin typeface="Century Gothic" panose="020B0502020202020204" pitchFamily="34" charset="0"/>
              </a:rPr>
              <a:t>Régulier</a:t>
            </a:r>
          </a:p>
          <a:p>
            <a:pPr>
              <a:spcAft>
                <a:spcPts val="800"/>
              </a:spcAft>
            </a:pPr>
            <a:r>
              <a:rPr lang="fr" sz="1200" dirty="0">
                <a:latin typeface="Century Gothic" panose="020B0502020202020204" pitchFamily="34" charset="0"/>
              </a:rPr>
              <a:t>32pt</a:t>
            </a:r>
          </a:p>
          <a:p>
            <a:pPr>
              <a:spcAft>
                <a:spcPts val="800"/>
              </a:spcAft>
            </a:pPr>
            <a:r>
              <a:rPr lang="fr" sz="1200" dirty="0">
                <a:latin typeface="Century Gothic" panose="020B0502020202020204" pitchFamily="34" charset="0"/>
              </a:rPr>
              <a:t>1</a:t>
            </a:r>
          </a:p>
          <a:p>
            <a:pPr>
              <a:spcAft>
                <a:spcPts val="800"/>
              </a:spcAft>
            </a:pPr>
            <a:r>
              <a:rPr lang="fr"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fr" sz="2400" dirty="0">
                <a:latin typeface="Century Gothic" panose="020B0502020202020204" pitchFamily="34" charset="0"/>
              </a:rPr>
              <a:t>Paragraphe</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fr" sz="1200" dirty="0">
                <a:solidFill>
                  <a:schemeClr val="tx1">
                    <a:lumMod val="65000"/>
                    <a:lumOff val="35000"/>
                  </a:schemeClr>
                </a:solidFill>
                <a:latin typeface="Century Gothic" panose="020B0502020202020204" pitchFamily="34" charset="0"/>
              </a:rPr>
              <a:t>Police:</a:t>
            </a:r>
          </a:p>
          <a:p>
            <a:pPr algn="r">
              <a:spcAft>
                <a:spcPts val="800"/>
              </a:spcAft>
            </a:pPr>
            <a:r>
              <a:rPr lang="fr" sz="1200" dirty="0">
                <a:solidFill>
                  <a:schemeClr val="tx1">
                    <a:lumMod val="65000"/>
                    <a:lumOff val="35000"/>
                  </a:schemeClr>
                </a:solidFill>
                <a:latin typeface="Century Gothic" panose="020B0502020202020204" pitchFamily="34" charset="0"/>
              </a:rPr>
              <a:t>Style:</a:t>
            </a:r>
          </a:p>
          <a:p>
            <a:pPr algn="r">
              <a:spcAft>
                <a:spcPts val="800"/>
              </a:spcAft>
            </a:pPr>
            <a:r>
              <a:rPr lang="fr" sz="1200" dirty="0">
                <a:solidFill>
                  <a:schemeClr val="tx1">
                    <a:lumMod val="65000"/>
                    <a:lumOff val="35000"/>
                  </a:schemeClr>
                </a:solidFill>
                <a:latin typeface="Century Gothic" panose="020B0502020202020204" pitchFamily="34" charset="0"/>
              </a:rPr>
              <a:t>Taille:</a:t>
            </a:r>
          </a:p>
          <a:p>
            <a:pPr algn="r">
              <a:spcAft>
                <a:spcPts val="800"/>
              </a:spcAft>
            </a:pPr>
            <a:r>
              <a:rPr lang="fr" sz="1200" dirty="0">
                <a:solidFill>
                  <a:schemeClr val="tx1">
                    <a:lumMod val="65000"/>
                    <a:lumOff val="35000"/>
                  </a:schemeClr>
                </a:solidFill>
                <a:latin typeface="Century Gothic" panose="020B0502020202020204" pitchFamily="34" charset="0"/>
              </a:rPr>
              <a:t>Hauteur de la ligne:</a:t>
            </a:r>
          </a:p>
          <a:p>
            <a:pPr algn="r">
              <a:spcAft>
                <a:spcPts val="800"/>
              </a:spcAft>
            </a:pPr>
            <a:r>
              <a:rPr lang="fr" sz="1200" dirty="0">
                <a:solidFill>
                  <a:schemeClr val="tx1">
                    <a:lumMod val="65000"/>
                    <a:lumOff val="35000"/>
                  </a:schemeClr>
                </a:solidFill>
                <a:latin typeface="Century Gothic" panose="020B0502020202020204" pitchFamily="34" charset="0"/>
              </a:rPr>
              <a:t>Pistage:</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fr" sz="1200" dirty="0">
                <a:latin typeface="Century Gothic" panose="020B0502020202020204" pitchFamily="34" charset="0"/>
              </a:rPr>
              <a:t>Siècle Gothique</a:t>
            </a:r>
          </a:p>
          <a:p>
            <a:pPr>
              <a:spcAft>
                <a:spcPts val="800"/>
              </a:spcAft>
            </a:pPr>
            <a:r>
              <a:rPr lang="fr" sz="1200" dirty="0">
                <a:latin typeface="Century Gothic" panose="020B0502020202020204" pitchFamily="34" charset="0"/>
              </a:rPr>
              <a:t>Régulier</a:t>
            </a:r>
          </a:p>
          <a:p>
            <a:pPr>
              <a:spcAft>
                <a:spcPts val="800"/>
              </a:spcAft>
            </a:pPr>
            <a:r>
              <a:rPr lang="fr" sz="1200" dirty="0">
                <a:latin typeface="Century Gothic" panose="020B0502020202020204" pitchFamily="34" charset="0"/>
              </a:rPr>
              <a:t>11 pts</a:t>
            </a:r>
          </a:p>
          <a:p>
            <a:pPr>
              <a:spcAft>
                <a:spcPts val="800"/>
              </a:spcAft>
            </a:pPr>
            <a:r>
              <a:rPr lang="fr" sz="1200" dirty="0">
                <a:latin typeface="Century Gothic" panose="020B0502020202020204" pitchFamily="34" charset="0"/>
              </a:rPr>
              <a:t>1.5</a:t>
            </a:r>
          </a:p>
          <a:p>
            <a:pPr>
              <a:spcAft>
                <a:spcPts val="800"/>
              </a:spcAft>
            </a:pPr>
            <a:r>
              <a:rPr lang="fr"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fr" sz="1600" b="1" dirty="0">
                          <a:solidFill>
                            <a:schemeClr val="tx1"/>
                          </a:solidFill>
                          <a:effectLst/>
                          <a:latin typeface="Century Gothic" panose="020B0502020202020204" pitchFamily="34" charset="0"/>
                        </a:rPr>
                        <a:t>DÉMENTI</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fr" sz="1400" b="0" dirty="0">
                          <a:solidFill>
                            <a:schemeClr val="tx1"/>
                          </a:solidFill>
                          <a:effectLst/>
                          <a:latin typeface="Century Gothic" panose="020B0502020202020204" pitchFamily="34" charset="0"/>
                        </a:rPr>
                        <a:t>Tous les articles, modèles ou informations fournis par Smartsheet sur le site Web sont fournis à titre de référence uniquement. Bien que nous nous efforcions de maintenir les informations à jour et correctes, nous ne faisons aucune déclaration ou garantie d'aucune sorte, expresse ou implicite, quant à l'exhaustivité, l'exactitude, la fiabilité, la pertinence ou la disponibilité en ce qui concerne le site Web ou les informations, articles, modèles ou graphiques connexes contenus sur le site Web. Toute confiance que vous accordez à ces informations est donc strictement à vos propres risques.</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a:alphaModFix amt="82000"/>
          </a:blip>
          <a:srcRect l="48622"/>
          <a:stretch/>
        </p:blipFill>
        <p:spPr>
          <a:xfrm>
            <a:off x="5928042" y="3332"/>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GUIDE DE STYLE DE MARQUE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©20XX. Tous droits réservés à votre organisation.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/entreprise/smartsheet-com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23076"/>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2159566" cy="923330"/>
          </a:xfrm>
          <a:prstGeom prst="rect">
            <a:avLst/>
          </a:prstGeom>
          <a:noFill/>
        </p:spPr>
        <p:txBody>
          <a:bodyPr wrap="none" rtlCol="0">
            <a:spAutoFit/>
          </a:bodyPr>
          <a:lstStyle/>
          <a:p>
            <a:r>
              <a:rPr lang="fr" sz="5400" dirty="0">
                <a:solidFill>
                  <a:schemeClr val="tx1">
                    <a:lumMod val="65000"/>
                    <a:lumOff val="35000"/>
                  </a:schemeClr>
                </a:solidFill>
                <a:latin typeface="Century Gothic" panose="020B0502020202020204" pitchFamily="34" charset="0"/>
              </a:rPr>
              <a:t>Voix</a:t>
            </a:r>
            <a:endParaRPr lang="en-US" sz="36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VOIX</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32575"/>
            <a:ext cx="4436719" cy="334194"/>
          </a:xfrm>
          <a:prstGeom prst="rect">
            <a:avLst/>
          </a:prstGeom>
        </p:spPr>
        <p:txBody>
          <a:bodyPr wrap="square">
            <a:spAutoFit/>
          </a:bodyPr>
          <a:lstStyle/>
          <a:p>
            <a:pPr>
              <a:lnSpc>
                <a:spcPct val="150000"/>
              </a:lnSpc>
              <a:spcAft>
                <a:spcPts val="1600"/>
              </a:spcAft>
            </a:pPr>
            <a:r>
              <a:rPr lang="fr" sz="1200" dirty="0">
                <a:latin typeface="Century Gothic" panose="020B0502020202020204" pitchFamily="34" charset="0"/>
              </a:rPr>
              <a:t>Description</a:t>
            </a:r>
          </a:p>
        </p:txBody>
      </p:sp>
      <p:pic>
        <p:nvPicPr>
          <p:cNvPr id="4" name="Picture 3" descr="Une image contenant du texte, une personne&#10;&#10;Description générée automatiquement">
            <a:extLst>
              <a:ext uri="{FF2B5EF4-FFF2-40B4-BE49-F238E27FC236}">
                <a16:creationId xmlns:a16="http://schemas.microsoft.com/office/drawing/2014/main" id="{5A7A9AFA-56B5-E840-BDEA-ECA2A76CC1D2}"/>
              </a:ext>
            </a:extLst>
          </p:cNvPr>
          <p:cNvPicPr>
            <a:picLocks noChangeAspect="1"/>
          </p:cNvPicPr>
          <p:nvPr/>
        </p:nvPicPr>
        <p:blipFill>
          <a:blip r:embed="rId3"/>
          <a:stretch>
            <a:fillRect/>
          </a:stretch>
        </p:blipFill>
        <p:spPr>
          <a:xfrm>
            <a:off x="5929813" y="0"/>
            <a:ext cx="6264290"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4796506" cy="923330"/>
          </a:xfrm>
          <a:prstGeom prst="rect">
            <a:avLst/>
          </a:prstGeom>
          <a:noFill/>
        </p:spPr>
        <p:txBody>
          <a:bodyPr wrap="none" rtlCol="0">
            <a:spAutoFit/>
          </a:bodyPr>
          <a:lstStyle/>
          <a:p>
            <a:r>
              <a:rPr lang="fr" sz="5400" dirty="0">
                <a:solidFill>
                  <a:schemeClr val="tx1">
                    <a:lumMod val="65000"/>
                    <a:lumOff val="35000"/>
                  </a:schemeClr>
                </a:solidFill>
                <a:latin typeface="Century Gothic" panose="020B0502020202020204" pitchFamily="34" charset="0"/>
              </a:rPr>
              <a:t>Logo + Utilisation</a:t>
            </a:r>
            <a:endParaRPr lang="en-US" sz="4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LOGO + UTILISATION</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1207403"/>
            <a:ext cx="11432501"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Vous trouverez ci-dessous tous les traitements acceptés du logo.</a:t>
            </a:r>
          </a:p>
        </p:txBody>
      </p:sp>
      <p:pic>
        <p:nvPicPr>
          <p:cNvPr id="3" name="Picture 2" descr="Logo&#10;&#10;Description générée automatiquement">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Disposition horizontale</a:t>
            </a:r>
          </a:p>
        </p:txBody>
      </p:sp>
      <p:pic>
        <p:nvPicPr>
          <p:cNvPr id="10" name="Picture 9" descr="Une image contenant du texte, un signe&#10;&#10;Description générée automatiquement">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Mot-symbole</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Le logotype sans logomark doit être utilisé exclusivement dans l'application.</a:t>
            </a:r>
          </a:p>
        </p:txBody>
      </p:sp>
      <p:pic>
        <p:nvPicPr>
          <p:cNvPr id="19" name="Picture 18" descr="Logo&#10;&#10;Description générée automatiquement">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ption générée automatiquement avec une confiance moyenne">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Disposition verticale</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Logomark (icône)</a:t>
            </a:r>
          </a:p>
        </p:txBody>
      </p:sp>
      <p:pic>
        <p:nvPicPr>
          <p:cNvPr id="25" name="Picture 24" descr="Logo&#10;&#10;Description générée automatiquement">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ption générée automatiquement">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ône&#10;&#10;Description générée automatiquement">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ne image contenant un logo&#10;&#10;Description générée automatiquement">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descr="Forme&#10;&#10;Description générée automatiquemen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90195" cy="646331"/>
          </a:xfrm>
          <a:prstGeom prst="rect">
            <a:avLst/>
          </a:prstGeom>
          <a:noFill/>
        </p:spPr>
        <p:txBody>
          <a:bodyPr wrap="none" rtlCol="0">
            <a:spAutoFit/>
          </a:bodyPr>
          <a:lstStyle/>
          <a:p>
            <a:r>
              <a:rPr lang="fr" sz="3600" dirty="0">
                <a:solidFill>
                  <a:schemeClr val="tx1">
                    <a:lumMod val="65000"/>
                    <a:lumOff val="35000"/>
                  </a:schemeClr>
                </a:solidFill>
                <a:latin typeface="Century Gothic" panose="020B0502020202020204" pitchFamily="34" charset="0"/>
              </a:rPr>
              <a:t>Logo: Dégagement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LOGO: DÉGAGEMENT</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Donnez au logo de la place pour respirer. Le logo doit avoir un espace libre autour de l'ensemble du verrouillage. Cela fournira un espacement approprié pour ses ascendants de caractères. Vous trouverez ci-dessous le montant minimum de dégagement, mais il est préférable d'en faire plus. </a:t>
            </a:r>
          </a:p>
        </p:txBody>
      </p:sp>
      <p:pic>
        <p:nvPicPr>
          <p:cNvPr id="8" name="Picture 7" descr="Interface utilisateur graphique, application&#10;&#10;Description générée automatiquement">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29930" cy="646331"/>
          </a:xfrm>
          <a:prstGeom prst="rect">
            <a:avLst/>
          </a:prstGeom>
          <a:noFill/>
        </p:spPr>
        <p:txBody>
          <a:bodyPr wrap="none" rtlCol="0">
            <a:spAutoFit/>
          </a:bodyPr>
          <a:lstStyle/>
          <a:p>
            <a:r>
              <a:rPr lang="fr" sz="3600" dirty="0">
                <a:solidFill>
                  <a:schemeClr val="tx1">
                    <a:lumMod val="65000"/>
                    <a:lumOff val="35000"/>
                  </a:schemeClr>
                </a:solidFill>
                <a:latin typeface="Century Gothic" panose="020B0502020202020204" pitchFamily="34" charset="0"/>
              </a:rPr>
              <a:t>Logo : Utilisation incorrecte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LOGO : UTILISATION INCORRECTE</a:t>
            </a:r>
          </a:p>
        </p:txBody>
      </p:sp>
      <p:sp>
        <p:nvSpPr>
          <p:cNvPr id="2" name="Rectangle 1">
            <a:extLst>
              <a:ext uri="{FF2B5EF4-FFF2-40B4-BE49-F238E27FC236}">
                <a16:creationId xmlns:a16="http://schemas.microsoft.com/office/drawing/2014/main" id="{8941B581-3871-924A-9F56-DE67B0919E0E}"/>
              </a:ext>
            </a:extLst>
          </p:cNvPr>
          <p:cNvSpPr/>
          <p:nvPr/>
        </p:nvSpPr>
        <p:spPr>
          <a:xfrm>
            <a:off x="332477" y="890547"/>
            <a:ext cx="8283454"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Veuillez utiliser les logos tels qu'ils sont fournis dans ces directives. Ne modifiez pas le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Fausser</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fr" sz="1600" dirty="0">
                <a:latin typeface="Century Gothic" panose="020B0502020202020204" pitchFamily="34" charset="0"/>
              </a:rPr>
              <a:t>Ne pas biaiser ou mettre à l'échelle de manière disproportionnée</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Changer les couleurs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fr" sz="1600" dirty="0">
                <a:latin typeface="Century Gothic" panose="020B0502020202020204" pitchFamily="34" charset="0"/>
              </a:rPr>
              <a:t>Ne changez pas les couleurs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Recréer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fr" sz="1600" dirty="0">
                <a:latin typeface="Century Gothic" panose="020B0502020202020204" pitchFamily="34" charset="0"/>
              </a:rPr>
              <a:t>Ne faites pas de modifications, d'ajouts ou de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Ajouter des effets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fr" sz="1600" dirty="0">
                <a:latin typeface="Century Gothic" panose="020B0502020202020204" pitchFamily="34" charset="0"/>
              </a:rPr>
              <a:t>N'ajoutez pas d'ombres portées, de contours ou de biseaux</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Modifier l'orientation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fr" sz="1600" dirty="0">
                <a:latin typeface="Century Gothic" panose="020B0502020202020204" pitchFamily="34" charset="0"/>
              </a:rPr>
              <a:t>Ne modifiez pas l'orientation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Utiliser des arrière-plans occupés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fr" sz="1600" dirty="0">
                <a:latin typeface="Century Gothic" panose="020B0502020202020204" pitchFamily="34" charset="0"/>
              </a:rPr>
              <a:t>Ne placez pas sur des arrière-plans compliqués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ône&#10;&#10;Description générée automatiquement">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ône&#10;&#10;Description générée automatiquement">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ône&#10;&#10;Description générée automatiquement">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ône&#10;&#10;Description générée automatiquement">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ône&#10;&#10;Description générée automatiquement">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ône&#10;&#10;Description générée automatiquement">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037737" cy="830997"/>
          </a:xfrm>
          <a:prstGeom prst="rect">
            <a:avLst/>
          </a:prstGeom>
          <a:noFill/>
        </p:spPr>
        <p:txBody>
          <a:bodyPr wrap="none" rtlCol="0">
            <a:spAutoFit/>
          </a:bodyPr>
          <a:lstStyle/>
          <a:p>
            <a:r>
              <a:rPr lang="fr" sz="4800" dirty="0">
                <a:solidFill>
                  <a:schemeClr val="tx1">
                    <a:lumMod val="65000"/>
                    <a:lumOff val="35000"/>
                  </a:schemeClr>
                </a:solidFill>
                <a:latin typeface="Century Gothic" panose="020B0502020202020204" pitchFamily="34" charset="0"/>
              </a:rPr>
              <a:t>Couleurs</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COULEURS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4020" y="3821794"/>
            <a:ext cx="1491114" cy="400110"/>
          </a:xfrm>
          <a:prstGeom prst="rect">
            <a:avLst/>
          </a:prstGeom>
          <a:noFill/>
        </p:spPr>
        <p:txBody>
          <a:bodyPr wrap="none" rtlCol="0">
            <a:spAutoFit/>
          </a:bodyPr>
          <a:lstStyle/>
          <a:p>
            <a:pPr algn="ctr"/>
            <a:r>
              <a:rPr lang="fr" sz="2000" dirty="0">
                <a:latin typeface="Century Gothic" panose="020B0502020202020204" pitchFamily="34" charset="0"/>
              </a:rPr>
              <a:t>chocolat</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939086" y="3821794"/>
            <a:ext cx="984565" cy="400110"/>
          </a:xfrm>
          <a:prstGeom prst="rect">
            <a:avLst/>
          </a:prstGeom>
          <a:noFill/>
        </p:spPr>
        <p:txBody>
          <a:bodyPr wrap="none" rtlCol="0">
            <a:spAutoFit/>
          </a:bodyPr>
          <a:lstStyle/>
          <a:p>
            <a:pPr algn="ctr"/>
            <a:r>
              <a:rPr lang="fr" sz="2000" dirty="0">
                <a:latin typeface="Century Gothic" panose="020B0502020202020204" pitchFamily="34" charset="0"/>
              </a:rPr>
              <a:t>chameau</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394118" y="3821794"/>
            <a:ext cx="1715534" cy="400110"/>
          </a:xfrm>
          <a:prstGeom prst="rect">
            <a:avLst/>
          </a:prstGeom>
          <a:noFill/>
        </p:spPr>
        <p:txBody>
          <a:bodyPr wrap="none" rtlCol="0">
            <a:spAutoFit/>
          </a:bodyPr>
          <a:lstStyle/>
          <a:p>
            <a:pPr algn="ctr"/>
            <a:r>
              <a:rPr lang="fr" sz="2000" dirty="0">
                <a:latin typeface="Century Gothic" panose="020B0502020202020204" pitchFamily="34" charset="0"/>
              </a:rPr>
              <a:t>vert vif</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8306" y="3821794"/>
            <a:ext cx="1552028" cy="400110"/>
          </a:xfrm>
          <a:prstGeom prst="rect">
            <a:avLst/>
          </a:prstGeom>
          <a:noFill/>
        </p:spPr>
        <p:txBody>
          <a:bodyPr wrap="none" rtlCol="0">
            <a:spAutoFit/>
          </a:bodyPr>
          <a:lstStyle/>
          <a:p>
            <a:pPr algn="ctr"/>
            <a:r>
              <a:rPr lang="fr" sz="2000" dirty="0">
                <a:latin typeface="Century Gothic" panose="020B0502020202020204" pitchFamily="34" charset="0"/>
              </a:rPr>
              <a:t>vert foncé</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809056" cy="584775"/>
          </a:xfrm>
          <a:prstGeom prst="rect">
            <a:avLst/>
          </a:prstGeom>
          <a:noFill/>
        </p:spPr>
        <p:txBody>
          <a:bodyPr wrap="none" rtlCol="0">
            <a:spAutoFit/>
          </a:bodyPr>
          <a:lstStyle/>
          <a:p>
            <a:r>
              <a:rPr lang="fr" sz="3200" dirty="0">
                <a:solidFill>
                  <a:schemeClr val="tx1">
                    <a:lumMod val="65000"/>
                    <a:lumOff val="35000"/>
                  </a:schemeClr>
                </a:solidFill>
                <a:latin typeface="Century Gothic" panose="020B0502020202020204" pitchFamily="34" charset="0"/>
              </a:rPr>
              <a:t>Couleurs: Secondaire</a:t>
            </a:r>
            <a:endParaRPr lang="en-US" sz="2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COULEURS: SECONDAIRE</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88523" y="3821794"/>
            <a:ext cx="1382110" cy="400110"/>
          </a:xfrm>
          <a:prstGeom prst="rect">
            <a:avLst/>
          </a:prstGeom>
          <a:noFill/>
        </p:spPr>
        <p:txBody>
          <a:bodyPr wrap="none" rtlCol="0">
            <a:spAutoFit/>
          </a:bodyPr>
          <a:lstStyle/>
          <a:p>
            <a:pPr algn="ctr"/>
            <a:r>
              <a:rPr lang="fr" sz="2000" dirty="0">
                <a:latin typeface="Century Gothic" panose="020B0502020202020204" pitchFamily="34" charset="0"/>
              </a:rPr>
              <a:t>bleu facile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71334" y="3821794"/>
            <a:ext cx="720070" cy="400110"/>
          </a:xfrm>
          <a:prstGeom prst="rect">
            <a:avLst/>
          </a:prstGeom>
          <a:noFill/>
        </p:spPr>
        <p:txBody>
          <a:bodyPr wrap="none" rtlCol="0">
            <a:spAutoFit/>
          </a:bodyPr>
          <a:lstStyle/>
          <a:p>
            <a:pPr algn="ctr"/>
            <a:r>
              <a:rPr lang="fr" sz="2000" dirty="0">
                <a:latin typeface="Century Gothic" panose="020B0502020202020204" pitchFamily="34" charset="0"/>
              </a:rPr>
              <a:t>menthe</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80440" y="3821794"/>
            <a:ext cx="942887" cy="400110"/>
          </a:xfrm>
          <a:prstGeom prst="rect">
            <a:avLst/>
          </a:prstGeom>
          <a:noFill/>
        </p:spPr>
        <p:txBody>
          <a:bodyPr wrap="none" rtlCol="0">
            <a:spAutoFit/>
          </a:bodyPr>
          <a:lstStyle/>
          <a:p>
            <a:pPr algn="ctr"/>
            <a:r>
              <a:rPr lang="fr" sz="2000" dirty="0">
                <a:latin typeface="Century Gothic" panose="020B0502020202020204" pitchFamily="34" charset="0"/>
              </a:rPr>
              <a:t>taupe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81993" y="3821794"/>
            <a:ext cx="604653" cy="400110"/>
          </a:xfrm>
          <a:prstGeom prst="rect">
            <a:avLst/>
          </a:prstGeom>
          <a:noFill/>
        </p:spPr>
        <p:txBody>
          <a:bodyPr wrap="none" rtlCol="0">
            <a:spAutoFit/>
          </a:bodyPr>
          <a:lstStyle/>
          <a:p>
            <a:pPr algn="ctr"/>
            <a:r>
              <a:rPr lang="fr" sz="2000" dirty="0">
                <a:latin typeface="Century Gothic" panose="020B0502020202020204" pitchFamily="34" charset="0"/>
              </a:rPr>
              <a:t>rouge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4" name="Triangle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triangle">
            <a:avLst/>
          </a:prstGeom>
          <a:solidFill>
            <a:srgbClr val="7FB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triangle">
            <a:avLst/>
          </a:prstGeom>
          <a:solidFill>
            <a:srgbClr val="C2A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iangle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triangle">
            <a:avLst/>
          </a:prstGeom>
          <a:solidFill>
            <a:srgbClr val="E73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fr" sz="2000" dirty="0">
                <a:solidFill>
                  <a:schemeClr val="tx1">
                    <a:lumMod val="65000"/>
                    <a:lumOff val="35000"/>
                  </a:schemeClr>
                </a:solidFill>
                <a:latin typeface="Century Gothic" panose="020B0502020202020204" pitchFamily="34" charset="0"/>
              </a:rPr>
              <a:t>Primaire:</a:t>
            </a:r>
            <a:endParaRPr lang="en-US" dirty="0">
              <a:solidFill>
                <a:schemeClr val="tx1">
                  <a:lumMod val="65000"/>
                  <a:lumOff val="35000"/>
                </a:schemeClr>
              </a:solidFill>
              <a:latin typeface="Century Gothic" panose="020B0502020202020204" pitchFamily="34" charset="0"/>
            </a:endParaRPr>
          </a:p>
        </p:txBody>
      </p:sp>
      <p:sp>
        <p:nvSpPr>
          <p:cNvPr id="31" name="Oval 30">
            <a:extLst>
              <a:ext uri="{FF2B5EF4-FFF2-40B4-BE49-F238E27FC236}">
                <a16:creationId xmlns:a16="http://schemas.microsoft.com/office/drawing/2014/main" id="{E4D5893D-1174-CD43-93E1-A5AFE6AEC56C}"/>
              </a:ext>
            </a:extLst>
          </p:cNvPr>
          <p:cNvSpPr/>
          <p:nvPr/>
        </p:nvSpPr>
        <p:spPr>
          <a:xfrm>
            <a:off x="7788494" y="384777"/>
            <a:ext cx="613922" cy="613922"/>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ECB8EE3-0E8A-234F-9804-9E23E6611556}"/>
              </a:ext>
            </a:extLst>
          </p:cNvPr>
          <p:cNvSpPr/>
          <p:nvPr/>
        </p:nvSpPr>
        <p:spPr>
          <a:xfrm>
            <a:off x="8542098" y="384777"/>
            <a:ext cx="613922" cy="613922"/>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1D839515-1296-3743-9205-C500D61F3F40}"/>
              </a:ext>
            </a:extLst>
          </p:cNvPr>
          <p:cNvSpPr/>
          <p:nvPr/>
        </p:nvSpPr>
        <p:spPr>
          <a:xfrm>
            <a:off x="9295702" y="384777"/>
            <a:ext cx="613922" cy="613922"/>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ABA5AA-76C0-194D-9685-9ADCC238A6BE}"/>
              </a:ext>
            </a:extLst>
          </p:cNvPr>
          <p:cNvSpPr/>
          <p:nvPr/>
        </p:nvSpPr>
        <p:spPr>
          <a:xfrm>
            <a:off x="10049307" y="384777"/>
            <a:ext cx="613922" cy="613922"/>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63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3744936" cy="830997"/>
          </a:xfrm>
          <a:prstGeom prst="rect">
            <a:avLst/>
          </a:prstGeom>
          <a:noFill/>
        </p:spPr>
        <p:txBody>
          <a:bodyPr wrap="none" rtlCol="0">
            <a:spAutoFit/>
          </a:bodyPr>
          <a:lstStyle/>
          <a:p>
            <a:r>
              <a:rPr lang="fr" sz="4800" dirty="0">
                <a:solidFill>
                  <a:schemeClr val="tx1">
                    <a:lumMod val="65000"/>
                    <a:lumOff val="35000"/>
                  </a:schemeClr>
                </a:solidFill>
                <a:latin typeface="Century Gothic" panose="020B0502020202020204" pitchFamily="34" charset="0"/>
              </a:rPr>
              <a:t>Typographie</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TYPOGRAPHIE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fr"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fr" sz="2400" dirty="0">
                <a:latin typeface="Century Gothic" panose="020B0502020202020204" pitchFamily="34" charset="0"/>
              </a:rPr>
              <a:t>Roboto</a:t>
            </a:r>
          </a:p>
        </p:txBody>
      </p:sp>
      <p:pic>
        <p:nvPicPr>
          <p:cNvPr id="33" name="Picture 32" descr="Un panneau noir et blanc&#10;&#10;Description générée automatiquement avec une faible confia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panneau noir et blanc&#10;&#10;Description générée automatiquement avec une faible confia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imple-Brand-Guidelines-Presentation-Template_PowerPoint" id="{D4E248D8-ACAF-874D-B2BF-D04D1E423829}" vid="{AAE7A2C8-1BA4-804F-8988-867D698F83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IC-Simple-Brand-Guidelines-Presentation-Template_PowerPoint</Template>
  <TotalTime>0</TotalTime>
  <Words>654</Words>
  <Application>Microsoft Macintosh PowerPoint</Application>
  <PresentationFormat>Widescreen</PresentationFormat>
  <Paragraphs>173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Alexandra Ragazhinskaya</dc:creator>
  <cp:lastModifiedBy>Jason Flores</cp:lastModifiedBy>
  <cp:revision>2</cp:revision>
  <dcterms:created xsi:type="dcterms:W3CDTF">2021-10-22T16:46:54Z</dcterms:created>
  <dcterms:modified xsi:type="dcterms:W3CDTF">2022-09-11T04:21:42Z</dcterms:modified>
</cp:coreProperties>
</file>