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54" r:id="rId3"/>
    <p:sldId id="387" r:id="rId4"/>
    <p:sldId id="386" r:id="rId5"/>
    <p:sldId id="383" r:id="rId6"/>
    <p:sldId id="384" r:id="rId7"/>
    <p:sldId id="385" r:id="rId8"/>
    <p:sldId id="388" r:id="rId9"/>
    <p:sldId id="382" r:id="rId10"/>
    <p:sldId id="389"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D17"/>
    <a:srgbClr val="EBC968"/>
    <a:srgbClr val="0BF298"/>
    <a:srgbClr val="0DCC94"/>
    <a:srgbClr val="08F708"/>
    <a:srgbClr val="7FBEA7"/>
    <a:srgbClr val="C2AA89"/>
    <a:srgbClr val="E73A24"/>
    <a:srgbClr val="DD9800"/>
    <a:srgbClr val="F0A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7" autoAdjust="0"/>
    <p:restoredTop sz="86447"/>
  </p:normalViewPr>
  <p:slideViewPr>
    <p:cSldViewPr snapToGrid="0" snapToObjects="1">
      <p:cViewPr varScale="1">
        <p:scale>
          <a:sx n="112" d="100"/>
          <a:sy n="112" d="100"/>
        </p:scale>
        <p:origin x="736"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9126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1104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Picture 15" descr="Forma&#10;&#10;Descripción generada automáticamente">
            <a:extLst>
              <a:ext uri="{FF2B5EF4-FFF2-40B4-BE49-F238E27FC236}">
                <a16:creationId xmlns:a16="http://schemas.microsoft.com/office/drawing/2014/main" id="{C97CD6EB-446E-4A46-A0E1-590EB92CB454}"/>
              </a:ext>
            </a:extLst>
          </p:cNvPr>
          <p:cNvPicPr>
            <a:picLocks/>
          </p:cNvPicPr>
          <p:nvPr/>
        </p:nvPicPr>
        <p:blipFill>
          <a:blip r:embed="rId2"/>
          <a:stretch>
            <a:fillRect/>
          </a:stretch>
        </p:blipFill>
        <p:spPr>
          <a:xfrm flipH="1">
            <a:off x="1201141" y="849512"/>
            <a:ext cx="4548358" cy="54943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6" y="253847"/>
            <a:ext cx="7422257" cy="430887"/>
          </a:xfrm>
          <a:prstGeom prst="rect">
            <a:avLst/>
          </a:prstGeom>
          <a:noFill/>
        </p:spPr>
        <p:txBody>
          <a:bodyPr wrap="square" rtlCol="0">
            <a:spAutoFit/>
          </a:bodyPr>
          <a:lstStyle/>
          <a:p>
            <a:r>
              <a:rPr lang="es" sz="2200" b="1" dirty="0">
                <a:solidFill>
                  <a:schemeClr val="tx1">
                    <a:lumMod val="75000"/>
                    <a:lumOff val="25000"/>
                  </a:schemeClr>
                </a:solidFill>
                <a:latin typeface="Century Gothic" panose="020B0502020202020204" pitchFamily="34" charset="0"/>
              </a:rPr>
              <a:t>PLANTILLA DE PRESENTACIÓN DE DIRECTRICES DE MARCA SENCILLA</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DIRECTRICES DE MARCA</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1429107"/>
            <a:ext cx="5142131" cy="2123658"/>
          </a:xfrm>
          <a:prstGeom prst="rect">
            <a:avLst/>
          </a:prstGeom>
          <a:noFill/>
        </p:spPr>
        <p:txBody>
          <a:bodyPr wrap="square" rtlCol="0">
            <a:spAutoFit/>
          </a:bodyPr>
          <a:lstStyle/>
          <a:p>
            <a:r>
              <a:rPr lang="es" sz="6600" dirty="0">
                <a:solidFill>
                  <a:schemeClr val="tx2">
                    <a:lumMod val="50000"/>
                  </a:schemeClr>
                </a:solidFill>
                <a:latin typeface="Century Gothic" panose="020B0502020202020204" pitchFamily="34" charset="0"/>
              </a:rPr>
              <a:t>DIRECTRICES DE MARCA</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7232087" y="1900958"/>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Esfera">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s" sz="7200" b="1" dirty="0">
                  <a:solidFill>
                    <a:schemeClr val="bg1"/>
                  </a:solidFill>
                  <a:latin typeface="Century Gothic" panose="020B0502020202020204" pitchFamily="34" charset="0"/>
                </a:rPr>
                <a:t>USTED</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s" sz="8000" b="1" dirty="0">
                  <a:solidFill>
                    <a:schemeClr val="bg1"/>
                  </a:solidFill>
                  <a:latin typeface="Century Gothic" panose="020B0502020202020204" pitchFamily="34" charset="0"/>
                </a:rPr>
                <a:t>LOGOTIPO</a:t>
              </a:r>
            </a:p>
          </p:txBody>
        </p:sp>
      </p:grpSp>
      <p:sp>
        <p:nvSpPr>
          <p:cNvPr id="15" name="TextBox 14">
            <a:extLst>
              <a:ext uri="{FF2B5EF4-FFF2-40B4-BE49-F238E27FC236}">
                <a16:creationId xmlns:a16="http://schemas.microsoft.com/office/drawing/2014/main" id="{918F92B7-F86C-4240-BC74-0E2DB47EF274}"/>
              </a:ext>
            </a:extLst>
          </p:cNvPr>
          <p:cNvSpPr txBox="1"/>
          <p:nvPr/>
        </p:nvSpPr>
        <p:spPr>
          <a:xfrm>
            <a:off x="450525" y="5973939"/>
            <a:ext cx="4645545"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©20XX. Todos los derechos reservados a su organización.</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es" sz="2800" dirty="0">
                <a:solidFill>
                  <a:schemeClr val="tx1">
                    <a:lumMod val="65000"/>
                    <a:lumOff val="35000"/>
                  </a:schemeClr>
                </a:solidFill>
                <a:latin typeface="Century Gothic" panose="020B0502020202020204" pitchFamily="34" charset="0"/>
              </a:rPr>
              <a:t>Tipografía: Formato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TIPOGRAFÍA: FORMATO</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es"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es" sz="2400" dirty="0">
                <a:latin typeface="Century Gothic" panose="020B0502020202020204" pitchFamily="34" charset="0"/>
              </a:rPr>
              <a:t>ENCABEZADOS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es" sz="1200" dirty="0">
                <a:solidFill>
                  <a:schemeClr val="tx1">
                    <a:lumMod val="65000"/>
                    <a:lumOff val="35000"/>
                  </a:schemeClr>
                </a:solidFill>
                <a:latin typeface="Century Gothic" panose="020B0502020202020204" pitchFamily="34" charset="0"/>
              </a:rPr>
              <a:t>Fuente:</a:t>
            </a:r>
          </a:p>
          <a:p>
            <a:pPr algn="r">
              <a:spcAft>
                <a:spcPts val="800"/>
              </a:spcAft>
            </a:pPr>
            <a:r>
              <a:rPr lang="es" sz="1200" dirty="0">
                <a:solidFill>
                  <a:schemeClr val="tx1">
                    <a:lumMod val="65000"/>
                    <a:lumOff val="35000"/>
                  </a:schemeClr>
                </a:solidFill>
                <a:latin typeface="Century Gothic" panose="020B0502020202020204" pitchFamily="34" charset="0"/>
              </a:rPr>
              <a:t>Estilo:</a:t>
            </a:r>
          </a:p>
          <a:p>
            <a:pPr algn="r">
              <a:spcAft>
                <a:spcPts val="800"/>
              </a:spcAft>
            </a:pPr>
            <a:r>
              <a:rPr lang="es" sz="1200" dirty="0">
                <a:solidFill>
                  <a:schemeClr val="tx1">
                    <a:lumMod val="65000"/>
                    <a:lumOff val="35000"/>
                  </a:schemeClr>
                </a:solidFill>
                <a:latin typeface="Century Gothic" panose="020B0502020202020204" pitchFamily="34" charset="0"/>
              </a:rPr>
              <a:t>Tamaño:</a:t>
            </a:r>
          </a:p>
          <a:p>
            <a:pPr algn="r">
              <a:spcAft>
                <a:spcPts val="800"/>
              </a:spcAft>
            </a:pPr>
            <a:r>
              <a:rPr lang="es" sz="1200" dirty="0">
                <a:solidFill>
                  <a:schemeClr val="tx1">
                    <a:lumMod val="65000"/>
                    <a:lumOff val="35000"/>
                  </a:schemeClr>
                </a:solidFill>
                <a:latin typeface="Century Gothic" panose="020B0502020202020204" pitchFamily="34" charset="0"/>
              </a:rPr>
              <a:t>Altura de línea:</a:t>
            </a:r>
          </a:p>
          <a:p>
            <a:pPr algn="r">
              <a:spcAft>
                <a:spcPts val="800"/>
              </a:spcAft>
            </a:pPr>
            <a:r>
              <a:rPr lang="es" sz="1200" dirty="0">
                <a:solidFill>
                  <a:schemeClr val="tx1">
                    <a:lumMod val="65000"/>
                    <a:lumOff val="35000"/>
                  </a:schemeClr>
                </a:solidFill>
                <a:latin typeface="Century Gothic" panose="020B0502020202020204" pitchFamily="34" charset="0"/>
              </a:rPr>
              <a:t>Seguimiento:</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es" sz="1200" dirty="0">
                <a:latin typeface="Century Gothic" panose="020B0502020202020204" pitchFamily="34" charset="0"/>
              </a:rPr>
              <a:t>Siglo gótico</a:t>
            </a:r>
          </a:p>
          <a:p>
            <a:pPr>
              <a:spcAft>
                <a:spcPts val="800"/>
              </a:spcAft>
            </a:pPr>
            <a:r>
              <a:rPr lang="es" sz="1200" dirty="0">
                <a:latin typeface="Century Gothic" panose="020B0502020202020204" pitchFamily="34" charset="0"/>
              </a:rPr>
              <a:t>Regular</a:t>
            </a:r>
          </a:p>
          <a:p>
            <a:pPr>
              <a:spcAft>
                <a:spcPts val="800"/>
              </a:spcAft>
            </a:pPr>
            <a:r>
              <a:rPr lang="es" sz="1200" dirty="0">
                <a:latin typeface="Century Gothic" panose="020B0502020202020204" pitchFamily="34" charset="0"/>
              </a:rPr>
              <a:t>32pt</a:t>
            </a:r>
          </a:p>
          <a:p>
            <a:pPr>
              <a:spcAft>
                <a:spcPts val="800"/>
              </a:spcAft>
            </a:pPr>
            <a:r>
              <a:rPr lang="es" sz="1200" dirty="0">
                <a:latin typeface="Century Gothic" panose="020B0502020202020204" pitchFamily="34" charset="0"/>
              </a:rPr>
              <a:t>1</a:t>
            </a:r>
          </a:p>
          <a:p>
            <a:pPr>
              <a:spcAft>
                <a:spcPts val="800"/>
              </a:spcAft>
            </a:pPr>
            <a:r>
              <a:rPr lang="es"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es" sz="2400" dirty="0">
                <a:latin typeface="Century Gothic" panose="020B0502020202020204" pitchFamily="34" charset="0"/>
              </a:rPr>
              <a:t>Párrafo</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es" sz="1200" dirty="0">
                <a:solidFill>
                  <a:schemeClr val="tx1">
                    <a:lumMod val="65000"/>
                    <a:lumOff val="35000"/>
                  </a:schemeClr>
                </a:solidFill>
                <a:latin typeface="Century Gothic" panose="020B0502020202020204" pitchFamily="34" charset="0"/>
              </a:rPr>
              <a:t>Fuente:</a:t>
            </a:r>
          </a:p>
          <a:p>
            <a:pPr algn="r">
              <a:spcAft>
                <a:spcPts val="800"/>
              </a:spcAft>
            </a:pPr>
            <a:r>
              <a:rPr lang="es" sz="1200" dirty="0">
                <a:solidFill>
                  <a:schemeClr val="tx1">
                    <a:lumMod val="65000"/>
                    <a:lumOff val="35000"/>
                  </a:schemeClr>
                </a:solidFill>
                <a:latin typeface="Century Gothic" panose="020B0502020202020204" pitchFamily="34" charset="0"/>
              </a:rPr>
              <a:t>Estilo:</a:t>
            </a:r>
          </a:p>
          <a:p>
            <a:pPr algn="r">
              <a:spcAft>
                <a:spcPts val="800"/>
              </a:spcAft>
            </a:pPr>
            <a:r>
              <a:rPr lang="es" sz="1200" dirty="0">
                <a:solidFill>
                  <a:schemeClr val="tx1">
                    <a:lumMod val="65000"/>
                    <a:lumOff val="35000"/>
                  </a:schemeClr>
                </a:solidFill>
                <a:latin typeface="Century Gothic" panose="020B0502020202020204" pitchFamily="34" charset="0"/>
              </a:rPr>
              <a:t>Tamaño:</a:t>
            </a:r>
          </a:p>
          <a:p>
            <a:pPr algn="r">
              <a:spcAft>
                <a:spcPts val="800"/>
              </a:spcAft>
            </a:pPr>
            <a:r>
              <a:rPr lang="es" sz="1200" dirty="0">
                <a:solidFill>
                  <a:schemeClr val="tx1">
                    <a:lumMod val="65000"/>
                    <a:lumOff val="35000"/>
                  </a:schemeClr>
                </a:solidFill>
                <a:latin typeface="Century Gothic" panose="020B0502020202020204" pitchFamily="34" charset="0"/>
              </a:rPr>
              <a:t>Altura de línea:</a:t>
            </a:r>
          </a:p>
          <a:p>
            <a:pPr algn="r">
              <a:spcAft>
                <a:spcPts val="800"/>
              </a:spcAft>
            </a:pPr>
            <a:r>
              <a:rPr lang="es" sz="1200" dirty="0">
                <a:solidFill>
                  <a:schemeClr val="tx1">
                    <a:lumMod val="65000"/>
                    <a:lumOff val="35000"/>
                  </a:schemeClr>
                </a:solidFill>
                <a:latin typeface="Century Gothic" panose="020B0502020202020204" pitchFamily="34" charset="0"/>
              </a:rPr>
              <a:t>Seguimiento:</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es" sz="1200" dirty="0">
                <a:latin typeface="Century Gothic" panose="020B0502020202020204" pitchFamily="34" charset="0"/>
              </a:rPr>
              <a:t>Siglo gótico</a:t>
            </a:r>
          </a:p>
          <a:p>
            <a:pPr>
              <a:spcAft>
                <a:spcPts val="800"/>
              </a:spcAft>
            </a:pPr>
            <a:r>
              <a:rPr lang="es" sz="1200" dirty="0">
                <a:latin typeface="Century Gothic" panose="020B0502020202020204" pitchFamily="34" charset="0"/>
              </a:rPr>
              <a:t>Regular</a:t>
            </a:r>
          </a:p>
          <a:p>
            <a:pPr>
              <a:spcAft>
                <a:spcPts val="800"/>
              </a:spcAft>
            </a:pPr>
            <a:r>
              <a:rPr lang="es" sz="1200" dirty="0">
                <a:latin typeface="Century Gothic" panose="020B0502020202020204" pitchFamily="34" charset="0"/>
              </a:rPr>
              <a:t>11pt</a:t>
            </a:r>
          </a:p>
          <a:p>
            <a:pPr>
              <a:spcAft>
                <a:spcPts val="800"/>
              </a:spcAft>
            </a:pPr>
            <a:r>
              <a:rPr lang="es" sz="1200" dirty="0">
                <a:latin typeface="Century Gothic" panose="020B0502020202020204" pitchFamily="34" charset="0"/>
              </a:rPr>
              <a:t>1.5</a:t>
            </a:r>
          </a:p>
          <a:p>
            <a:pPr>
              <a:spcAft>
                <a:spcPts val="800"/>
              </a:spcAft>
            </a:pPr>
            <a:r>
              <a:rPr lang="es"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s" sz="1600" b="1" dirty="0">
                          <a:solidFill>
                            <a:schemeClr val="tx1"/>
                          </a:solidFill>
                          <a:effectLst/>
                          <a:latin typeface="Century Gothic" panose="020B0502020202020204" pitchFamily="34" charset="0"/>
                        </a:rPr>
                        <a:t>RENUNCIA</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s" sz="1400" b="0" dirty="0">
                          <a:solidFill>
                            <a:schemeClr val="tx1"/>
                          </a:solidFill>
                          <a:effectLst/>
                          <a:latin typeface="Century Gothic" panose="020B0502020202020204" pitchFamily="34" charset="0"/>
                        </a:rPr>
                        <a:t>Cualquier artículo, plantilla o información proporcionada por Smartsheet en el sitio web es solo para referencia. Si bien nos esforzamos por mantener la información actualizada y correcta, no hacemos representaciones o garantías de ningún tipo, expresas o implícitas, sobre la integridad, precisión, confiabilidad, idoneidad o disponibilidad con respecto al sitio web o la información, artículos, plantillas o gráficos relacionados contenidos en el sitio web. Por lo tanto, cualquier confianza que deposite en dicha información es estrictamente bajo su propio riesgo.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a:alphaModFix amt="82000"/>
          </a:blip>
          <a:srcRect l="48622"/>
          <a:stretch/>
        </p:blipFill>
        <p:spPr>
          <a:xfrm>
            <a:off x="5928042" y="3332"/>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GUÍA DE ESTILO DE MARCA</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©20XX. Todos los derechos reservados a su organización.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/empresa/smartsheet-com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23076"/>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2159566" cy="923330"/>
          </a:xfrm>
          <a:prstGeom prst="rect">
            <a:avLst/>
          </a:prstGeom>
          <a:noFill/>
        </p:spPr>
        <p:txBody>
          <a:bodyPr wrap="none" rtlCol="0">
            <a:spAutoFit/>
          </a:bodyPr>
          <a:lstStyle/>
          <a:p>
            <a:r>
              <a:rPr lang="es" sz="5400" dirty="0">
                <a:solidFill>
                  <a:schemeClr val="tx1">
                    <a:lumMod val="65000"/>
                    <a:lumOff val="35000"/>
                  </a:schemeClr>
                </a:solidFill>
                <a:latin typeface="Century Gothic" panose="020B0502020202020204" pitchFamily="34" charset="0"/>
              </a:rPr>
              <a:t>Voz</a:t>
            </a:r>
            <a:endParaRPr lang="en-US" sz="36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VOZ</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32575"/>
            <a:ext cx="4436719" cy="334194"/>
          </a:xfrm>
          <a:prstGeom prst="rect">
            <a:avLst/>
          </a:prstGeom>
        </p:spPr>
        <p:txBody>
          <a:bodyPr wrap="square">
            <a:spAutoFit/>
          </a:bodyPr>
          <a:lstStyle/>
          <a:p>
            <a:pPr>
              <a:lnSpc>
                <a:spcPct val="150000"/>
              </a:lnSpc>
              <a:spcAft>
                <a:spcPts val="1600"/>
              </a:spcAft>
            </a:pPr>
            <a:r>
              <a:rPr lang="es" sz="1200" dirty="0">
                <a:latin typeface="Century Gothic" panose="020B0502020202020204" pitchFamily="34" charset="0"/>
              </a:rPr>
              <a:t>Descripción</a:t>
            </a:r>
          </a:p>
        </p:txBody>
      </p:sp>
      <p:pic>
        <p:nvPicPr>
          <p:cNvPr id="4" name="Picture 3" descr="Una imagen que contiene texto, persona&#10;&#10;Descripción generada automáticamente">
            <a:extLst>
              <a:ext uri="{FF2B5EF4-FFF2-40B4-BE49-F238E27FC236}">
                <a16:creationId xmlns:a16="http://schemas.microsoft.com/office/drawing/2014/main" id="{5A7A9AFA-56B5-E840-BDEA-ECA2A76CC1D2}"/>
              </a:ext>
            </a:extLst>
          </p:cNvPr>
          <p:cNvPicPr>
            <a:picLocks noChangeAspect="1"/>
          </p:cNvPicPr>
          <p:nvPr/>
        </p:nvPicPr>
        <p:blipFill>
          <a:blip r:embed="rId3"/>
          <a:stretch>
            <a:fillRect/>
          </a:stretch>
        </p:blipFill>
        <p:spPr>
          <a:xfrm>
            <a:off x="5929813" y="0"/>
            <a:ext cx="6264290"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4796506" cy="923330"/>
          </a:xfrm>
          <a:prstGeom prst="rect">
            <a:avLst/>
          </a:prstGeom>
          <a:noFill/>
        </p:spPr>
        <p:txBody>
          <a:bodyPr wrap="none" rtlCol="0">
            <a:spAutoFit/>
          </a:bodyPr>
          <a:lstStyle/>
          <a:p>
            <a:r>
              <a:rPr lang="es" sz="5400" dirty="0">
                <a:solidFill>
                  <a:schemeClr val="tx1">
                    <a:lumMod val="65000"/>
                    <a:lumOff val="35000"/>
                  </a:schemeClr>
                </a:solidFill>
                <a:latin typeface="Century Gothic" panose="020B0502020202020204" pitchFamily="34" charset="0"/>
              </a:rPr>
              <a:t>Logotipo + Uso</a:t>
            </a:r>
            <a:endParaRPr lang="en-US" sz="4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LOGOTIPO + USO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1207403"/>
            <a:ext cx="11432501"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A continuación se muestran todos los tratamientos aceptados del logotipo.</a:t>
            </a:r>
          </a:p>
        </p:txBody>
      </p:sp>
      <p:pic>
        <p:nvPicPr>
          <p:cNvPr id="3" name="Picture 2" descr="Logotipo&#10;&#10;Descripción generada automá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Diseño horizontal</a:t>
            </a:r>
          </a:p>
        </p:txBody>
      </p:sp>
      <p:pic>
        <p:nvPicPr>
          <p:cNvPr id="10" name="Picture 9" descr="Una imagen que contiene texto, signo&#10;&#10;Descripción generada automáticamente">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Marca denominativa</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El logotipo sin logotipo se utilizará exclusivamente dentro de la aplicación.</a:t>
            </a:r>
          </a:p>
        </p:txBody>
      </p:sp>
      <p:pic>
        <p:nvPicPr>
          <p:cNvPr id="19" name="Picture 18" descr="Logotipo&#10;&#10;Descripción generada automáticamente">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tipo&#10;&#10;Descripción generada automáticamente con confianza media">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Diseño vertical</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Logomark (icono)</a:t>
            </a:r>
          </a:p>
        </p:txBody>
      </p:sp>
      <p:pic>
        <p:nvPicPr>
          <p:cNvPr id="25" name="Picture 24" descr="Logotipo&#10;&#10;Descripción generada automáticamente">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tipo&#10;&#10;Descripción generada automáticamente">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tipo, icono&#10;&#10;Descripción generada automáticamente">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na imagen que contiene el logotipo&#10;&#10;Descripción generada automáticamente">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descr="Forma&#10;&#10;Descripción generada automá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90195" cy="646331"/>
          </a:xfrm>
          <a:prstGeom prst="rect">
            <a:avLst/>
          </a:prstGeom>
          <a:noFill/>
        </p:spPr>
        <p:txBody>
          <a:bodyPr wrap="none" rtlCol="0">
            <a:spAutoFit/>
          </a:bodyPr>
          <a:lstStyle/>
          <a:p>
            <a:r>
              <a:rPr lang="es" sz="3600" dirty="0">
                <a:solidFill>
                  <a:schemeClr val="tx1">
                    <a:lumMod val="65000"/>
                    <a:lumOff val="35000"/>
                  </a:schemeClr>
                </a:solidFill>
                <a:latin typeface="Century Gothic" panose="020B0502020202020204" pitchFamily="34" charset="0"/>
              </a:rPr>
              <a:t>Logotipo: Despeje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LOGOTIPO: CLEARANCE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Dale al logotipo un poco de espacio para respirar. El logotipo debe tener un espacio libre alrededor de todo el bloqueo. Esto proporcionará un espaciado adecuado para sus ascendentes de carácter. A continuación se muestra la cantidad mínima de liquidación, pero se prefiere más. </a:t>
            </a:r>
          </a:p>
        </p:txBody>
      </p:sp>
      <p:pic>
        <p:nvPicPr>
          <p:cNvPr id="8" name="Picture 7" descr="Interfaz gráfica de usuario, aplicación&#10;&#10;Descripción generada automá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29930" cy="646331"/>
          </a:xfrm>
          <a:prstGeom prst="rect">
            <a:avLst/>
          </a:prstGeom>
          <a:noFill/>
        </p:spPr>
        <p:txBody>
          <a:bodyPr wrap="none" rtlCol="0">
            <a:spAutoFit/>
          </a:bodyPr>
          <a:lstStyle/>
          <a:p>
            <a:r>
              <a:rPr lang="es" sz="3600" dirty="0">
                <a:solidFill>
                  <a:schemeClr val="tx1">
                    <a:lumMod val="65000"/>
                    <a:lumOff val="35000"/>
                  </a:schemeClr>
                </a:solidFill>
                <a:latin typeface="Century Gothic" panose="020B0502020202020204" pitchFamily="34" charset="0"/>
              </a:rPr>
              <a:t>Logotipo: Uso incorrecto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LOGOTIPO: USO INCORRECTO</a:t>
            </a:r>
          </a:p>
        </p:txBody>
      </p:sp>
      <p:sp>
        <p:nvSpPr>
          <p:cNvPr id="2" name="Rectangle 1">
            <a:extLst>
              <a:ext uri="{FF2B5EF4-FFF2-40B4-BE49-F238E27FC236}">
                <a16:creationId xmlns:a16="http://schemas.microsoft.com/office/drawing/2014/main" id="{8941B581-3871-924A-9F56-DE67B0919E0E}"/>
              </a:ext>
            </a:extLst>
          </p:cNvPr>
          <p:cNvSpPr/>
          <p:nvPr/>
        </p:nvSpPr>
        <p:spPr>
          <a:xfrm>
            <a:off x="332477" y="890547"/>
            <a:ext cx="8283454"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Utilice los logotipos tal como se proporcionan en estas directrices. No alteres el logotipo.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Inclinación</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s" sz="1600" dirty="0">
                <a:latin typeface="Century Gothic" panose="020B0502020202020204" pitchFamily="34" charset="0"/>
              </a:rPr>
              <a:t>No sesgue ni escale de manera desproporcionada</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Cambiar colores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s" sz="1600" dirty="0">
                <a:latin typeface="Century Gothic" panose="020B0502020202020204" pitchFamily="34" charset="0"/>
              </a:rPr>
              <a:t>No cambies los colores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Recrear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s" sz="1600" dirty="0">
                <a:latin typeface="Century Gothic" panose="020B0502020202020204" pitchFamily="34" charset="0"/>
              </a:rPr>
              <a:t>No hagas alteraciones, adiciones o sustituciones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Añadir efectos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s" sz="1600" dirty="0">
                <a:latin typeface="Century Gothic" panose="020B0502020202020204" pitchFamily="34" charset="0"/>
              </a:rPr>
              <a:t>No agregues sombras paralelas, trazos o biseles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Alterar la orientación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s" sz="1600" dirty="0">
                <a:latin typeface="Century Gothic" panose="020B0502020202020204" pitchFamily="34" charset="0"/>
              </a:rPr>
              <a:t>No cambies la orientación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Usar fondos ocupados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s" sz="1600" dirty="0">
                <a:latin typeface="Century Gothic" panose="020B0502020202020204" pitchFamily="34" charset="0"/>
              </a:rPr>
              <a:t>No te coloques en fondos complicados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o&#10;&#10;Descripción generada automá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o&#10;&#10;Descripción generada automá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o&#10;&#10;Descripción generada automá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o&#10;&#10;Descripción generada automá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o&#10;&#10;Descripción generada automá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o&#10;&#10;Descripción generada automá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037737" cy="830997"/>
          </a:xfrm>
          <a:prstGeom prst="rect">
            <a:avLst/>
          </a:prstGeom>
          <a:noFill/>
        </p:spPr>
        <p:txBody>
          <a:bodyPr wrap="none" rtlCol="0">
            <a:spAutoFit/>
          </a:bodyPr>
          <a:lstStyle/>
          <a:p>
            <a:r>
              <a:rPr lang="es" sz="4800" dirty="0">
                <a:solidFill>
                  <a:schemeClr val="tx1">
                    <a:lumMod val="65000"/>
                    <a:lumOff val="35000"/>
                  </a:schemeClr>
                </a:solidFill>
                <a:latin typeface="Century Gothic" panose="020B0502020202020204" pitchFamily="34" charset="0"/>
              </a:rPr>
              <a:t>Colores</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COLORES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4020" y="3821794"/>
            <a:ext cx="1491114" cy="400110"/>
          </a:xfrm>
          <a:prstGeom prst="rect">
            <a:avLst/>
          </a:prstGeom>
          <a:noFill/>
        </p:spPr>
        <p:txBody>
          <a:bodyPr wrap="none" rtlCol="0">
            <a:spAutoFit/>
          </a:bodyPr>
          <a:lstStyle/>
          <a:p>
            <a:pPr algn="ctr"/>
            <a:r>
              <a:rPr lang="es" sz="2000" dirty="0">
                <a:latin typeface="Century Gothic" panose="020B0502020202020204" pitchFamily="34" charset="0"/>
              </a:rPr>
              <a:t>chocolate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939086" y="3821794"/>
            <a:ext cx="984565" cy="400110"/>
          </a:xfrm>
          <a:prstGeom prst="rect">
            <a:avLst/>
          </a:prstGeom>
          <a:noFill/>
        </p:spPr>
        <p:txBody>
          <a:bodyPr wrap="none" rtlCol="0">
            <a:spAutoFit/>
          </a:bodyPr>
          <a:lstStyle/>
          <a:p>
            <a:pPr algn="ctr"/>
            <a:r>
              <a:rPr lang="es" sz="2000" dirty="0">
                <a:latin typeface="Century Gothic" panose="020B0502020202020204" pitchFamily="34" charset="0"/>
              </a:rPr>
              <a:t>camello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394118" y="3821794"/>
            <a:ext cx="1715534" cy="400110"/>
          </a:xfrm>
          <a:prstGeom prst="rect">
            <a:avLst/>
          </a:prstGeom>
          <a:noFill/>
        </p:spPr>
        <p:txBody>
          <a:bodyPr wrap="none" rtlCol="0">
            <a:spAutoFit/>
          </a:bodyPr>
          <a:lstStyle/>
          <a:p>
            <a:pPr algn="ctr"/>
            <a:r>
              <a:rPr lang="es" sz="2000" dirty="0">
                <a:latin typeface="Century Gothic" panose="020B0502020202020204" pitchFamily="34" charset="0"/>
              </a:rPr>
              <a:t>verde brillante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8306" y="3821794"/>
            <a:ext cx="1552028" cy="400110"/>
          </a:xfrm>
          <a:prstGeom prst="rect">
            <a:avLst/>
          </a:prstGeom>
          <a:noFill/>
        </p:spPr>
        <p:txBody>
          <a:bodyPr wrap="none" rtlCol="0">
            <a:spAutoFit/>
          </a:bodyPr>
          <a:lstStyle/>
          <a:p>
            <a:pPr algn="ctr"/>
            <a:r>
              <a:rPr lang="es" sz="2000" dirty="0">
                <a:latin typeface="Century Gothic" panose="020B0502020202020204" pitchFamily="34" charset="0"/>
              </a:rPr>
              <a:t>verde oscuro</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809056" cy="584775"/>
          </a:xfrm>
          <a:prstGeom prst="rect">
            <a:avLst/>
          </a:prstGeom>
          <a:noFill/>
        </p:spPr>
        <p:txBody>
          <a:bodyPr wrap="none" rtlCol="0">
            <a:spAutoFit/>
          </a:bodyPr>
          <a:lstStyle/>
          <a:p>
            <a:r>
              <a:rPr lang="es" sz="3200" dirty="0">
                <a:solidFill>
                  <a:schemeClr val="tx1">
                    <a:lumMod val="65000"/>
                    <a:lumOff val="35000"/>
                  </a:schemeClr>
                </a:solidFill>
                <a:latin typeface="Century Gothic" panose="020B0502020202020204" pitchFamily="34" charset="0"/>
              </a:rPr>
              <a:t>Colores: Secundario</a:t>
            </a:r>
            <a:endParaRPr lang="en-US" sz="2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COLORES: SECUNDARIOS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88523" y="3821794"/>
            <a:ext cx="1382110" cy="400110"/>
          </a:xfrm>
          <a:prstGeom prst="rect">
            <a:avLst/>
          </a:prstGeom>
          <a:noFill/>
        </p:spPr>
        <p:txBody>
          <a:bodyPr wrap="none" rtlCol="0">
            <a:spAutoFit/>
          </a:bodyPr>
          <a:lstStyle/>
          <a:p>
            <a:pPr algn="ctr"/>
            <a:r>
              <a:rPr lang="es" sz="2000" dirty="0">
                <a:latin typeface="Century Gothic" panose="020B0502020202020204" pitchFamily="34" charset="0"/>
              </a:rPr>
              <a:t>azul fácil</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71334" y="3821794"/>
            <a:ext cx="720070" cy="400110"/>
          </a:xfrm>
          <a:prstGeom prst="rect">
            <a:avLst/>
          </a:prstGeom>
          <a:noFill/>
        </p:spPr>
        <p:txBody>
          <a:bodyPr wrap="none" rtlCol="0">
            <a:spAutoFit/>
          </a:bodyPr>
          <a:lstStyle/>
          <a:p>
            <a:pPr algn="ctr"/>
            <a:r>
              <a:rPr lang="es" sz="2000" dirty="0">
                <a:latin typeface="Century Gothic" panose="020B0502020202020204" pitchFamily="34" charset="0"/>
              </a:rPr>
              <a:t>menta</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80440" y="3821794"/>
            <a:ext cx="942887" cy="400110"/>
          </a:xfrm>
          <a:prstGeom prst="rect">
            <a:avLst/>
          </a:prstGeom>
          <a:noFill/>
        </p:spPr>
        <p:txBody>
          <a:bodyPr wrap="none" rtlCol="0">
            <a:spAutoFit/>
          </a:bodyPr>
          <a:lstStyle/>
          <a:p>
            <a:pPr algn="ctr"/>
            <a:r>
              <a:rPr lang="es" sz="2000" dirty="0">
                <a:latin typeface="Century Gothic" panose="020B0502020202020204" pitchFamily="34" charset="0"/>
              </a:rPr>
              <a:t>Taupe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81993" y="3821794"/>
            <a:ext cx="604653" cy="400110"/>
          </a:xfrm>
          <a:prstGeom prst="rect">
            <a:avLst/>
          </a:prstGeom>
          <a:noFill/>
        </p:spPr>
        <p:txBody>
          <a:bodyPr wrap="none" rtlCol="0">
            <a:spAutoFit/>
          </a:bodyPr>
          <a:lstStyle/>
          <a:p>
            <a:pPr algn="ctr"/>
            <a:r>
              <a:rPr lang="es" sz="2000" dirty="0">
                <a:latin typeface="Century Gothic" panose="020B0502020202020204" pitchFamily="34" charset="0"/>
              </a:rPr>
              <a:t>rojo</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4" name="Triangle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triangle">
            <a:avLst/>
          </a:prstGeom>
          <a:solidFill>
            <a:srgbClr val="7FB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triangle">
            <a:avLst/>
          </a:prstGeom>
          <a:solidFill>
            <a:srgbClr val="C2A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triangle">
            <a:avLst/>
          </a:prstGeom>
          <a:solidFill>
            <a:srgbClr val="E73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es" sz="2000" dirty="0">
                <a:solidFill>
                  <a:schemeClr val="tx1">
                    <a:lumMod val="65000"/>
                    <a:lumOff val="35000"/>
                  </a:schemeClr>
                </a:solidFill>
                <a:latin typeface="Century Gothic" panose="020B0502020202020204" pitchFamily="34" charset="0"/>
              </a:rPr>
              <a:t>Primario:</a:t>
            </a:r>
            <a:endParaRPr lang="en-US" dirty="0">
              <a:solidFill>
                <a:schemeClr val="tx1">
                  <a:lumMod val="65000"/>
                  <a:lumOff val="35000"/>
                </a:schemeClr>
              </a:solidFill>
              <a:latin typeface="Century Gothic" panose="020B0502020202020204" pitchFamily="34" charset="0"/>
            </a:endParaRPr>
          </a:p>
        </p:txBody>
      </p:sp>
      <p:sp>
        <p:nvSpPr>
          <p:cNvPr id="31" name="Oval 30">
            <a:extLst>
              <a:ext uri="{FF2B5EF4-FFF2-40B4-BE49-F238E27FC236}">
                <a16:creationId xmlns:a16="http://schemas.microsoft.com/office/drawing/2014/main" id="{E4D5893D-1174-CD43-93E1-A5AFE6AEC56C}"/>
              </a:ext>
            </a:extLst>
          </p:cNvPr>
          <p:cNvSpPr/>
          <p:nvPr/>
        </p:nvSpPr>
        <p:spPr>
          <a:xfrm>
            <a:off x="7788494" y="384777"/>
            <a:ext cx="613922" cy="613922"/>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ECB8EE3-0E8A-234F-9804-9E23E6611556}"/>
              </a:ext>
            </a:extLst>
          </p:cNvPr>
          <p:cNvSpPr/>
          <p:nvPr/>
        </p:nvSpPr>
        <p:spPr>
          <a:xfrm>
            <a:off x="8542098" y="384777"/>
            <a:ext cx="613922" cy="613922"/>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D839515-1296-3743-9205-C500D61F3F40}"/>
              </a:ext>
            </a:extLst>
          </p:cNvPr>
          <p:cNvSpPr/>
          <p:nvPr/>
        </p:nvSpPr>
        <p:spPr>
          <a:xfrm>
            <a:off x="9295702" y="384777"/>
            <a:ext cx="613922" cy="613922"/>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ABA5AA-76C0-194D-9685-9ADCC238A6BE}"/>
              </a:ext>
            </a:extLst>
          </p:cNvPr>
          <p:cNvSpPr/>
          <p:nvPr/>
        </p:nvSpPr>
        <p:spPr>
          <a:xfrm>
            <a:off x="10049307" y="384777"/>
            <a:ext cx="613922" cy="613922"/>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63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3744936" cy="830997"/>
          </a:xfrm>
          <a:prstGeom prst="rect">
            <a:avLst/>
          </a:prstGeom>
          <a:noFill/>
        </p:spPr>
        <p:txBody>
          <a:bodyPr wrap="none" rtlCol="0">
            <a:spAutoFit/>
          </a:bodyPr>
          <a:lstStyle/>
          <a:p>
            <a:r>
              <a:rPr lang="es" sz="4800" dirty="0">
                <a:solidFill>
                  <a:schemeClr val="tx1">
                    <a:lumMod val="65000"/>
                    <a:lumOff val="35000"/>
                  </a:schemeClr>
                </a:solidFill>
                <a:latin typeface="Century Gothic" panose="020B0502020202020204" pitchFamily="34" charset="0"/>
              </a:rPr>
              <a:t>Tipografía</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TIPOGRAFÍA</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es"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es" sz="2400" dirty="0">
                <a:latin typeface="Century Gothic" panose="020B0502020202020204" pitchFamily="34" charset="0"/>
              </a:rPr>
              <a:t>Roboto</a:t>
            </a:r>
          </a:p>
        </p:txBody>
      </p:sp>
      <p:pic>
        <p:nvPicPr>
          <p:cNvPr id="33" name="Picture 32" descr="Un letrero en blanco y negro&#10;&#10;Descripción generada automáticamente con poca confianza">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letrero en blanco y negro&#10;&#10;Descripción generada automáticamente con poca confianza">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imple-Brand-Guidelines-Presentation-Template_PowerPoint" id="{D4E248D8-ACAF-874D-B2BF-D04D1E423829}" vid="{AAE7A2C8-1BA4-804F-8988-867D698F83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IC-Simple-Brand-Guidelines-Presentation-Template_PowerPoint</Template>
  <TotalTime>0</TotalTime>
  <Words>622</Words>
  <Application>Microsoft Macintosh PowerPoint</Application>
  <PresentationFormat>Widescreen</PresentationFormat>
  <Paragraphs>173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 Ragazhinskaya</dc:creator>
  <cp:lastModifiedBy>Jason Flores</cp:lastModifiedBy>
  <cp:revision>2</cp:revision>
  <dcterms:created xsi:type="dcterms:W3CDTF">2021-10-22T16:46:54Z</dcterms:created>
  <dcterms:modified xsi:type="dcterms:W3CDTF">2022-09-11T04:17:08Z</dcterms:modified>
</cp:coreProperties>
</file>