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54" r:id="rId3"/>
    <p:sldId id="387" r:id="rId4"/>
    <p:sldId id="386" r:id="rId5"/>
    <p:sldId id="383" r:id="rId6"/>
    <p:sldId id="384" r:id="rId7"/>
    <p:sldId id="385" r:id="rId8"/>
    <p:sldId id="388" r:id="rId9"/>
    <p:sldId id="382" r:id="rId10"/>
    <p:sldId id="389"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D17"/>
    <a:srgbClr val="EBC968"/>
    <a:srgbClr val="0BF298"/>
    <a:srgbClr val="0DCC94"/>
    <a:srgbClr val="08F708"/>
    <a:srgbClr val="7FBEA7"/>
    <a:srgbClr val="C2AA89"/>
    <a:srgbClr val="E73A24"/>
    <a:srgbClr val="DD9800"/>
    <a:srgbClr val="F0A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7" autoAdjust="0"/>
    <p:restoredTop sz="86447"/>
  </p:normalViewPr>
  <p:slideViewPr>
    <p:cSldViewPr snapToGrid="0" snapToObjects="1">
      <p:cViewPr varScale="1">
        <p:scale>
          <a:sx n="112" d="100"/>
          <a:sy n="112" d="100"/>
        </p:scale>
        <p:origin x="736"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9126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1104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descr="Form&#10;&#10;Beschreibung automatisch generiert">
            <a:extLst>
              <a:ext uri="{FF2B5EF4-FFF2-40B4-BE49-F238E27FC236}">
                <a16:creationId xmlns:a16="http://schemas.microsoft.com/office/drawing/2014/main" id="{C97CD6EB-446E-4A46-A0E1-590EB92CB454}"/>
              </a:ext>
            </a:extLst>
          </p:cNvPr>
          <p:cNvPicPr>
            <a:picLocks/>
          </p:cNvPicPr>
          <p:nvPr/>
        </p:nvPicPr>
        <p:blipFill>
          <a:blip r:embed="rId2"/>
          <a:stretch>
            <a:fillRect/>
          </a:stretch>
        </p:blipFill>
        <p:spPr>
          <a:xfrm flipH="1">
            <a:off x="1201141" y="849512"/>
            <a:ext cx="4548358" cy="54943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6" y="253847"/>
            <a:ext cx="7422257" cy="430887"/>
          </a:xfrm>
          <a:prstGeom prst="rect">
            <a:avLst/>
          </a:prstGeom>
          <a:noFill/>
        </p:spPr>
        <p:txBody>
          <a:bodyPr wrap="square" rtlCol="0">
            <a:spAutoFit/>
          </a:bodyPr>
          <a:lstStyle/>
          <a:p>
            <a:r>
              <a:rPr lang="de" sz="2200" b="1" dirty="0">
                <a:solidFill>
                  <a:schemeClr val="tx1">
                    <a:lumMod val="75000"/>
                    <a:lumOff val="25000"/>
                  </a:schemeClr>
                </a:solidFill>
                <a:latin typeface="Century Gothic" panose="020B0502020202020204" pitchFamily="34" charset="0"/>
              </a:rPr>
              <a:t>EINFACHE PRÄSENTATIONSVORLAGE FÜR MARKENRICHTLINIEN</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MARKENRICHTLINIEN</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1429107"/>
            <a:ext cx="5142131" cy="2123658"/>
          </a:xfrm>
          <a:prstGeom prst="rect">
            <a:avLst/>
          </a:prstGeom>
          <a:noFill/>
        </p:spPr>
        <p:txBody>
          <a:bodyPr wrap="square" rtlCol="0">
            <a:spAutoFit/>
          </a:bodyPr>
          <a:lstStyle/>
          <a:p>
            <a:r>
              <a:rPr lang="de" sz="6600" dirty="0">
                <a:solidFill>
                  <a:schemeClr val="tx2">
                    <a:lumMod val="50000"/>
                  </a:schemeClr>
                </a:solidFill>
                <a:latin typeface="Century Gothic" panose="020B0502020202020204" pitchFamily="34" charset="0"/>
              </a:rPr>
              <a:t>MARKENRICHTLINIEN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7232087" y="1900958"/>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Kugel">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de" sz="7200" b="1" dirty="0">
                  <a:solidFill>
                    <a:schemeClr val="bg1"/>
                  </a:solidFill>
                  <a:latin typeface="Century Gothic" panose="020B0502020202020204" pitchFamily="34" charset="0"/>
                </a:rPr>
                <a:t>DEIN</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de" sz="8000" b="1" dirty="0">
                  <a:solidFill>
                    <a:schemeClr val="bg1"/>
                  </a:solidFill>
                  <a:latin typeface="Century Gothic" panose="020B0502020202020204" pitchFamily="34" charset="0"/>
                </a:rPr>
                <a:t>LOGO</a:t>
              </a:r>
            </a:p>
          </p:txBody>
        </p:sp>
      </p:grpSp>
      <p:sp>
        <p:nvSpPr>
          <p:cNvPr id="15" name="TextBox 14">
            <a:extLst>
              <a:ext uri="{FF2B5EF4-FFF2-40B4-BE49-F238E27FC236}">
                <a16:creationId xmlns:a16="http://schemas.microsoft.com/office/drawing/2014/main" id="{918F92B7-F86C-4240-BC74-0E2DB47EF274}"/>
              </a:ext>
            </a:extLst>
          </p:cNvPr>
          <p:cNvSpPr txBox="1"/>
          <p:nvPr/>
        </p:nvSpPr>
        <p:spPr>
          <a:xfrm>
            <a:off x="450525" y="5973939"/>
            <a:ext cx="4645545"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©20XX. Alle Rechte behalten sich Ihre Organisation vor.</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de" sz="2800" dirty="0">
                <a:solidFill>
                  <a:schemeClr val="tx1">
                    <a:lumMod val="65000"/>
                    <a:lumOff val="35000"/>
                  </a:schemeClr>
                </a:solidFill>
                <a:latin typeface="Century Gothic" panose="020B0502020202020204" pitchFamily="34" charset="0"/>
              </a:rPr>
              <a:t>Typografie: Formatierung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TYPOGRAFIE: FORMATIERUNG</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de"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de" sz="2400" dirty="0">
                <a:latin typeface="Century Gothic" panose="020B0502020202020204" pitchFamily="34" charset="0"/>
              </a:rPr>
              <a:t>SCHLAGZEILEN</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de" sz="1200" dirty="0">
                <a:solidFill>
                  <a:schemeClr val="tx1">
                    <a:lumMod val="65000"/>
                    <a:lumOff val="35000"/>
                  </a:schemeClr>
                </a:solidFill>
                <a:latin typeface="Century Gothic" panose="020B0502020202020204" pitchFamily="34" charset="0"/>
              </a:rPr>
              <a:t>Schriftart:</a:t>
            </a:r>
          </a:p>
          <a:p>
            <a:pPr algn="r">
              <a:spcAft>
                <a:spcPts val="800"/>
              </a:spcAft>
            </a:pPr>
            <a:r>
              <a:rPr lang="de" sz="1200" dirty="0">
                <a:solidFill>
                  <a:schemeClr val="tx1">
                    <a:lumMod val="65000"/>
                    <a:lumOff val="35000"/>
                  </a:schemeClr>
                </a:solidFill>
                <a:latin typeface="Century Gothic" panose="020B0502020202020204" pitchFamily="34" charset="0"/>
              </a:rPr>
              <a:t>Stil:</a:t>
            </a:r>
          </a:p>
          <a:p>
            <a:pPr algn="r">
              <a:spcAft>
                <a:spcPts val="800"/>
              </a:spcAft>
            </a:pPr>
            <a:r>
              <a:rPr lang="de" sz="1200" dirty="0">
                <a:solidFill>
                  <a:schemeClr val="tx1">
                    <a:lumMod val="65000"/>
                    <a:lumOff val="35000"/>
                  </a:schemeClr>
                </a:solidFill>
                <a:latin typeface="Century Gothic" panose="020B0502020202020204" pitchFamily="34" charset="0"/>
              </a:rPr>
              <a:t>Größe:</a:t>
            </a:r>
          </a:p>
          <a:p>
            <a:pPr algn="r">
              <a:spcAft>
                <a:spcPts val="800"/>
              </a:spcAft>
            </a:pPr>
            <a:r>
              <a:rPr lang="de" sz="1200" dirty="0">
                <a:solidFill>
                  <a:schemeClr val="tx1">
                    <a:lumMod val="65000"/>
                    <a:lumOff val="35000"/>
                  </a:schemeClr>
                </a:solidFill>
                <a:latin typeface="Century Gothic" panose="020B0502020202020204" pitchFamily="34" charset="0"/>
              </a:rPr>
              <a:t>Zeilenhöhe:</a:t>
            </a:r>
          </a:p>
          <a:p>
            <a:pPr algn="r">
              <a:spcAft>
                <a:spcPts val="800"/>
              </a:spcAft>
            </a:pPr>
            <a:r>
              <a:rPr lang="de" sz="1200" dirty="0">
                <a:solidFill>
                  <a:schemeClr val="tx1">
                    <a:lumMod val="65000"/>
                    <a:lumOff val="35000"/>
                  </a:schemeClr>
                </a:solidFill>
                <a:latin typeface="Century Gothic" panose="020B0502020202020204" pitchFamily="34" charset="0"/>
              </a:rPr>
              <a:t>Verfolgung:</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de" sz="1200" dirty="0">
                <a:latin typeface="Century Gothic" panose="020B0502020202020204" pitchFamily="34" charset="0"/>
              </a:rPr>
              <a:t>Jahrhundert Gotik</a:t>
            </a:r>
          </a:p>
          <a:p>
            <a:pPr>
              <a:spcAft>
                <a:spcPts val="800"/>
              </a:spcAft>
            </a:pPr>
            <a:r>
              <a:rPr lang="de" sz="1200" dirty="0">
                <a:latin typeface="Century Gothic" panose="020B0502020202020204" pitchFamily="34" charset="0"/>
              </a:rPr>
              <a:t>Regelmäßig</a:t>
            </a:r>
          </a:p>
          <a:p>
            <a:pPr>
              <a:spcAft>
                <a:spcPts val="800"/>
              </a:spcAft>
            </a:pPr>
            <a:r>
              <a:rPr lang="de" sz="1200" dirty="0">
                <a:latin typeface="Century Gothic" panose="020B0502020202020204" pitchFamily="34" charset="0"/>
              </a:rPr>
              <a:t>32 Punkte</a:t>
            </a:r>
          </a:p>
          <a:p>
            <a:pPr>
              <a:spcAft>
                <a:spcPts val="800"/>
              </a:spcAft>
            </a:pPr>
            <a:r>
              <a:rPr lang="de" sz="1200" dirty="0">
                <a:latin typeface="Century Gothic" panose="020B0502020202020204" pitchFamily="34" charset="0"/>
              </a:rPr>
              <a:t>1</a:t>
            </a:r>
          </a:p>
          <a:p>
            <a:pPr>
              <a:spcAft>
                <a:spcPts val="800"/>
              </a:spcAft>
            </a:pPr>
            <a:r>
              <a:rPr lang="de"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de" sz="2400" dirty="0">
                <a:latin typeface="Century Gothic" panose="020B0502020202020204" pitchFamily="34" charset="0"/>
              </a:rPr>
              <a:t>Paragraph</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de" sz="1200" dirty="0">
                <a:solidFill>
                  <a:schemeClr val="tx1">
                    <a:lumMod val="65000"/>
                    <a:lumOff val="35000"/>
                  </a:schemeClr>
                </a:solidFill>
                <a:latin typeface="Century Gothic" panose="020B0502020202020204" pitchFamily="34" charset="0"/>
              </a:rPr>
              <a:t>Schriftart:</a:t>
            </a:r>
          </a:p>
          <a:p>
            <a:pPr algn="r">
              <a:spcAft>
                <a:spcPts val="800"/>
              </a:spcAft>
            </a:pPr>
            <a:r>
              <a:rPr lang="de" sz="1200" dirty="0">
                <a:solidFill>
                  <a:schemeClr val="tx1">
                    <a:lumMod val="65000"/>
                    <a:lumOff val="35000"/>
                  </a:schemeClr>
                </a:solidFill>
                <a:latin typeface="Century Gothic" panose="020B0502020202020204" pitchFamily="34" charset="0"/>
              </a:rPr>
              <a:t>Stil:</a:t>
            </a:r>
          </a:p>
          <a:p>
            <a:pPr algn="r">
              <a:spcAft>
                <a:spcPts val="800"/>
              </a:spcAft>
            </a:pPr>
            <a:r>
              <a:rPr lang="de" sz="1200" dirty="0">
                <a:solidFill>
                  <a:schemeClr val="tx1">
                    <a:lumMod val="65000"/>
                    <a:lumOff val="35000"/>
                  </a:schemeClr>
                </a:solidFill>
                <a:latin typeface="Century Gothic" panose="020B0502020202020204" pitchFamily="34" charset="0"/>
              </a:rPr>
              <a:t>Größe:</a:t>
            </a:r>
          </a:p>
          <a:p>
            <a:pPr algn="r">
              <a:spcAft>
                <a:spcPts val="800"/>
              </a:spcAft>
            </a:pPr>
            <a:r>
              <a:rPr lang="de" sz="1200" dirty="0">
                <a:solidFill>
                  <a:schemeClr val="tx1">
                    <a:lumMod val="65000"/>
                    <a:lumOff val="35000"/>
                  </a:schemeClr>
                </a:solidFill>
                <a:latin typeface="Century Gothic" panose="020B0502020202020204" pitchFamily="34" charset="0"/>
              </a:rPr>
              <a:t>Zeilenhöhe:</a:t>
            </a:r>
          </a:p>
          <a:p>
            <a:pPr algn="r">
              <a:spcAft>
                <a:spcPts val="800"/>
              </a:spcAft>
            </a:pPr>
            <a:r>
              <a:rPr lang="de" sz="1200" dirty="0">
                <a:solidFill>
                  <a:schemeClr val="tx1">
                    <a:lumMod val="65000"/>
                    <a:lumOff val="35000"/>
                  </a:schemeClr>
                </a:solidFill>
                <a:latin typeface="Century Gothic" panose="020B0502020202020204" pitchFamily="34" charset="0"/>
              </a:rPr>
              <a:t>Verfolgung:</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de" sz="1200" dirty="0">
                <a:latin typeface="Century Gothic" panose="020B0502020202020204" pitchFamily="34" charset="0"/>
              </a:rPr>
              <a:t>Jahrhundert Gotik</a:t>
            </a:r>
          </a:p>
          <a:p>
            <a:pPr>
              <a:spcAft>
                <a:spcPts val="800"/>
              </a:spcAft>
            </a:pPr>
            <a:r>
              <a:rPr lang="de" sz="1200" dirty="0">
                <a:latin typeface="Century Gothic" panose="020B0502020202020204" pitchFamily="34" charset="0"/>
              </a:rPr>
              <a:t>Regelmäßig</a:t>
            </a:r>
          </a:p>
          <a:p>
            <a:pPr>
              <a:spcAft>
                <a:spcPts val="800"/>
              </a:spcAft>
            </a:pPr>
            <a:r>
              <a:rPr lang="de" sz="1200" dirty="0">
                <a:latin typeface="Century Gothic" panose="020B0502020202020204" pitchFamily="34" charset="0"/>
              </a:rPr>
              <a:t>11 Punkte</a:t>
            </a:r>
          </a:p>
          <a:p>
            <a:pPr>
              <a:spcAft>
                <a:spcPts val="800"/>
              </a:spcAft>
            </a:pPr>
            <a:r>
              <a:rPr lang="de" sz="1200" dirty="0">
                <a:latin typeface="Century Gothic" panose="020B0502020202020204" pitchFamily="34" charset="0"/>
              </a:rPr>
              <a:t>1.5</a:t>
            </a:r>
          </a:p>
          <a:p>
            <a:pPr>
              <a:spcAft>
                <a:spcPts val="800"/>
              </a:spcAft>
            </a:pPr>
            <a:r>
              <a:rPr lang="de"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de" sz="1600" b="1" dirty="0">
                          <a:solidFill>
                            <a:schemeClr val="tx1"/>
                          </a:solidFill>
                          <a:effectLst/>
                          <a:latin typeface="Century Gothic" panose="020B0502020202020204" pitchFamily="34" charset="0"/>
                        </a:rPr>
                        <a:t>VERZICHTSERKLÄRUNG</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de" sz="1400" b="0" dirty="0">
                          <a:solidFill>
                            <a:schemeClr val="tx1"/>
                          </a:solidFill>
                          <a:effectLst/>
                          <a:latin typeface="Century Gothic" panose="020B0502020202020204" pitchFamily="34" charset="0"/>
                        </a:rPr>
                        <a:t>Alle Artikel, Vorlagen oder Informationen, die von Smartsheet auf der Website bereitgestellt werden, dienen nur als Referenz. Obwohl wir uns bemühen, die Informationen auf dem neuesten Stand und korrekt zu halten, geben wir keine Zusicherungen oder Gewährleistungen jeglicher Art, weder ausdrücklich noch stillschweigend, über die Vollständigkeit, Genauigkeit, Zuverlässigkeit, Eignung oder Verfügbarkeit in Bezug auf die Website oder die auf der Website enthaltenen Informationen, Artikel, Vorlagen oder zugehörigen Grafiken. Jegliches Vertrauen, das Sie auf solche Informationen setzen, erfolgt daher ausschließlich auf Ihr eigenes Risiko.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a:alphaModFix amt="82000"/>
          </a:blip>
          <a:srcRect l="48622"/>
          <a:stretch/>
        </p:blipFill>
        <p:spPr>
          <a:xfrm>
            <a:off x="5928042" y="3332"/>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MARKEN-STYLEGUIDE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©20XX. Alle Rechte behalten sich Ihre Organisation vor.</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/firma/smartsheet-com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23076"/>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2159566" cy="923330"/>
          </a:xfrm>
          <a:prstGeom prst="rect">
            <a:avLst/>
          </a:prstGeom>
          <a:noFill/>
        </p:spPr>
        <p:txBody>
          <a:bodyPr wrap="none" rtlCol="0">
            <a:spAutoFit/>
          </a:bodyPr>
          <a:lstStyle/>
          <a:p>
            <a:r>
              <a:rPr lang="de" sz="5400" dirty="0">
                <a:solidFill>
                  <a:schemeClr val="tx1">
                    <a:lumMod val="65000"/>
                    <a:lumOff val="35000"/>
                  </a:schemeClr>
                </a:solidFill>
                <a:latin typeface="Century Gothic" panose="020B0502020202020204" pitchFamily="34" charset="0"/>
              </a:rPr>
              <a:t>Stimme</a:t>
            </a:r>
            <a:endParaRPr lang="en-US" sz="36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STIMME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32575"/>
            <a:ext cx="4436719" cy="334194"/>
          </a:xfrm>
          <a:prstGeom prst="rect">
            <a:avLst/>
          </a:prstGeom>
        </p:spPr>
        <p:txBody>
          <a:bodyPr wrap="square">
            <a:spAutoFit/>
          </a:bodyPr>
          <a:lstStyle/>
          <a:p>
            <a:pPr>
              <a:lnSpc>
                <a:spcPct val="150000"/>
              </a:lnSpc>
              <a:spcAft>
                <a:spcPts val="1600"/>
              </a:spcAft>
            </a:pPr>
            <a:r>
              <a:rPr lang="de" sz="1200" dirty="0">
                <a:latin typeface="Century Gothic" panose="020B0502020202020204" pitchFamily="34" charset="0"/>
              </a:rPr>
              <a:t>Beschreibung</a:t>
            </a:r>
          </a:p>
        </p:txBody>
      </p:sp>
      <p:pic>
        <p:nvPicPr>
          <p:cNvPr id="4" name="Picture 3" descr="Ein Bild mit Text, Person&#10;&#10;Beschreibung automatisch generiert">
            <a:extLst>
              <a:ext uri="{FF2B5EF4-FFF2-40B4-BE49-F238E27FC236}">
                <a16:creationId xmlns:a16="http://schemas.microsoft.com/office/drawing/2014/main" id="{5A7A9AFA-56B5-E840-BDEA-ECA2A76CC1D2}"/>
              </a:ext>
            </a:extLst>
          </p:cNvPr>
          <p:cNvPicPr>
            <a:picLocks noChangeAspect="1"/>
          </p:cNvPicPr>
          <p:nvPr/>
        </p:nvPicPr>
        <p:blipFill>
          <a:blip r:embed="rId3"/>
          <a:stretch>
            <a:fillRect/>
          </a:stretch>
        </p:blipFill>
        <p:spPr>
          <a:xfrm>
            <a:off x="5929813" y="0"/>
            <a:ext cx="6264290"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4796506" cy="923330"/>
          </a:xfrm>
          <a:prstGeom prst="rect">
            <a:avLst/>
          </a:prstGeom>
          <a:noFill/>
        </p:spPr>
        <p:txBody>
          <a:bodyPr wrap="none" rtlCol="0">
            <a:spAutoFit/>
          </a:bodyPr>
          <a:lstStyle/>
          <a:p>
            <a:r>
              <a:rPr lang="de" sz="5400" dirty="0">
                <a:solidFill>
                  <a:schemeClr val="tx1">
                    <a:lumMod val="65000"/>
                    <a:lumOff val="35000"/>
                  </a:schemeClr>
                </a:solidFill>
                <a:latin typeface="Century Gothic" panose="020B0502020202020204" pitchFamily="34" charset="0"/>
              </a:rPr>
              <a:t>Logo + Verwendung</a:t>
            </a:r>
            <a:endParaRPr lang="en-US" sz="4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LOGO + VERWENDUNG</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1207403"/>
            <a:ext cx="11432501"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Im Folgenden finden Sie alle akzeptierten Behandlungen des Logos.</a:t>
            </a:r>
          </a:p>
        </p:txBody>
      </p:sp>
      <p:pic>
        <p:nvPicPr>
          <p:cNvPr id="3" name="Picture 2" descr="Logo&#10;&#10;Beschreibung automatisch generier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Horizontales Layout</a:t>
            </a:r>
          </a:p>
        </p:txBody>
      </p:sp>
      <p:pic>
        <p:nvPicPr>
          <p:cNvPr id="10" name="Picture 9" descr="Ein Bild mit Text, Zeichen&#10;&#10;Beschreibung automatisch generiert">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Wortmarke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Das Logo ohne Logomarke ist ausschließlich innerhalb der App zu verwenden.</a:t>
            </a:r>
          </a:p>
        </p:txBody>
      </p:sp>
      <p:pic>
        <p:nvPicPr>
          <p:cNvPr id="19" name="Picture 18" descr="Logo&#10;&#10;Beschreibung automatisch generiert">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Beschreibung automatisch mit mittlerer Zuverlässigkeit generiert">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Vertikales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Logomark (Symbol)</a:t>
            </a:r>
          </a:p>
        </p:txBody>
      </p:sp>
      <p:pic>
        <p:nvPicPr>
          <p:cNvPr id="25" name="Picture 24" descr="Logo&#10;&#10;Beschreibung automatisch generiert">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Beschreibung automatisch generiert">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Symbol&#10;&#10;Beschreibung automatisch generiert">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Ein Bild mit Logo&#10;&#10;Beschreibung automatisch generiert">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90195" cy="646331"/>
          </a:xfrm>
          <a:prstGeom prst="rect">
            <a:avLst/>
          </a:prstGeom>
          <a:noFill/>
        </p:spPr>
        <p:txBody>
          <a:bodyPr wrap="none" rtlCol="0">
            <a:spAutoFit/>
          </a:bodyPr>
          <a:lstStyle/>
          <a:p>
            <a:r>
              <a:rPr lang="de" sz="3600" dirty="0">
                <a:solidFill>
                  <a:schemeClr val="tx1">
                    <a:lumMod val="65000"/>
                    <a:lumOff val="35000"/>
                  </a:schemeClr>
                </a:solidFill>
                <a:latin typeface="Century Gothic" panose="020B0502020202020204" pitchFamily="34" charset="0"/>
              </a:rPr>
              <a:t>Logo: Clearance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LOGO: FREIGABE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Geben Sie dem Logo etwas Raum zum Atmen. Dem Logo sollte etwas Platz um den gesamten Lockup herum gelassen werden. Dadurch wird der richtige Abstand für seine Charakteraufsteiger geschaffen. Im Folgenden finden Sie die Mindestfreigabe, aber mehr wird bevorzugt. </a:t>
            </a:r>
          </a:p>
        </p:txBody>
      </p:sp>
      <p:pic>
        <p:nvPicPr>
          <p:cNvPr id="8" name="Picture 7" descr="Grafische Benutzeroberfläche, Anwendung&#10;&#10;Beschreibung automatisch generier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29930" cy="646331"/>
          </a:xfrm>
          <a:prstGeom prst="rect">
            <a:avLst/>
          </a:prstGeom>
          <a:noFill/>
        </p:spPr>
        <p:txBody>
          <a:bodyPr wrap="none" rtlCol="0">
            <a:spAutoFit/>
          </a:bodyPr>
          <a:lstStyle/>
          <a:p>
            <a:r>
              <a:rPr lang="de" sz="3600" dirty="0">
                <a:solidFill>
                  <a:schemeClr val="tx1">
                    <a:lumMod val="65000"/>
                    <a:lumOff val="35000"/>
                  </a:schemeClr>
                </a:solidFill>
                <a:latin typeface="Century Gothic" panose="020B0502020202020204" pitchFamily="34" charset="0"/>
              </a:rPr>
              <a:t>Logo: Falsche Verwendung</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LOGO: FALSCHE VERWENDUNG</a:t>
            </a:r>
          </a:p>
        </p:txBody>
      </p:sp>
      <p:sp>
        <p:nvSpPr>
          <p:cNvPr id="2" name="Rectangle 1">
            <a:extLst>
              <a:ext uri="{FF2B5EF4-FFF2-40B4-BE49-F238E27FC236}">
                <a16:creationId xmlns:a16="http://schemas.microsoft.com/office/drawing/2014/main" id="{8941B581-3871-924A-9F56-DE67B0919E0E}"/>
              </a:ext>
            </a:extLst>
          </p:cNvPr>
          <p:cNvSpPr/>
          <p:nvPr/>
        </p:nvSpPr>
        <p:spPr>
          <a:xfrm>
            <a:off x="332477" y="890547"/>
            <a:ext cx="828345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Bitte verwenden Sie die Logos, wie sie in diesen Richtlinien enthalten sind. Ändern Sie das Logo nicht.</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Schief</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de" sz="1600" dirty="0">
                <a:latin typeface="Century Gothic" panose="020B0502020202020204" pitchFamily="34" charset="0"/>
              </a:rPr>
              <a:t>Nicht überproportional verzerren oder skalieren</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Farben ändern</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Farben</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Auffrischen</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de" sz="1600" dirty="0">
                <a:latin typeface="Century Gothic" panose="020B0502020202020204" pitchFamily="34" charset="0"/>
              </a:rPr>
              <a:t>Nehmen Sie keine Änderungen, Ergänzungen oder Ersetzungen vor</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Hinzufügen von Effekten</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de" sz="1600" dirty="0">
                <a:latin typeface="Century Gothic" panose="020B0502020202020204" pitchFamily="34" charset="0"/>
              </a:rPr>
              <a:t>Keine Schlagschatten, Striche oder Abschrägungen hinzufügen</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Orientierung ändern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Ausrichtung</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Verwenden von ausgelasteten Hintergründen</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de" sz="1600" dirty="0">
                <a:latin typeface="Century Gothic" panose="020B0502020202020204" pitchFamily="34" charset="0"/>
              </a:rPr>
              <a:t>Platzieren Sie nicht auf komplizierten Hintergründen</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kone&#10;&#10;Beschreibung automatisch generier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kone&#10;&#10;Beschreibung automatisch generier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kone&#10;&#10;Beschreibung automatisch generier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kone&#10;&#10;Beschreibung automatisch generier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kone&#10;&#10;Beschreibung automatisch generier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kone&#10;&#10;Beschreibung automatisch generier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037737" cy="830997"/>
          </a:xfrm>
          <a:prstGeom prst="rect">
            <a:avLst/>
          </a:prstGeom>
          <a:noFill/>
        </p:spPr>
        <p:txBody>
          <a:bodyPr wrap="none" rtlCol="0">
            <a:spAutoFit/>
          </a:bodyPr>
          <a:lstStyle/>
          <a:p>
            <a:r>
              <a:rPr lang="de" sz="4800" dirty="0">
                <a:solidFill>
                  <a:schemeClr val="tx1">
                    <a:lumMod val="65000"/>
                    <a:lumOff val="35000"/>
                  </a:schemeClr>
                </a:solidFill>
                <a:latin typeface="Century Gothic" panose="020B0502020202020204" pitchFamily="34" charset="0"/>
              </a:rPr>
              <a:t>Farben</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FARBEN</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4020" y="3821794"/>
            <a:ext cx="1491114" cy="400110"/>
          </a:xfrm>
          <a:prstGeom prst="rect">
            <a:avLst/>
          </a:prstGeom>
          <a:noFill/>
        </p:spPr>
        <p:txBody>
          <a:bodyPr wrap="none" rtlCol="0">
            <a:spAutoFit/>
          </a:bodyPr>
          <a:lstStyle/>
          <a:p>
            <a:pPr algn="ctr"/>
            <a:r>
              <a:rPr lang="de" sz="2000" dirty="0">
                <a:latin typeface="Century Gothic" panose="020B0502020202020204" pitchFamily="34" charset="0"/>
              </a:rPr>
              <a:t>Schokolade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939086" y="3821794"/>
            <a:ext cx="984565" cy="400110"/>
          </a:xfrm>
          <a:prstGeom prst="rect">
            <a:avLst/>
          </a:prstGeom>
          <a:noFill/>
        </p:spPr>
        <p:txBody>
          <a:bodyPr wrap="none" rtlCol="0">
            <a:spAutoFit/>
          </a:bodyPr>
          <a:lstStyle/>
          <a:p>
            <a:pPr algn="ctr"/>
            <a:r>
              <a:rPr lang="de" sz="2000" dirty="0">
                <a:latin typeface="Century Gothic" panose="020B0502020202020204" pitchFamily="34" charset="0"/>
              </a:rPr>
              <a:t>Kamel</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394118" y="3821794"/>
            <a:ext cx="1715534" cy="400110"/>
          </a:xfrm>
          <a:prstGeom prst="rect">
            <a:avLst/>
          </a:prstGeom>
          <a:noFill/>
        </p:spPr>
        <p:txBody>
          <a:bodyPr wrap="none" rtlCol="0">
            <a:spAutoFit/>
          </a:bodyPr>
          <a:lstStyle/>
          <a:p>
            <a:pPr algn="ctr"/>
            <a:r>
              <a:rPr lang="de" sz="2000" dirty="0">
                <a:latin typeface="Century Gothic" panose="020B0502020202020204" pitchFamily="34" charset="0"/>
              </a:rPr>
              <a:t>hellgrün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8306" y="3821794"/>
            <a:ext cx="1552028" cy="400110"/>
          </a:xfrm>
          <a:prstGeom prst="rect">
            <a:avLst/>
          </a:prstGeom>
          <a:noFill/>
        </p:spPr>
        <p:txBody>
          <a:bodyPr wrap="none" rtlCol="0">
            <a:spAutoFit/>
          </a:bodyPr>
          <a:lstStyle/>
          <a:p>
            <a:pPr algn="ctr"/>
            <a:r>
              <a:rPr lang="de" sz="2000" dirty="0">
                <a:latin typeface="Century Gothic" panose="020B0502020202020204" pitchFamily="34" charset="0"/>
              </a:rPr>
              <a:t>Dunkelgrün</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809056" cy="584775"/>
          </a:xfrm>
          <a:prstGeom prst="rect">
            <a:avLst/>
          </a:prstGeom>
          <a:noFill/>
        </p:spPr>
        <p:txBody>
          <a:bodyPr wrap="none" rtlCol="0">
            <a:spAutoFit/>
          </a:bodyPr>
          <a:lstStyle/>
          <a:p>
            <a:r>
              <a:rPr lang="de" sz="3200" dirty="0">
                <a:solidFill>
                  <a:schemeClr val="tx1">
                    <a:lumMod val="65000"/>
                    <a:lumOff val="35000"/>
                  </a:schemeClr>
                </a:solidFill>
                <a:latin typeface="Century Gothic" panose="020B0502020202020204" pitchFamily="34" charset="0"/>
              </a:rPr>
              <a:t>Farben: Sekundär</a:t>
            </a:r>
            <a:endParaRPr lang="en-US" sz="2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FARBEN: SEKUNDÄR</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88523" y="3821794"/>
            <a:ext cx="1382110" cy="400110"/>
          </a:xfrm>
          <a:prstGeom prst="rect">
            <a:avLst/>
          </a:prstGeom>
          <a:noFill/>
        </p:spPr>
        <p:txBody>
          <a:bodyPr wrap="none" rtlCol="0">
            <a:spAutoFit/>
          </a:bodyPr>
          <a:lstStyle/>
          <a:p>
            <a:pPr algn="ctr"/>
            <a:r>
              <a:rPr lang="de" sz="2000" dirty="0">
                <a:latin typeface="Century Gothic" panose="020B0502020202020204" pitchFamily="34" charset="0"/>
              </a:rPr>
              <a:t>easy blau</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71334" y="3821794"/>
            <a:ext cx="720070" cy="400110"/>
          </a:xfrm>
          <a:prstGeom prst="rect">
            <a:avLst/>
          </a:prstGeom>
          <a:noFill/>
        </p:spPr>
        <p:txBody>
          <a:bodyPr wrap="none" rtlCol="0">
            <a:spAutoFit/>
          </a:bodyPr>
          <a:lstStyle/>
          <a:p>
            <a:pPr algn="ctr"/>
            <a:r>
              <a:rPr lang="de" sz="2000" dirty="0">
                <a:latin typeface="Century Gothic" panose="020B0502020202020204" pitchFamily="34" charset="0"/>
              </a:rPr>
              <a:t>Minze</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80440" y="3821794"/>
            <a:ext cx="942887" cy="400110"/>
          </a:xfrm>
          <a:prstGeom prst="rect">
            <a:avLst/>
          </a:prstGeom>
          <a:noFill/>
        </p:spPr>
        <p:txBody>
          <a:bodyPr wrap="none" rtlCol="0">
            <a:spAutoFit/>
          </a:bodyPr>
          <a:lstStyle/>
          <a:p>
            <a:pPr algn="ctr"/>
            <a:r>
              <a:rPr lang="de" sz="2000" dirty="0">
                <a:latin typeface="Century Gothic" panose="020B0502020202020204" pitchFamily="34" charset="0"/>
              </a:rPr>
              <a:t>taupe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81993" y="3821794"/>
            <a:ext cx="604653" cy="400110"/>
          </a:xfrm>
          <a:prstGeom prst="rect">
            <a:avLst/>
          </a:prstGeom>
          <a:noFill/>
        </p:spPr>
        <p:txBody>
          <a:bodyPr wrap="none" rtlCol="0">
            <a:spAutoFit/>
          </a:bodyPr>
          <a:lstStyle/>
          <a:p>
            <a:pPr algn="ctr"/>
            <a:r>
              <a:rPr lang="de" sz="2000" dirty="0">
                <a:latin typeface="Century Gothic" panose="020B0502020202020204" pitchFamily="34" charset="0"/>
              </a:rPr>
              <a:t>rot</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4" name="Triangle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triangle">
            <a:avLst/>
          </a:prstGeom>
          <a:solidFill>
            <a:srgbClr val="7FB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triangle">
            <a:avLst/>
          </a:prstGeom>
          <a:solidFill>
            <a:srgbClr val="C2A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triangle">
            <a:avLst/>
          </a:prstGeom>
          <a:solidFill>
            <a:srgbClr val="E73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de" sz="2000" dirty="0">
                <a:solidFill>
                  <a:schemeClr val="tx1">
                    <a:lumMod val="65000"/>
                    <a:lumOff val="35000"/>
                  </a:schemeClr>
                </a:solidFill>
                <a:latin typeface="Century Gothic" panose="020B0502020202020204" pitchFamily="34" charset="0"/>
              </a:rPr>
              <a:t>Primär:</a:t>
            </a:r>
            <a:endParaRPr lang="en-US" dirty="0">
              <a:solidFill>
                <a:schemeClr val="tx1">
                  <a:lumMod val="65000"/>
                  <a:lumOff val="35000"/>
                </a:schemeClr>
              </a:solidFill>
              <a:latin typeface="Century Gothic" panose="020B0502020202020204" pitchFamily="34" charset="0"/>
            </a:endParaRPr>
          </a:p>
        </p:txBody>
      </p:sp>
      <p:sp>
        <p:nvSpPr>
          <p:cNvPr id="31" name="Oval 30">
            <a:extLst>
              <a:ext uri="{FF2B5EF4-FFF2-40B4-BE49-F238E27FC236}">
                <a16:creationId xmlns:a16="http://schemas.microsoft.com/office/drawing/2014/main" id="{E4D5893D-1174-CD43-93E1-A5AFE6AEC56C}"/>
              </a:ext>
            </a:extLst>
          </p:cNvPr>
          <p:cNvSpPr/>
          <p:nvPr/>
        </p:nvSpPr>
        <p:spPr>
          <a:xfrm>
            <a:off x="7788494" y="384777"/>
            <a:ext cx="613922" cy="613922"/>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ECB8EE3-0E8A-234F-9804-9E23E6611556}"/>
              </a:ext>
            </a:extLst>
          </p:cNvPr>
          <p:cNvSpPr/>
          <p:nvPr/>
        </p:nvSpPr>
        <p:spPr>
          <a:xfrm>
            <a:off x="8542098" y="384777"/>
            <a:ext cx="613922" cy="613922"/>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D839515-1296-3743-9205-C500D61F3F40}"/>
              </a:ext>
            </a:extLst>
          </p:cNvPr>
          <p:cNvSpPr/>
          <p:nvPr/>
        </p:nvSpPr>
        <p:spPr>
          <a:xfrm>
            <a:off x="9295702" y="384777"/>
            <a:ext cx="613922" cy="613922"/>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ABA5AA-76C0-194D-9685-9ADCC238A6BE}"/>
              </a:ext>
            </a:extLst>
          </p:cNvPr>
          <p:cNvSpPr/>
          <p:nvPr/>
        </p:nvSpPr>
        <p:spPr>
          <a:xfrm>
            <a:off x="10049307" y="384777"/>
            <a:ext cx="613922" cy="613922"/>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63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3744936" cy="830997"/>
          </a:xfrm>
          <a:prstGeom prst="rect">
            <a:avLst/>
          </a:prstGeom>
          <a:noFill/>
        </p:spPr>
        <p:txBody>
          <a:bodyPr wrap="none" rtlCol="0">
            <a:spAutoFit/>
          </a:bodyPr>
          <a:lstStyle/>
          <a:p>
            <a:r>
              <a:rPr lang="de" sz="4800" dirty="0">
                <a:solidFill>
                  <a:schemeClr val="tx1">
                    <a:lumMod val="65000"/>
                    <a:lumOff val="35000"/>
                  </a:schemeClr>
                </a:solidFill>
                <a:latin typeface="Century Gothic" panose="020B0502020202020204" pitchFamily="34" charset="0"/>
              </a:rPr>
              <a:t>Typographie</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TYPOGRAPHIE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de"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de" sz="2400" dirty="0">
                <a:latin typeface="Century Gothic" panose="020B0502020202020204" pitchFamily="34" charset="0"/>
              </a:rPr>
              <a:t>Roboto</a:t>
            </a:r>
          </a:p>
        </p:txBody>
      </p:sp>
      <p:pic>
        <p:nvPicPr>
          <p:cNvPr id="33" name="Picture 32" descr="Ein schwarz-weißes Schild&#10;&#10;Beschreibung automatisch mit geringer Zuverlässigkeit generiert">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Ein schwarz-weißes Schild&#10;&#10;Beschreibung automatisch mit geringer Zuverlässigkeit generiert">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imple-Brand-Guidelines-Presentation-Template_PowerPoint" id="{D4E248D8-ACAF-874D-B2BF-D04D1E423829}" vid="{AAE7A2C8-1BA4-804F-8988-867D698F83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IC-Simple-Brand-Guidelines-Presentation-Template_PowerPoint</Template>
  <TotalTime>0</TotalTime>
  <Words>594</Words>
  <Application>Microsoft Macintosh PowerPoint</Application>
  <PresentationFormat>Widescreen</PresentationFormat>
  <Paragraphs>173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Alexandra Ragazhinskaya</dc:creator>
  <cp:lastModifiedBy>Jason Flores</cp:lastModifiedBy>
  <cp:revision>2</cp:revision>
  <dcterms:created xsi:type="dcterms:W3CDTF">2021-10-22T16:46:54Z</dcterms:created>
  <dcterms:modified xsi:type="dcterms:W3CDTF">2022-09-11T04:13:50Z</dcterms:modified>
</cp:coreProperties>
</file>