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EBEBEB"/>
    <a:srgbClr val="00BD32"/>
    <a:srgbClr val="F0A622"/>
    <a:srgbClr val="5B7191"/>
    <a:srgbClr val="EAEEF3"/>
    <a:srgbClr val="CE1D02"/>
    <a:srgbClr val="E3EAF6"/>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4" autoAdjust="0"/>
    <p:restoredTop sz="86447"/>
  </p:normalViewPr>
  <p:slideViewPr>
    <p:cSldViewPr snapToGrid="0" snapToObjects="1">
      <p:cViewPr varScale="1">
        <p:scale>
          <a:sx n="112" d="100"/>
          <a:sy n="112" d="100"/>
        </p:scale>
        <p:origin x="760" y="1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A34B467E-A483-CE47-A585-769D85EAFBAC}"/>
              </a:ext>
            </a:extLst>
          </p:cNvPr>
          <p:cNvSpPr>
            <a:spLocks/>
          </p:cNvSpPr>
          <p:nvPr/>
        </p:nvSpPr>
        <p:spPr>
          <a:xfrm>
            <a:off x="9077379" y="3679290"/>
            <a:ext cx="2880085" cy="256032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45A7608-C38F-4440-9C90-2DEC6266D5D4}"/>
              </a:ext>
            </a:extLst>
          </p:cNvPr>
          <p:cNvSpPr>
            <a:spLocks/>
          </p:cNvSpPr>
          <p:nvPr/>
        </p:nvSpPr>
        <p:spPr>
          <a:xfrm>
            <a:off x="2717690" y="902939"/>
            <a:ext cx="3941189" cy="256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C638392-B870-4A4F-BECC-1254529B328A}"/>
              </a:ext>
            </a:extLst>
          </p:cNvPr>
          <p:cNvSpPr>
            <a:spLocks/>
          </p:cNvSpPr>
          <p:nvPr/>
        </p:nvSpPr>
        <p:spPr>
          <a:xfrm>
            <a:off x="2717690" y="3679290"/>
            <a:ext cx="4144310" cy="25603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292935D-65CF-9344-BCB6-A1EE8F029D52}"/>
              </a:ext>
            </a:extLst>
          </p:cNvPr>
          <p:cNvSpPr>
            <a:spLocks/>
          </p:cNvSpPr>
          <p:nvPr/>
        </p:nvSpPr>
        <p:spPr>
          <a:xfrm>
            <a:off x="6917160" y="3680383"/>
            <a:ext cx="2160219" cy="25603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F5982A5-C3C2-6B4E-937B-E4E0B8635340}"/>
              </a:ext>
            </a:extLst>
          </p:cNvPr>
          <p:cNvSpPr>
            <a:spLocks/>
          </p:cNvSpPr>
          <p:nvPr/>
        </p:nvSpPr>
        <p:spPr>
          <a:xfrm>
            <a:off x="339438" y="902939"/>
            <a:ext cx="2372421" cy="256032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4C0E1A4-165E-1B48-95E7-4064452423C8}"/>
              </a:ext>
            </a:extLst>
          </p:cNvPr>
          <p:cNvSpPr>
            <a:spLocks/>
          </p:cNvSpPr>
          <p:nvPr/>
        </p:nvSpPr>
        <p:spPr>
          <a:xfrm>
            <a:off x="9083211" y="902939"/>
            <a:ext cx="2874254" cy="256032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58155382-7B73-2146-B825-531CC3143824}"/>
              </a:ext>
            </a:extLst>
          </p:cNvPr>
          <p:cNvSpPr txBox="1"/>
          <p:nvPr/>
        </p:nvSpPr>
        <p:spPr>
          <a:xfrm>
            <a:off x="8506756" y="2604282"/>
            <a:ext cx="500458" cy="769441"/>
          </a:xfrm>
          <a:prstGeom prst="rect">
            <a:avLst/>
          </a:prstGeom>
          <a:noFill/>
        </p:spPr>
        <p:txBody>
          <a:bodyPr wrap="none" rtlCol="0">
            <a:spAutoFit/>
          </a:bodyPr>
          <a:lstStyle/>
          <a:p>
            <a:r>
              <a:rPr lang="fr" sz="4400" b="1" dirty="0">
                <a:solidFill>
                  <a:schemeClr val="tx2">
                    <a:lumMod val="20000"/>
                    <a:lumOff val="80000"/>
                  </a:schemeClr>
                </a:solidFill>
                <a:latin typeface="Century Gothic" panose="020B0502020202020204" pitchFamily="34" charset="0"/>
              </a:rPr>
              <a:t>2</a:t>
            </a:r>
          </a:p>
        </p:txBody>
      </p:sp>
      <p:sp>
        <p:nvSpPr>
          <p:cNvPr id="26" name="Rectangle 25">
            <a:extLst>
              <a:ext uri="{FF2B5EF4-FFF2-40B4-BE49-F238E27FC236}">
                <a16:creationId xmlns:a16="http://schemas.microsoft.com/office/drawing/2014/main" id="{85E23A8A-98BF-4A4C-957E-996534C6DF30}"/>
              </a:ext>
            </a:extLst>
          </p:cNvPr>
          <p:cNvSpPr>
            <a:spLocks/>
          </p:cNvSpPr>
          <p:nvPr/>
        </p:nvSpPr>
        <p:spPr>
          <a:xfrm>
            <a:off x="340250" y="3679290"/>
            <a:ext cx="2377440" cy="256032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006C93D-AA02-994F-A3D1-C8EB86F1BC2B}"/>
              </a:ext>
            </a:extLst>
          </p:cNvPr>
          <p:cNvSpPr>
            <a:spLocks/>
          </p:cNvSpPr>
          <p:nvPr/>
        </p:nvSpPr>
        <p:spPr>
          <a:xfrm>
            <a:off x="6908079" y="902939"/>
            <a:ext cx="2169301" cy="25603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descr="Forme&#10;&#10;Description générée automatiquement">
            <a:extLst>
              <a:ext uri="{FF2B5EF4-FFF2-40B4-BE49-F238E27FC236}">
                <a16:creationId xmlns:a16="http://schemas.microsoft.com/office/drawing/2014/main" id="{CA122A7E-BAFB-4243-BD04-3F1B057EEF32}"/>
              </a:ext>
            </a:extLst>
          </p:cNvPr>
          <p:cNvPicPr>
            <a:picLocks noChangeAspect="1"/>
          </p:cNvPicPr>
          <p:nvPr/>
        </p:nvPicPr>
        <p:blipFill>
          <a:blip r:embed="rId2">
            <a:alphaModFix amt="60000"/>
          </a:blip>
          <a:stretch>
            <a:fillRect/>
          </a:stretch>
        </p:blipFill>
        <p:spPr>
          <a:xfrm>
            <a:off x="5967045" y="98362"/>
            <a:ext cx="5271553" cy="6373280"/>
          </a:xfrm>
          <a:prstGeom prst="rect">
            <a:avLst/>
          </a:prstGeom>
        </p:spPr>
      </p:pic>
      <p:sp>
        <p:nvSpPr>
          <p:cNvPr id="8" name="TextBox 7">
            <a:extLst>
              <a:ext uri="{FF2B5EF4-FFF2-40B4-BE49-F238E27FC236}">
                <a16:creationId xmlns:a16="http://schemas.microsoft.com/office/drawing/2014/main" id="{922F4D76-BF44-4340-8B62-496380FDD363}"/>
              </a:ext>
            </a:extLst>
          </p:cNvPr>
          <p:cNvSpPr txBox="1"/>
          <p:nvPr/>
        </p:nvSpPr>
        <p:spPr>
          <a:xfrm>
            <a:off x="2173119" y="2604282"/>
            <a:ext cx="500458" cy="769441"/>
          </a:xfrm>
          <a:prstGeom prst="rect">
            <a:avLst/>
          </a:prstGeom>
          <a:noFill/>
        </p:spPr>
        <p:txBody>
          <a:bodyPr wrap="none" rtlCol="0">
            <a:spAutoFit/>
          </a:bodyPr>
          <a:lstStyle/>
          <a:p>
            <a:r>
              <a:rPr lang="fr" sz="4400" b="1" dirty="0">
                <a:solidFill>
                  <a:schemeClr val="tx2">
                    <a:lumMod val="20000"/>
                    <a:lumOff val="80000"/>
                  </a:schemeClr>
                </a:solidFill>
                <a:latin typeface="Century Gothic" panose="020B0502020202020204" pitchFamily="34" charset="0"/>
              </a:rPr>
              <a:t>1</a:t>
            </a:r>
          </a:p>
        </p:txBody>
      </p:sp>
      <p:sp>
        <p:nvSpPr>
          <p:cNvPr id="68" name="TextBox 67">
            <a:extLst>
              <a:ext uri="{FF2B5EF4-FFF2-40B4-BE49-F238E27FC236}">
                <a16:creationId xmlns:a16="http://schemas.microsoft.com/office/drawing/2014/main" id="{55F1E9B2-2BF2-F145-BA66-83F01E67369A}"/>
              </a:ext>
            </a:extLst>
          </p:cNvPr>
          <p:cNvSpPr txBox="1"/>
          <p:nvPr/>
        </p:nvSpPr>
        <p:spPr>
          <a:xfrm>
            <a:off x="409776" y="1037250"/>
            <a:ext cx="1787853" cy="1200329"/>
          </a:xfrm>
          <a:prstGeom prst="rect">
            <a:avLst/>
          </a:prstGeom>
          <a:noFill/>
        </p:spPr>
        <p:txBody>
          <a:bodyPr wrap="square" rtlCol="0">
            <a:spAutoFit/>
          </a:bodyPr>
          <a:lstStyle/>
          <a:p>
            <a:r>
              <a:rPr lang="fr" sz="24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ANALYSE DE L'IMPACT SUR L'ENTREPRISE</a:t>
            </a:r>
          </a:p>
        </p:txBody>
      </p:sp>
      <p:sp>
        <p:nvSpPr>
          <p:cNvPr id="69" name="TextBox 68">
            <a:extLst>
              <a:ext uri="{FF2B5EF4-FFF2-40B4-BE49-F238E27FC236}">
                <a16:creationId xmlns:a16="http://schemas.microsoft.com/office/drawing/2014/main" id="{97A30B2A-8029-1147-9EBF-055F3E441695}"/>
              </a:ext>
            </a:extLst>
          </p:cNvPr>
          <p:cNvSpPr txBox="1"/>
          <p:nvPr/>
        </p:nvSpPr>
        <p:spPr>
          <a:xfrm>
            <a:off x="2877507" y="1037250"/>
            <a:ext cx="3476401" cy="1384995"/>
          </a:xfrm>
          <a:prstGeom prst="rect">
            <a:avLst/>
          </a:prstGeom>
          <a:noFill/>
        </p:spPr>
        <p:txBody>
          <a:bodyPr wrap="square" rtlCol="0">
            <a:spAutoFit/>
          </a:bodyPr>
          <a:lstStyle/>
          <a:p>
            <a:r>
              <a:rPr lang="fr" sz="1400" dirty="0">
                <a:solidFill>
                  <a:schemeClr val="tx2">
                    <a:lumMod val="50000"/>
                  </a:schemeClr>
                </a:solidFill>
                <a:latin typeface="Century Gothic" panose="020B0502020202020204" pitchFamily="34" charset="0"/>
              </a:rPr>
              <a:t>Au cours de cette phase, vous évaluerez les impacts potentiels qui pourraient nuire à votre entreprise et vous créerez une analyse d'impact sur l'entreprise (BIA). Examiner la ZAC avec la haute direction et les principaux intervenants pour assurer la visibilité.</a:t>
            </a:r>
          </a:p>
        </p:txBody>
      </p:sp>
      <p:sp>
        <p:nvSpPr>
          <p:cNvPr id="71" name="TextBox 70">
            <a:extLst>
              <a:ext uri="{FF2B5EF4-FFF2-40B4-BE49-F238E27FC236}">
                <a16:creationId xmlns:a16="http://schemas.microsoft.com/office/drawing/2014/main" id="{EFF0CA27-F872-9145-8F1C-7CD8DF02A159}"/>
              </a:ext>
            </a:extLst>
          </p:cNvPr>
          <p:cNvSpPr txBox="1"/>
          <p:nvPr/>
        </p:nvSpPr>
        <p:spPr>
          <a:xfrm>
            <a:off x="6978417" y="1050939"/>
            <a:ext cx="1996737" cy="830997"/>
          </a:xfrm>
          <a:prstGeom prst="rect">
            <a:avLst/>
          </a:prstGeom>
          <a:noFill/>
        </p:spPr>
        <p:txBody>
          <a:bodyPr wrap="square" rtlCol="0">
            <a:spAutoFit/>
          </a:bodyPr>
          <a:lstStyle/>
          <a:p>
            <a:r>
              <a:rPr lang="fr" sz="24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STRATÉGIES DE RÉTABLISSEMENT</a:t>
            </a:r>
          </a:p>
        </p:txBody>
      </p:sp>
      <p:sp>
        <p:nvSpPr>
          <p:cNvPr id="75" name="TextBox 74">
            <a:extLst>
              <a:ext uri="{FF2B5EF4-FFF2-40B4-BE49-F238E27FC236}">
                <a16:creationId xmlns:a16="http://schemas.microsoft.com/office/drawing/2014/main" id="{A47393F3-6B3B-7B47-B3D7-8F0A444991C1}"/>
              </a:ext>
            </a:extLst>
          </p:cNvPr>
          <p:cNvSpPr txBox="1"/>
          <p:nvPr/>
        </p:nvSpPr>
        <p:spPr>
          <a:xfrm>
            <a:off x="2776721" y="3823851"/>
            <a:ext cx="3980375" cy="2031325"/>
          </a:xfrm>
          <a:prstGeom prst="rect">
            <a:avLst/>
          </a:prstGeom>
          <a:noFill/>
        </p:spPr>
        <p:txBody>
          <a:bodyPr wrap="square" rtlCol="0">
            <a:spAutoFit/>
          </a:bodyPr>
          <a:lstStyle/>
          <a:p>
            <a:r>
              <a:rPr lang="fr" sz="1400" dirty="0">
                <a:solidFill>
                  <a:schemeClr val="tx2">
                    <a:lumMod val="50000"/>
                  </a:schemeClr>
                </a:solidFill>
                <a:latin typeface="Century Gothic" panose="020B0502020202020204" pitchFamily="34" charset="0"/>
              </a:rPr>
              <a:t>Élaborer le cadre du plan d'urgence; établir et organiser les équipes de rétablissement; et élaborer un plan de relocalisation en cas de perturbation ou de catastrophe. Créez un plan d'urgence métier (PCA) complet et un plan de reprise après sinistre informatique, et documentez le tout dans un document flexible et circulant. Obtenir l'approbation de la haute direction à la fin.</a:t>
            </a:r>
          </a:p>
        </p:txBody>
      </p:sp>
      <p:sp>
        <p:nvSpPr>
          <p:cNvPr id="31" name="TextBox 30">
            <a:extLst>
              <a:ext uri="{FF2B5EF4-FFF2-40B4-BE49-F238E27FC236}">
                <a16:creationId xmlns:a16="http://schemas.microsoft.com/office/drawing/2014/main" id="{E21F84D4-7830-CF4A-9DC7-F5A94D2F490C}"/>
              </a:ext>
            </a:extLst>
          </p:cNvPr>
          <p:cNvSpPr txBox="1"/>
          <p:nvPr/>
        </p:nvSpPr>
        <p:spPr>
          <a:xfrm>
            <a:off x="2173119" y="5367330"/>
            <a:ext cx="500458" cy="769441"/>
          </a:xfrm>
          <a:prstGeom prst="rect">
            <a:avLst/>
          </a:prstGeom>
          <a:noFill/>
        </p:spPr>
        <p:txBody>
          <a:bodyPr wrap="none" rtlCol="0">
            <a:spAutoFit/>
          </a:bodyPr>
          <a:lstStyle/>
          <a:p>
            <a:r>
              <a:rPr lang="fr" sz="4400" b="1" dirty="0">
                <a:solidFill>
                  <a:schemeClr val="tx2">
                    <a:lumMod val="20000"/>
                    <a:lumOff val="80000"/>
                  </a:schemeClr>
                </a:solidFill>
                <a:latin typeface="Century Gothic" panose="020B0502020202020204" pitchFamily="34" charset="0"/>
              </a:rPr>
              <a:t>3</a:t>
            </a:r>
          </a:p>
        </p:txBody>
      </p:sp>
      <p:sp>
        <p:nvSpPr>
          <p:cNvPr id="32" name="TextBox 31">
            <a:extLst>
              <a:ext uri="{FF2B5EF4-FFF2-40B4-BE49-F238E27FC236}">
                <a16:creationId xmlns:a16="http://schemas.microsoft.com/office/drawing/2014/main" id="{142AD774-01D7-3245-B9CE-C8DFEB0FFD89}"/>
              </a:ext>
            </a:extLst>
          </p:cNvPr>
          <p:cNvSpPr txBox="1"/>
          <p:nvPr/>
        </p:nvSpPr>
        <p:spPr>
          <a:xfrm>
            <a:off x="340250" y="3813601"/>
            <a:ext cx="2537257" cy="830997"/>
          </a:xfrm>
          <a:prstGeom prst="rect">
            <a:avLst/>
          </a:prstGeom>
          <a:noFill/>
        </p:spPr>
        <p:txBody>
          <a:bodyPr wrap="square" rtlCol="0">
            <a:spAutoFit/>
          </a:bodyPr>
          <a:lstStyle/>
          <a:p>
            <a:r>
              <a:rPr lang="fr" sz="24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ÉLABORATION DU PLAN</a:t>
            </a:r>
          </a:p>
        </p:txBody>
      </p:sp>
      <p:sp>
        <p:nvSpPr>
          <p:cNvPr id="35" name="TextBox 34">
            <a:extLst>
              <a:ext uri="{FF2B5EF4-FFF2-40B4-BE49-F238E27FC236}">
                <a16:creationId xmlns:a16="http://schemas.microsoft.com/office/drawing/2014/main" id="{70B7FF27-EF0C-714B-AD8B-630EDE0898E3}"/>
              </a:ext>
            </a:extLst>
          </p:cNvPr>
          <p:cNvSpPr txBox="1"/>
          <p:nvPr/>
        </p:nvSpPr>
        <p:spPr>
          <a:xfrm>
            <a:off x="6939431" y="3828383"/>
            <a:ext cx="1886772" cy="830997"/>
          </a:xfrm>
          <a:prstGeom prst="rect">
            <a:avLst/>
          </a:prstGeom>
          <a:noFill/>
        </p:spPr>
        <p:txBody>
          <a:bodyPr wrap="square" rtlCol="0">
            <a:spAutoFit/>
          </a:bodyPr>
          <a:lstStyle/>
          <a:p>
            <a:r>
              <a:rPr lang="fr" sz="24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TESTS ET EXERCICES</a:t>
            </a:r>
          </a:p>
        </p:txBody>
      </p:sp>
      <p:sp>
        <p:nvSpPr>
          <p:cNvPr id="34" name="TextBox 33">
            <a:extLst>
              <a:ext uri="{FF2B5EF4-FFF2-40B4-BE49-F238E27FC236}">
                <a16:creationId xmlns:a16="http://schemas.microsoft.com/office/drawing/2014/main" id="{42CAC001-EB5A-6F49-A2B4-595F4E5896E5}"/>
              </a:ext>
            </a:extLst>
          </p:cNvPr>
          <p:cNvSpPr txBox="1"/>
          <p:nvPr/>
        </p:nvSpPr>
        <p:spPr>
          <a:xfrm>
            <a:off x="8451333" y="5381726"/>
            <a:ext cx="500458" cy="769441"/>
          </a:xfrm>
          <a:prstGeom prst="rect">
            <a:avLst/>
          </a:prstGeom>
          <a:noFill/>
        </p:spPr>
        <p:txBody>
          <a:bodyPr wrap="none" rtlCol="0">
            <a:spAutoFit/>
          </a:bodyPr>
          <a:lstStyle/>
          <a:p>
            <a:r>
              <a:rPr lang="fr" sz="4400" b="1" dirty="0">
                <a:solidFill>
                  <a:schemeClr val="tx2">
                    <a:lumMod val="20000"/>
                    <a:lumOff val="80000"/>
                  </a:schemeClr>
                </a:solidFill>
                <a:latin typeface="Century Gothic" panose="020B0502020202020204" pitchFamily="34" charset="0"/>
              </a:rPr>
              <a:t>4</a:t>
            </a:r>
          </a:p>
        </p:txBody>
      </p:sp>
      <p:sp>
        <p:nvSpPr>
          <p:cNvPr id="72" name="TextBox 71">
            <a:extLst>
              <a:ext uri="{FF2B5EF4-FFF2-40B4-BE49-F238E27FC236}">
                <a16:creationId xmlns:a16="http://schemas.microsoft.com/office/drawing/2014/main" id="{441B4689-DE1C-D841-B7F4-E6023C6C5C12}"/>
              </a:ext>
            </a:extLst>
          </p:cNvPr>
          <p:cNvSpPr txBox="1"/>
          <p:nvPr/>
        </p:nvSpPr>
        <p:spPr>
          <a:xfrm>
            <a:off x="9136743" y="1088849"/>
            <a:ext cx="2820721" cy="2031325"/>
          </a:xfrm>
          <a:prstGeom prst="rect">
            <a:avLst/>
          </a:prstGeom>
          <a:noFill/>
        </p:spPr>
        <p:txBody>
          <a:bodyPr wrap="square" rtlCol="0">
            <a:spAutoFit/>
          </a:bodyPr>
          <a:lstStyle/>
          <a:p>
            <a:r>
              <a:rPr lang="fr" sz="1400" dirty="0">
                <a:solidFill>
                  <a:schemeClr val="tx2">
                    <a:lumMod val="50000"/>
                  </a:schemeClr>
                </a:solidFill>
                <a:latin typeface="Century Gothic" panose="020B0502020202020204" pitchFamily="34" charset="0"/>
              </a:rPr>
              <a:t>Identifiez et documentez tous les besoins en ressources en fonction des BIA que vous avez effectués à l'étape précédente. Déterminer une stratégie de rétablissement plausible en fonction des besoins de l'entreprise et de la ZAC, et documenter et mettre en œuvre ces stratégies.</a:t>
            </a:r>
          </a:p>
        </p:txBody>
      </p:sp>
      <p:sp>
        <p:nvSpPr>
          <p:cNvPr id="78" name="TextBox 77">
            <a:extLst>
              <a:ext uri="{FF2B5EF4-FFF2-40B4-BE49-F238E27FC236}">
                <a16:creationId xmlns:a16="http://schemas.microsoft.com/office/drawing/2014/main" id="{9BDF7D80-A882-EC4B-8BB2-5056ACA81990}"/>
              </a:ext>
            </a:extLst>
          </p:cNvPr>
          <p:cNvSpPr txBox="1"/>
          <p:nvPr/>
        </p:nvSpPr>
        <p:spPr>
          <a:xfrm>
            <a:off x="9239440" y="3833877"/>
            <a:ext cx="2612310" cy="1815882"/>
          </a:xfrm>
          <a:prstGeom prst="rect">
            <a:avLst/>
          </a:prstGeom>
          <a:noFill/>
        </p:spPr>
        <p:txBody>
          <a:bodyPr wrap="square" rtlCol="0">
            <a:spAutoFit/>
          </a:bodyPr>
          <a:lstStyle/>
          <a:p>
            <a:r>
              <a:rPr lang="fr" sz="1400" dirty="0">
                <a:solidFill>
                  <a:schemeClr val="tx2">
                    <a:lumMod val="50000"/>
                  </a:schemeClr>
                </a:solidFill>
                <a:latin typeface="Century Gothic" panose="020B0502020202020204" pitchFamily="34" charset="0"/>
              </a:rPr>
              <a:t>Créez un plan de test et des exercices ultérieurs que l'entreprise peut effectuer pour s'assurer que le plan d'urgence de l'entreprise fonctionne correctement. Mettez à jour le PCA au besoin en fonction des tests et des exercices. </a:t>
            </a:r>
          </a:p>
        </p:txBody>
      </p:sp>
      <p:sp>
        <p:nvSpPr>
          <p:cNvPr id="37" name="Rectangle 7">
            <a:extLst>
              <a:ext uri="{FF2B5EF4-FFF2-40B4-BE49-F238E27FC236}">
                <a16:creationId xmlns:a16="http://schemas.microsoft.com/office/drawing/2014/main" id="{3A8E0981-4678-3D40-82EF-A9D440FF46C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6" name="TextBox 65">
            <a:extLst>
              <a:ext uri="{FF2B5EF4-FFF2-40B4-BE49-F238E27FC236}">
                <a16:creationId xmlns:a16="http://schemas.microsoft.com/office/drawing/2014/main" id="{17FF0C53-29EF-B546-A239-FDE2DED26FA7}"/>
              </a:ext>
            </a:extLst>
          </p:cNvPr>
          <p:cNvSpPr txBox="1"/>
          <p:nvPr/>
        </p:nvSpPr>
        <p:spPr>
          <a:xfrm>
            <a:off x="2108200" y="6477000"/>
            <a:ext cx="9265058"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PLAN D'URGENCE</a:t>
            </a:r>
          </a:p>
        </p:txBody>
      </p:sp>
      <p:sp>
        <p:nvSpPr>
          <p:cNvPr id="67" name="Parallelogram 66">
            <a:extLst>
              <a:ext uri="{FF2B5EF4-FFF2-40B4-BE49-F238E27FC236}">
                <a16:creationId xmlns:a16="http://schemas.microsoft.com/office/drawing/2014/main" id="{781E1FFC-7036-1C43-A712-825FC03181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409776" y="259453"/>
            <a:ext cx="7309961" cy="461665"/>
          </a:xfrm>
          <a:prstGeom prst="rect">
            <a:avLst/>
          </a:prstGeom>
          <a:noFill/>
        </p:spPr>
        <p:txBody>
          <a:bodyPr wrap="square" rtlCol="0">
            <a:spAutoFit/>
          </a:bodyPr>
          <a:lstStyle/>
          <a:p>
            <a:r>
              <a:rPr lang="fr" sz="2400" b="1" dirty="0">
                <a:solidFill>
                  <a:schemeClr val="tx1">
                    <a:lumMod val="65000"/>
                    <a:lumOff val="35000"/>
                  </a:schemeClr>
                </a:solidFill>
                <a:latin typeface="Century Gothic" panose="020B0502020202020204" pitchFamily="34" charset="0"/>
              </a:rPr>
              <a:t>PLAN D'URGENCE SIMPLE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7142F5C-BBB0-4BF2-8175-156FFD4E6D6B}" vid="{A9222CC0-F13C-43B9-8ED1-0635DFFE3D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IC-Simple-Contingency-Plan-Template_PowerPoint - SR edits</Template>
  <TotalTime>0</TotalTime>
  <Words>326</Words>
  <Application>Microsoft Macintosh PowerPoint</Application>
  <PresentationFormat>Widescreen</PresentationFormat>
  <Paragraphs>18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2021-03-31T16:23:25Z</dcterms:created>
  <dcterms:modified xsi:type="dcterms:W3CDTF">2022-09-11T04:21:37Z</dcterms:modified>
</cp:coreProperties>
</file>