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342" r:id="rId2"/>
    <p:sldId id="29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9"/>
    <a:srgbClr val="EBEBEB"/>
    <a:srgbClr val="00BD32"/>
    <a:srgbClr val="F0A622"/>
    <a:srgbClr val="5B7191"/>
    <a:srgbClr val="EAEEF3"/>
    <a:srgbClr val="CE1D02"/>
    <a:srgbClr val="E3EAF6"/>
    <a:srgbClr val="CDD5DD"/>
    <a:srgbClr val="7485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74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760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>
            <a:extLst>
              <a:ext uri="{FF2B5EF4-FFF2-40B4-BE49-F238E27FC236}">
                <a16:creationId xmlns:a16="http://schemas.microsoft.com/office/drawing/2014/main" id="{A34B467E-A483-CE47-A585-769D85EAFBAC}"/>
              </a:ext>
            </a:extLst>
          </p:cNvPr>
          <p:cNvSpPr>
            <a:spLocks/>
          </p:cNvSpPr>
          <p:nvPr/>
        </p:nvSpPr>
        <p:spPr>
          <a:xfrm>
            <a:off x="9077379" y="3679290"/>
            <a:ext cx="2880085" cy="2560320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45A7608-C38F-4440-9C90-2DEC6266D5D4}"/>
              </a:ext>
            </a:extLst>
          </p:cNvPr>
          <p:cNvSpPr>
            <a:spLocks/>
          </p:cNvSpPr>
          <p:nvPr/>
        </p:nvSpPr>
        <p:spPr>
          <a:xfrm>
            <a:off x="2717690" y="902939"/>
            <a:ext cx="3941189" cy="256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C638392-B870-4A4F-BECC-1254529B328A}"/>
              </a:ext>
            </a:extLst>
          </p:cNvPr>
          <p:cNvSpPr>
            <a:spLocks/>
          </p:cNvSpPr>
          <p:nvPr/>
        </p:nvSpPr>
        <p:spPr>
          <a:xfrm>
            <a:off x="2717690" y="3679290"/>
            <a:ext cx="4144310" cy="2560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292935D-65CF-9344-BCB6-A1EE8F029D52}"/>
              </a:ext>
            </a:extLst>
          </p:cNvPr>
          <p:cNvSpPr>
            <a:spLocks/>
          </p:cNvSpPr>
          <p:nvPr/>
        </p:nvSpPr>
        <p:spPr>
          <a:xfrm>
            <a:off x="6917160" y="3680383"/>
            <a:ext cx="2160219" cy="256032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5982A5-C3C2-6B4E-937B-E4E0B8635340}"/>
              </a:ext>
            </a:extLst>
          </p:cNvPr>
          <p:cNvSpPr>
            <a:spLocks/>
          </p:cNvSpPr>
          <p:nvPr/>
        </p:nvSpPr>
        <p:spPr>
          <a:xfrm>
            <a:off x="339438" y="902939"/>
            <a:ext cx="2372421" cy="256032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4C0E1A4-165E-1B48-95E7-4064452423C8}"/>
              </a:ext>
            </a:extLst>
          </p:cNvPr>
          <p:cNvSpPr>
            <a:spLocks/>
          </p:cNvSpPr>
          <p:nvPr/>
        </p:nvSpPr>
        <p:spPr>
          <a:xfrm>
            <a:off x="9083211" y="902939"/>
            <a:ext cx="2874254" cy="2560320"/>
          </a:xfrm>
          <a:prstGeom prst="rect">
            <a:avLst/>
          </a:prstGeom>
          <a:solidFill>
            <a:srgbClr val="F9F9F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58155382-7B73-2146-B825-531CC3143824}"/>
              </a:ext>
            </a:extLst>
          </p:cNvPr>
          <p:cNvSpPr txBox="1"/>
          <p:nvPr/>
        </p:nvSpPr>
        <p:spPr>
          <a:xfrm>
            <a:off x="8506756" y="2604282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4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5E23A8A-98BF-4A4C-957E-996534C6DF30}"/>
              </a:ext>
            </a:extLst>
          </p:cNvPr>
          <p:cNvSpPr>
            <a:spLocks/>
          </p:cNvSpPr>
          <p:nvPr/>
        </p:nvSpPr>
        <p:spPr>
          <a:xfrm>
            <a:off x="340250" y="3679290"/>
            <a:ext cx="2377440" cy="25603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006C93D-AA02-994F-A3D1-C8EB86F1BC2B}"/>
              </a:ext>
            </a:extLst>
          </p:cNvPr>
          <p:cNvSpPr>
            <a:spLocks/>
          </p:cNvSpPr>
          <p:nvPr/>
        </p:nvSpPr>
        <p:spPr>
          <a:xfrm>
            <a:off x="6908079" y="902939"/>
            <a:ext cx="2169301" cy="256032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 descr="Forma&#10;&#10;Descripción generada automáticamente">
            <a:extLst>
              <a:ext uri="{FF2B5EF4-FFF2-40B4-BE49-F238E27FC236}">
                <a16:creationId xmlns:a16="http://schemas.microsoft.com/office/drawing/2014/main" id="{CA122A7E-BAFB-4243-BD04-3F1B057EEF3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tretch>
            <a:fillRect/>
          </a:stretch>
        </p:blipFill>
        <p:spPr>
          <a:xfrm>
            <a:off x="5967045" y="98362"/>
            <a:ext cx="5271553" cy="63732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22F4D76-BF44-4340-8B62-496380FDD363}"/>
              </a:ext>
            </a:extLst>
          </p:cNvPr>
          <p:cNvSpPr txBox="1"/>
          <p:nvPr/>
        </p:nvSpPr>
        <p:spPr>
          <a:xfrm>
            <a:off x="2173119" y="2604282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4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1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55F1E9B2-2BF2-F145-BA66-83F01E67369A}"/>
              </a:ext>
            </a:extLst>
          </p:cNvPr>
          <p:cNvSpPr txBox="1"/>
          <p:nvPr/>
        </p:nvSpPr>
        <p:spPr>
          <a:xfrm>
            <a:off x="409776" y="1037250"/>
            <a:ext cx="17878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ANÁLISIS DE IMPACTO EN EL NEGOCIO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97A30B2A-8029-1147-9EBF-055F3E441695}"/>
              </a:ext>
            </a:extLst>
          </p:cNvPr>
          <p:cNvSpPr txBox="1"/>
          <p:nvPr/>
        </p:nvSpPr>
        <p:spPr>
          <a:xfrm>
            <a:off x="2877507" y="1037250"/>
            <a:ext cx="34764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Durante esta fase, evaluará los impactos potenciales que podrían dañar su negocio y creará un Análisis de Impacto en el Negocio (BIA). Revise el BIA con la alta gerencia y las partes interesadas clave para garantizar la visibilidad.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EFF0CA27-F872-9145-8F1C-7CD8DF02A159}"/>
              </a:ext>
            </a:extLst>
          </p:cNvPr>
          <p:cNvSpPr txBox="1"/>
          <p:nvPr/>
        </p:nvSpPr>
        <p:spPr>
          <a:xfrm>
            <a:off x="6978417" y="1050939"/>
            <a:ext cx="19967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ESTRATEGIAS DE RECUPERACIÓN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A47393F3-6B3B-7B47-B3D7-8F0A444991C1}"/>
              </a:ext>
            </a:extLst>
          </p:cNvPr>
          <p:cNvSpPr txBox="1"/>
          <p:nvPr/>
        </p:nvSpPr>
        <p:spPr>
          <a:xfrm>
            <a:off x="2776721" y="3823851"/>
            <a:ext cx="398037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Desarrollar el marco para el plan de contingencia; establecer y organizar los equipos de recuperación; y desarrollar un plan de reubicación en caso de interrupción o desastre. Cree un plan de contingencia empresarial (BCP) completo y un plan de recuperación ante desastres de TI, y documente todo en un documento flexible y circulante. Obtenga la aprobación de la alta gerencia al finalizar.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21F84D4-7830-CF4A-9DC7-F5A94D2F490C}"/>
              </a:ext>
            </a:extLst>
          </p:cNvPr>
          <p:cNvSpPr txBox="1"/>
          <p:nvPr/>
        </p:nvSpPr>
        <p:spPr>
          <a:xfrm>
            <a:off x="2173119" y="5367330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4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3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42AD774-01D7-3245-B9CE-C8DFEB0FFD89}"/>
              </a:ext>
            </a:extLst>
          </p:cNvPr>
          <p:cNvSpPr txBox="1"/>
          <p:nvPr/>
        </p:nvSpPr>
        <p:spPr>
          <a:xfrm>
            <a:off x="340250" y="3813601"/>
            <a:ext cx="2537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DESARROLLO DEL PLAN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70B7FF27-EF0C-714B-AD8B-630EDE0898E3}"/>
              </a:ext>
            </a:extLst>
          </p:cNvPr>
          <p:cNvSpPr txBox="1"/>
          <p:nvPr/>
        </p:nvSpPr>
        <p:spPr>
          <a:xfrm>
            <a:off x="6939431" y="3828383"/>
            <a:ext cx="18867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Century Gothic" panose="020B0502020202020204" pitchFamily="34" charset="0"/>
              </a:rPr>
              <a:t>PRUEBAS Y EJERCICIOS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42CAC001-EB5A-6F49-A2B4-595F4E5896E5}"/>
              </a:ext>
            </a:extLst>
          </p:cNvPr>
          <p:cNvSpPr txBox="1"/>
          <p:nvPr/>
        </p:nvSpPr>
        <p:spPr>
          <a:xfrm>
            <a:off x="8451333" y="5381726"/>
            <a:ext cx="5004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" sz="44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Century Gothic" panose="020B0502020202020204" pitchFamily="34" charset="0"/>
              </a:rPr>
              <a:t>4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41B4689-DE1C-D841-B7F4-E6023C6C5C12}"/>
              </a:ext>
            </a:extLst>
          </p:cNvPr>
          <p:cNvSpPr txBox="1"/>
          <p:nvPr/>
        </p:nvSpPr>
        <p:spPr>
          <a:xfrm>
            <a:off x="9136743" y="1088849"/>
            <a:ext cx="28207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Identifique y documente todos los requisitos de recursos en función de los BIA que completó en el paso anterior. Determinar una estrategia de recuperación plausible basada en las necesidades del negocio y del BIA, y documentar e implementar esas estrategias.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9BDF7D80-A882-EC4B-8BB2-5056ACA81990}"/>
              </a:ext>
            </a:extLst>
          </p:cNvPr>
          <p:cNvSpPr txBox="1"/>
          <p:nvPr/>
        </p:nvSpPr>
        <p:spPr>
          <a:xfrm>
            <a:off x="9239440" y="3833877"/>
            <a:ext cx="261231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1400" dirty="0">
                <a:solidFill>
                  <a:schemeClr val="tx2">
                    <a:lumMod val="50000"/>
                  </a:schemeClr>
                </a:solidFill>
                <a:latin typeface="Century Gothic" panose="020B0502020202020204" pitchFamily="34" charset="0"/>
              </a:rPr>
              <a:t>Cree un plan de prueba y ejercicios posteriores que la empresa pueda realizar para garantizar que el plan de contingencia empresarial funcione correctamente. Actualice el BCP según sea necesario en función de las pruebas y ejercicios. </a:t>
            </a:r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id="{3A8E0981-4678-3D40-82EF-A9D440FF46C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17FF0C53-29EF-B546-A239-FDE2DED26FA7}"/>
              </a:ext>
            </a:extLst>
          </p:cNvPr>
          <p:cNvSpPr txBox="1"/>
          <p:nvPr/>
        </p:nvSpPr>
        <p:spPr>
          <a:xfrm>
            <a:off x="2108200" y="6477000"/>
            <a:ext cx="9265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PLAN DE CONTINGENCIA</a:t>
            </a:r>
          </a:p>
        </p:txBody>
      </p:sp>
      <p:sp>
        <p:nvSpPr>
          <p:cNvPr id="67" name="Parallelogram 66">
            <a:extLst>
              <a:ext uri="{FF2B5EF4-FFF2-40B4-BE49-F238E27FC236}">
                <a16:creationId xmlns:a16="http://schemas.microsoft.com/office/drawing/2014/main" id="{781E1FFC-7036-1C43-A712-825FC031818B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409776" y="259453"/>
            <a:ext cx="73099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PLAN DE CONTINGENCIA SIMPLE</a:t>
            </a:r>
          </a:p>
        </p:txBody>
      </p:sp>
    </p:spTree>
    <p:extLst>
      <p:ext uri="{BB962C8B-B14F-4D97-AF65-F5344CB8AC3E}">
        <p14:creationId xmlns:p14="http://schemas.microsoft.com/office/powerpoint/2010/main" val="19253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RENUNCIA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Cualquier artículo, plantilla o información proporcionada por Smartsheet en el sitio web es solo para referencia. Si bien nos esforzamos por mantener la información actualizada y correcta, no hacemos representaciones o garantías de ningún tipo, expresas o implícitas, sobre la integridad, precisión, confiabilidad, idoneidad o disponibilidad con respecto al sitio web o la información, artículos, plantillas o gráficos relacionados contenidos en el sitio web. Por lo tanto, cualquier confianza que deposite en dicha información es estrictamente bajo su propio riesgo.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97142F5C-BBB0-4BF2-8175-156FFD4E6D6B}" vid="{A9222CC0-F13C-43B9-8ED1-0635DFFE3D1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IC-Simple-Contingency-Plan-Template_PowerPoint - SR edits</Template>
  <TotalTime>0</TotalTime>
  <Words>315</Words>
  <Application>Microsoft Macintosh PowerPoint</Application>
  <PresentationFormat>Widescreen</PresentationFormat>
  <Paragraphs>18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cp:lastPrinted>2020-08-31T22:23:58Z</cp:lastPrinted>
  <dcterms:created xsi:type="dcterms:W3CDTF">2021-03-31T16:23:25Z</dcterms:created>
  <dcterms:modified xsi:type="dcterms:W3CDTF">2022-09-11T04:17:04Z</dcterms:modified>
</cp:coreProperties>
</file>