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EBEBEB"/>
    <a:srgbClr val="00BD32"/>
    <a:srgbClr val="F0A622"/>
    <a:srgbClr val="5B7191"/>
    <a:srgbClr val="EAEEF3"/>
    <a:srgbClr val="CE1D02"/>
    <a:srgbClr val="E3EAF6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7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76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A34B467E-A483-CE47-A585-769D85EAFBAC}"/>
              </a:ext>
            </a:extLst>
          </p:cNvPr>
          <p:cNvSpPr>
            <a:spLocks/>
          </p:cNvSpPr>
          <p:nvPr/>
        </p:nvSpPr>
        <p:spPr>
          <a:xfrm>
            <a:off x="9077379" y="3679290"/>
            <a:ext cx="2880085" cy="256032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45A7608-C38F-4440-9C90-2DEC6266D5D4}"/>
              </a:ext>
            </a:extLst>
          </p:cNvPr>
          <p:cNvSpPr>
            <a:spLocks/>
          </p:cNvSpPr>
          <p:nvPr/>
        </p:nvSpPr>
        <p:spPr>
          <a:xfrm>
            <a:off x="2717690" y="902939"/>
            <a:ext cx="3941189" cy="2560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C638392-B870-4A4F-BECC-1254529B328A}"/>
              </a:ext>
            </a:extLst>
          </p:cNvPr>
          <p:cNvSpPr>
            <a:spLocks/>
          </p:cNvSpPr>
          <p:nvPr/>
        </p:nvSpPr>
        <p:spPr>
          <a:xfrm>
            <a:off x="2717690" y="3679290"/>
            <a:ext cx="4144310" cy="2560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92935D-65CF-9344-BCB6-A1EE8F029D52}"/>
              </a:ext>
            </a:extLst>
          </p:cNvPr>
          <p:cNvSpPr>
            <a:spLocks/>
          </p:cNvSpPr>
          <p:nvPr/>
        </p:nvSpPr>
        <p:spPr>
          <a:xfrm>
            <a:off x="6917160" y="3680383"/>
            <a:ext cx="2160219" cy="25603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F5982A5-C3C2-6B4E-937B-E4E0B8635340}"/>
              </a:ext>
            </a:extLst>
          </p:cNvPr>
          <p:cNvSpPr>
            <a:spLocks/>
          </p:cNvSpPr>
          <p:nvPr/>
        </p:nvSpPr>
        <p:spPr>
          <a:xfrm>
            <a:off x="339438" y="902939"/>
            <a:ext cx="2372421" cy="25603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4C0E1A4-165E-1B48-95E7-4064452423C8}"/>
              </a:ext>
            </a:extLst>
          </p:cNvPr>
          <p:cNvSpPr>
            <a:spLocks/>
          </p:cNvSpPr>
          <p:nvPr/>
        </p:nvSpPr>
        <p:spPr>
          <a:xfrm>
            <a:off x="9083211" y="902939"/>
            <a:ext cx="2874254" cy="25603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8155382-7B73-2146-B825-531CC3143824}"/>
              </a:ext>
            </a:extLst>
          </p:cNvPr>
          <p:cNvSpPr txBox="1"/>
          <p:nvPr/>
        </p:nvSpPr>
        <p:spPr>
          <a:xfrm>
            <a:off x="8506756" y="2604282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4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E23A8A-98BF-4A4C-957E-996534C6DF30}"/>
              </a:ext>
            </a:extLst>
          </p:cNvPr>
          <p:cNvSpPr>
            <a:spLocks/>
          </p:cNvSpPr>
          <p:nvPr/>
        </p:nvSpPr>
        <p:spPr>
          <a:xfrm>
            <a:off x="340250" y="3679290"/>
            <a:ext cx="2377440" cy="25603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06C93D-AA02-994F-A3D1-C8EB86F1BC2B}"/>
              </a:ext>
            </a:extLst>
          </p:cNvPr>
          <p:cNvSpPr>
            <a:spLocks/>
          </p:cNvSpPr>
          <p:nvPr/>
        </p:nvSpPr>
        <p:spPr>
          <a:xfrm>
            <a:off x="6908079" y="902939"/>
            <a:ext cx="2169301" cy="25603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 descr="Forma&#10;&#10;Descrizione generata automaticamente">
            <a:extLst>
              <a:ext uri="{FF2B5EF4-FFF2-40B4-BE49-F238E27FC236}">
                <a16:creationId xmlns:a16="http://schemas.microsoft.com/office/drawing/2014/main" id="{CA122A7E-BAFB-4243-BD04-3F1B057EEF3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5967045" y="98362"/>
            <a:ext cx="5271553" cy="637328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2F4D76-BF44-4340-8B62-496380FDD363}"/>
              </a:ext>
            </a:extLst>
          </p:cNvPr>
          <p:cNvSpPr txBox="1"/>
          <p:nvPr/>
        </p:nvSpPr>
        <p:spPr>
          <a:xfrm>
            <a:off x="2173119" y="2604282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4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5F1E9B2-2BF2-F145-BA66-83F01E67369A}"/>
              </a:ext>
            </a:extLst>
          </p:cNvPr>
          <p:cNvSpPr txBox="1"/>
          <p:nvPr/>
        </p:nvSpPr>
        <p:spPr>
          <a:xfrm>
            <a:off x="409776" y="1037250"/>
            <a:ext cx="17878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ANALISI DELL'IMPATTO AZIENDALE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7A30B2A-8029-1147-9EBF-055F3E441695}"/>
              </a:ext>
            </a:extLst>
          </p:cNvPr>
          <p:cNvSpPr txBox="1"/>
          <p:nvPr/>
        </p:nvSpPr>
        <p:spPr>
          <a:xfrm>
            <a:off x="2877507" y="1037250"/>
            <a:ext cx="34764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Durante questa fase, valuterai i potenziali impatti che potrebbero danneggiare la tua attività e creerai un'analisi dell'impatto aziendale (BIA). Rivedere la BIA con il senior management e le principali parti interessate per garantire la visibilità.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FF0CA27-F872-9145-8F1C-7CD8DF02A159}"/>
              </a:ext>
            </a:extLst>
          </p:cNvPr>
          <p:cNvSpPr txBox="1"/>
          <p:nvPr/>
        </p:nvSpPr>
        <p:spPr>
          <a:xfrm>
            <a:off x="6978417" y="1050939"/>
            <a:ext cx="19967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STRATEGIE DI RECUPERO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47393F3-6B3B-7B47-B3D7-8F0A444991C1}"/>
              </a:ext>
            </a:extLst>
          </p:cNvPr>
          <p:cNvSpPr txBox="1"/>
          <p:nvPr/>
        </p:nvSpPr>
        <p:spPr>
          <a:xfrm>
            <a:off x="2776721" y="3823851"/>
            <a:ext cx="39803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Sviluppare il quadro per il piano di emergenza; istituire e organizzare le squadre di recupero; e sviluppare un piano di ricollocazione in caso di interruzione o disastro. Crea un piano di emergenza aziendale (BCP) e un piano di disaster recovery IT approfonditi e documenta tutto in un documento flessibile e circolante. Ottieni l'approvazione della direzione superiore al completamento.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1F84D4-7830-CF4A-9DC7-F5A94D2F490C}"/>
              </a:ext>
            </a:extLst>
          </p:cNvPr>
          <p:cNvSpPr txBox="1"/>
          <p:nvPr/>
        </p:nvSpPr>
        <p:spPr>
          <a:xfrm>
            <a:off x="2173119" y="5367330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4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42AD774-01D7-3245-B9CE-C8DFEB0FFD89}"/>
              </a:ext>
            </a:extLst>
          </p:cNvPr>
          <p:cNvSpPr txBox="1"/>
          <p:nvPr/>
        </p:nvSpPr>
        <p:spPr>
          <a:xfrm>
            <a:off x="340250" y="3813601"/>
            <a:ext cx="25372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SVILUPPO DEL PIANO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B7FF27-EF0C-714B-AD8B-630EDE0898E3}"/>
              </a:ext>
            </a:extLst>
          </p:cNvPr>
          <p:cNvSpPr txBox="1"/>
          <p:nvPr/>
        </p:nvSpPr>
        <p:spPr>
          <a:xfrm>
            <a:off x="6939431" y="3828383"/>
            <a:ext cx="1886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</a:rPr>
              <a:t>TEST &amp; ESERCIZI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CAC001-EB5A-6F49-A2B4-595F4E5896E5}"/>
              </a:ext>
            </a:extLst>
          </p:cNvPr>
          <p:cNvSpPr txBox="1"/>
          <p:nvPr/>
        </p:nvSpPr>
        <p:spPr>
          <a:xfrm>
            <a:off x="8451333" y="5381726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44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41B4689-DE1C-D841-B7F4-E6023C6C5C12}"/>
              </a:ext>
            </a:extLst>
          </p:cNvPr>
          <p:cNvSpPr txBox="1"/>
          <p:nvPr/>
        </p:nvSpPr>
        <p:spPr>
          <a:xfrm>
            <a:off x="9136743" y="1088849"/>
            <a:ext cx="28207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Identificare e documentare tutti i requisiti delle risorse in base ai BIA completati nel passaggio precedente. Determinare una strategia di recupero plausibile in base alle esigenze dell'azienda e della BIA, documentare e implementare tali strategie.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BDF7D80-A882-EC4B-8BB2-5056ACA81990}"/>
              </a:ext>
            </a:extLst>
          </p:cNvPr>
          <p:cNvSpPr txBox="1"/>
          <p:nvPr/>
        </p:nvSpPr>
        <p:spPr>
          <a:xfrm>
            <a:off x="9239440" y="3833877"/>
            <a:ext cx="26123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Creare un piano di test e gli esercizi successivi che l'azienda può eseguire per garantire che il piano di emergenza aziendale funzioni correttamente. Aggiornare il BCP in base alle esigenze in base ai test e agli esercizi. </a:t>
            </a:r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id="{3A8E0981-4678-3D40-82EF-A9D440FF46C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7FF0C53-29EF-B546-A239-FDE2DED26FA7}"/>
              </a:ext>
            </a:extLst>
          </p:cNvPr>
          <p:cNvSpPr txBox="1"/>
          <p:nvPr/>
        </p:nvSpPr>
        <p:spPr>
          <a:xfrm>
            <a:off x="2108200" y="6477000"/>
            <a:ext cx="9265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PIANO DI EMERGENZA</a:t>
            </a:r>
          </a:p>
        </p:txBody>
      </p:sp>
      <p:sp>
        <p:nvSpPr>
          <p:cNvPr id="67" name="Parallelogram 66">
            <a:extLst>
              <a:ext uri="{FF2B5EF4-FFF2-40B4-BE49-F238E27FC236}">
                <a16:creationId xmlns:a16="http://schemas.microsoft.com/office/drawing/2014/main" id="{781E1FFC-7036-1C43-A712-825FC031818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259453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PIANO DI EMERGENZA SEMPLICE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7142F5C-BBB0-4BF2-8175-156FFD4E6D6B}" vid="{A9222CC0-F13C-43B9-8ED1-0635DFFE3D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IC-Simple-Contingency-Plan-Template_PowerPoint - SR edits</Template>
  <TotalTime>0</TotalTime>
  <Words>300</Words>
  <Application>Microsoft Macintosh PowerPoint</Application>
  <PresentationFormat>Widescreen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2021-03-31T16:23:25Z</dcterms:created>
  <dcterms:modified xsi:type="dcterms:W3CDTF">2022-09-11T04:28:41Z</dcterms:modified>
</cp:coreProperties>
</file>