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DA"/>
    <a:srgbClr val="F5EDD2"/>
    <a:srgbClr val="EBE3CA"/>
    <a:srgbClr val="E3EEEE"/>
    <a:srgbClr val="EFEBE0"/>
    <a:srgbClr val="F6F2E7"/>
    <a:srgbClr val="EDF8F7"/>
    <a:srgbClr val="FAFFFF"/>
    <a:srgbClr val="EAF8F8"/>
    <a:srgbClr val="AF4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45" autoAdjust="0"/>
    <p:restoredTop sz="86447"/>
  </p:normalViewPr>
  <p:slideViewPr>
    <p:cSldViewPr snapToGrid="0" snapToObjects="1">
      <p:cViewPr varScale="1">
        <p:scale>
          <a:sx n="112" d="100"/>
          <a:sy n="112" d="100"/>
        </p:scale>
        <p:origin x="840"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orme, motif d'arrière-plan&#10;&#10;Description générée automatiquement">
            <a:extLst>
              <a:ext uri="{FF2B5EF4-FFF2-40B4-BE49-F238E27FC236}">
                <a16:creationId xmlns:a16="http://schemas.microsoft.com/office/drawing/2014/main" id="{0ACBBE1F-DE8A-061A-AFBD-1BB53BDD57DC}"/>
              </a:ext>
            </a:extLst>
          </p:cNvPr>
          <p:cNvPicPr>
            <a:picLocks noChangeAspect="1"/>
          </p:cNvPicPr>
          <p:nvPr/>
        </p:nvPicPr>
        <p:blipFill>
          <a:blip r:embed="rId2">
            <a:alphaModFix/>
          </a:blip>
          <a:stretch>
            <a:fillRect/>
          </a:stretch>
        </p:blipFill>
        <p:spPr>
          <a:xfrm>
            <a:off x="7191982" y="620667"/>
            <a:ext cx="4800600" cy="58039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523220"/>
          </a:xfrm>
          <a:prstGeom prst="rect">
            <a:avLst/>
          </a:prstGeom>
          <a:noFill/>
        </p:spPr>
        <p:txBody>
          <a:bodyPr wrap="square" rtlCol="0">
            <a:spAutoFit/>
          </a:bodyPr>
          <a:lstStyle/>
          <a:p>
            <a:r>
              <a:rPr lang="fr" sz="2800" b="1" dirty="0">
                <a:solidFill>
                  <a:schemeClr val="tx1">
                    <a:lumMod val="75000"/>
                    <a:lumOff val="25000"/>
                  </a:schemeClr>
                </a:solidFill>
                <a:latin typeface="Century Gothic" panose="020B0502020202020204" pitchFamily="34" charset="0"/>
              </a:rPr>
              <a:t>MODÈLE DE CHARTE DE PROJET SIX SIGMA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MODÈLE DE CHARTE DE PROJET SIX SIGMA</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square" rtlCol="0">
            <a:spAutoFit/>
          </a:bodyPr>
          <a:lstStyle/>
          <a:p>
            <a:r>
              <a:rPr lang="fr" sz="2400" dirty="0">
                <a:solidFill>
                  <a:schemeClr val="tx1">
                    <a:lumMod val="65000"/>
                    <a:lumOff val="35000"/>
                  </a:schemeClr>
                </a:solidFill>
                <a:latin typeface="Century Gothic" panose="020B0502020202020204" pitchFamily="34" charset="0"/>
              </a:rPr>
              <a:t>RAPPEL IMPORTANT</a:t>
            </a:r>
          </a:p>
        </p:txBody>
      </p:sp>
      <p:sp>
        <p:nvSpPr>
          <p:cNvPr id="2" name="TextBox 1">
            <a:extLst>
              <a:ext uri="{FF2B5EF4-FFF2-40B4-BE49-F238E27FC236}">
                <a16:creationId xmlns:a16="http://schemas.microsoft.com/office/drawing/2014/main" id="{A2747017-EAA0-87C6-AA1A-A13386126582}"/>
              </a:ext>
            </a:extLst>
          </p:cNvPr>
          <p:cNvSpPr txBox="1"/>
          <p:nvPr/>
        </p:nvSpPr>
        <p:spPr>
          <a:xfrm>
            <a:off x="496957" y="2027583"/>
            <a:ext cx="6559826" cy="3779111"/>
          </a:xfrm>
          <a:prstGeom prst="rect">
            <a:avLst/>
          </a:prstGeom>
          <a:noFill/>
        </p:spPr>
        <p:txBody>
          <a:bodyPr wrap="square" rtlCol="0">
            <a:spAutoFit/>
          </a:bodyPr>
          <a:lstStyle/>
          <a:p>
            <a:pPr>
              <a:lnSpc>
                <a:spcPct val="150000"/>
              </a:lnSpc>
            </a:pPr>
            <a:r>
              <a:rPr lang="fr" dirty="0">
                <a:latin typeface="Century Gothic" panose="020B0502020202020204" pitchFamily="34" charset="0"/>
              </a:rPr>
              <a:t>Une charte écrite narrative doit être distribuée et signée par les promoteurs du projet. Vous pouvez joindre une version complète de ce modèle à votre charte écrite narrative dans le but de la garder courte et concise. </a:t>
            </a:r>
          </a:p>
          <a:p>
            <a:pPr>
              <a:lnSpc>
                <a:spcPct val="150000"/>
              </a:lnSpc>
            </a:pPr>
            <a:endParaRPr lang="en-US" dirty="0">
              <a:latin typeface="Century Gothic" panose="020B0502020202020204" pitchFamily="34" charset="0"/>
            </a:endParaRPr>
          </a:p>
          <a:p>
            <a:pPr>
              <a:lnSpc>
                <a:spcPct val="150000"/>
              </a:lnSpc>
            </a:pPr>
            <a:r>
              <a:rPr lang="fr" dirty="0">
                <a:latin typeface="Century Gothic" panose="020B0502020202020204" pitchFamily="34" charset="0"/>
              </a:rPr>
              <a:t>Assurez-vous de rencontrer l'équipe de projet et les commanditaires avant de remplir ce modèle. Une grande partie de l'information requise devra provenir d'une discussion avec les membres de l'équipe et les commanditaires.</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fr" sz="2200" b="1" dirty="0">
                <a:solidFill>
                  <a:schemeClr val="tx1">
                    <a:lumMod val="75000"/>
                    <a:lumOff val="25000"/>
                  </a:schemeClr>
                </a:solidFill>
                <a:latin typeface="Century Gothic" panose="020B0502020202020204" pitchFamily="34" charset="0"/>
              </a:rPr>
              <a:t>CHARTE DU PROJET SIX SIGMA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CHARTE DU PROJET SIX SIGMA</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fr" sz="1000" b="0" i="0" u="none" strike="noStrike" dirty="0">
                          <a:solidFill>
                            <a:srgbClr val="000000"/>
                          </a:solidFill>
                          <a:effectLst/>
                          <a:latin typeface="Century Gothic" panose="020B0502020202020204" pitchFamily="34" charset="0"/>
                        </a:rPr>
                        <a:t>NOM DU PROJET</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fr" sz="1000" b="0" i="0" u="none" strike="noStrike" dirty="0">
                          <a:solidFill>
                            <a:srgbClr val="000000"/>
                          </a:solidFill>
                          <a:effectLst/>
                          <a:latin typeface="Century Gothic" panose="020B0502020202020204" pitchFamily="34" charset="0"/>
                        </a:rPr>
                        <a:t>CHEF DE PROJET</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dirty="0">
                          <a:solidFill>
                            <a:srgbClr val="000000"/>
                          </a:solidFill>
                          <a:effectLst/>
                          <a:latin typeface="Century Gothic" panose="020B0502020202020204" pitchFamily="34" charset="0"/>
                        </a:rPr>
                        <a:t>PROMOTEUR DU PROJET</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fr" sz="1000" b="0" i="0" u="none" strike="noStrike">
                          <a:solidFill>
                            <a:srgbClr val="000000"/>
                          </a:solidFill>
                          <a:effectLst/>
                          <a:latin typeface="Century Gothic" panose="020B0502020202020204" pitchFamily="34" charset="0"/>
                        </a:rPr>
                        <a:t>MESSAGERIE ÉLECTRONIQUE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fr" sz="1000" b="0" i="0" u="none" strike="noStrike">
                          <a:solidFill>
                            <a:srgbClr val="000000"/>
                          </a:solidFill>
                          <a:effectLst/>
                          <a:latin typeface="Century Gothic" panose="020B0502020202020204" pitchFamily="34" charset="0"/>
                        </a:rPr>
                        <a:t>TÉLÉPHONE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fr" sz="1000" b="0" i="0" u="none" strike="noStrike" dirty="0">
                          <a:solidFill>
                            <a:srgbClr val="000000"/>
                          </a:solidFill>
                          <a:effectLst/>
                          <a:latin typeface="Century Gothic" panose="020B0502020202020204" pitchFamily="34" charset="0"/>
                        </a:rPr>
                        <a:t>UNITÉ ORGANISATIONNELLE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fr" sz="1000" b="0" i="0" u="none" strike="noStrike">
                          <a:solidFill>
                            <a:srgbClr val="000000"/>
                          </a:solidFill>
                          <a:effectLst/>
                          <a:latin typeface="Century Gothic" panose="020B0502020202020204" pitchFamily="34" charset="0"/>
                        </a:rPr>
                        <a:t>CEINTURES VERTES ATTRIBUÉES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a:solidFill>
                            <a:srgbClr val="000000"/>
                          </a:solidFill>
                          <a:effectLst/>
                          <a:latin typeface="Century Gothic" panose="020B0502020202020204" pitchFamily="34" charset="0"/>
                        </a:rPr>
                        <a:t>DATE DE DÉBUT PRÉVUE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dirty="0">
                          <a:solidFill>
                            <a:srgbClr val="000000"/>
                          </a:solidFill>
                          <a:effectLst/>
                          <a:latin typeface="Century Gothic" panose="020B0502020202020204" pitchFamily="34" charset="0"/>
                        </a:rPr>
                        <a:t>DATE D'ACHÈVEMENT PRÉVUE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fr" sz="1000" b="0" i="0" u="none" strike="noStrike">
                          <a:solidFill>
                            <a:srgbClr val="000000"/>
                          </a:solidFill>
                          <a:effectLst/>
                          <a:latin typeface="Century Gothic" panose="020B0502020202020204" pitchFamily="34" charset="0"/>
                        </a:rPr>
                        <a:t>CEINTURES NOIRES ATTRIBUÉES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a:solidFill>
                            <a:srgbClr val="000000"/>
                          </a:solidFill>
                          <a:effectLst/>
                          <a:latin typeface="Century Gothic" panose="020B0502020202020204" pitchFamily="34" charset="0"/>
                        </a:rPr>
                        <a:t>ÉCONOMIES ATTENDUES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dirty="0">
                          <a:solidFill>
                            <a:srgbClr val="000000"/>
                          </a:solidFill>
                          <a:effectLst/>
                          <a:latin typeface="Century Gothic" panose="020B0502020202020204" pitchFamily="34" charset="0"/>
                        </a:rPr>
                        <a:t>COÛTS ESTIMATIFS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INFORMATIONS GÉNÉRALES SUR LE PROJET</a:t>
            </a:r>
          </a:p>
        </p:txBody>
      </p:sp>
    </p:spTree>
    <p:extLst>
      <p:ext uri="{BB962C8B-B14F-4D97-AF65-F5344CB8AC3E}">
        <p14:creationId xmlns:p14="http://schemas.microsoft.com/office/powerpoint/2010/main" val="91888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 DE LA CHARTE DU PROJET SIX SIGMA   TABLE DES MATIÈRES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TABLE DES MATIÈRES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fr" dirty="0">
                <a:latin typeface="Century Gothic" panose="020B0502020202020204" pitchFamily="34" charset="0"/>
                <a:ea typeface="Montserrat Bold" charset="0"/>
                <a:cs typeface="Montserrat Bold" charset="0"/>
              </a:rPr>
              <a:t>APERÇU DU PROJET </a:t>
            </a:r>
            <a:br>
              <a:rPr lang="en-US" dirty="0">
                <a:latin typeface="Century Gothic" panose="020B0502020202020204" pitchFamily="34" charset="0"/>
                <a:ea typeface="Montserrat Bold" charset="0"/>
                <a:cs typeface="Montserrat Bold" charset="0"/>
              </a:rPr>
            </a:br>
            <a:r>
              <a:rPr lang="fr" dirty="0">
                <a:latin typeface="Century Gothic" panose="020B0502020202020204" pitchFamily="34" charset="0"/>
                <a:ea typeface="Montserrat Bold" charset="0"/>
                <a:cs typeface="Montserrat Bold" charset="0"/>
              </a:rPr>
              <a:t>ET PORTÉE DU PROJET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fr" dirty="0">
                <a:latin typeface="Century Gothic" panose="020B0502020202020204" pitchFamily="34" charset="0"/>
                <a:ea typeface="Montserrat Bold" charset="0"/>
                <a:cs typeface="Montserrat Bold" charset="0"/>
              </a:rPr>
              <a:t>CALENDRIER PROVISOIRE</a:t>
            </a:r>
          </a:p>
        </p:txBody>
      </p:sp>
      <p:sp>
        <p:nvSpPr>
          <p:cNvPr id="44" name="TextBox 43">
            <a:hlinkClick r:id="rId3"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4"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5"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fr" dirty="0">
                <a:latin typeface="Century Gothic" panose="020B0502020202020204" pitchFamily="34" charset="0"/>
                <a:ea typeface="Montserrat Bold" charset="0"/>
                <a:cs typeface="Montserrat Bold" charset="0"/>
              </a:rPr>
              <a:t>RESSOURCES</a:t>
            </a:r>
            <a:br>
              <a:rPr lang="en-US" dirty="0">
                <a:latin typeface="Century Gothic" panose="020B0502020202020204" pitchFamily="34" charset="0"/>
                <a:ea typeface="Montserrat Bold" charset="0"/>
                <a:cs typeface="Montserrat Bold" charset="0"/>
              </a:rPr>
            </a:br>
            <a:r>
              <a:rPr lang="fr" dirty="0">
                <a:latin typeface="Century Gothic" panose="020B0502020202020204" pitchFamily="34" charset="0"/>
                <a:ea typeface="Montserrat Bold" charset="0"/>
                <a:cs typeface="Montserrat Bold" charset="0"/>
              </a:rPr>
              <a:t> ET COÛTS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fr" dirty="0">
                <a:latin typeface="Century Gothic" panose="020B0502020202020204" pitchFamily="34" charset="0"/>
                <a:ea typeface="Montserrat Bold" charset="0"/>
                <a:cs typeface="Montserrat Bold" charset="0"/>
              </a:rPr>
              <a:t>RISQUE, CONTRAINTES </a:t>
            </a:r>
            <a:br>
              <a:rPr lang="en-US" dirty="0">
                <a:latin typeface="Century Gothic" panose="020B0502020202020204" pitchFamily="34" charset="0"/>
                <a:ea typeface="Montserrat Bold" charset="0"/>
                <a:cs typeface="Montserrat Bold" charset="0"/>
              </a:rPr>
            </a:br>
            <a:r>
              <a:rPr lang="fr" dirty="0">
                <a:latin typeface="Century Gothic" panose="020B0502020202020204" pitchFamily="34" charset="0"/>
                <a:ea typeface="Montserrat Bold" charset="0"/>
                <a:cs typeface="Montserrat Bold" charset="0"/>
              </a:rPr>
              <a:t>ET HYPOTHÈSES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fr" dirty="0">
                <a:latin typeface="Century Gothic" panose="020B0502020202020204" pitchFamily="34" charset="0"/>
                <a:ea typeface="Montserrat Bold" charset="0"/>
                <a:cs typeface="Montserrat Bold" charset="0"/>
              </a:rPr>
              <a:t>PRÉPARÉ PAR...</a:t>
            </a:r>
          </a:p>
        </p:txBody>
      </p:sp>
      <p:sp>
        <p:nvSpPr>
          <p:cNvPr id="53" name="TextBox 52">
            <a:hlinkClick r:id="rId5"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3"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6"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fr" dirty="0">
                <a:latin typeface="Century Gothic" panose="020B0502020202020204" pitchFamily="34" charset="0"/>
                <a:ea typeface="Montserrat Bold" charset="0"/>
                <a:cs typeface="Montserrat Bold" charset="0"/>
              </a:rPr>
              <a:t>AVANTAGES &amp; CLIENTS</a:t>
            </a:r>
          </a:p>
        </p:txBody>
      </p:sp>
      <p:pic>
        <p:nvPicPr>
          <p:cNvPr id="20" name="Picture 19" descr="Forme, motif d'arrière-plan&#10;&#10;Description générée automatiquement">
            <a:extLst>
              <a:ext uri="{FF2B5EF4-FFF2-40B4-BE49-F238E27FC236}">
                <a16:creationId xmlns:a16="http://schemas.microsoft.com/office/drawing/2014/main" id="{891F2E71-0312-9DA2-69CB-8E4E34916C88}"/>
              </a:ext>
            </a:extLst>
          </p:cNvPr>
          <p:cNvPicPr>
            <a:picLocks noChangeAspect="1"/>
          </p:cNvPicPr>
          <p:nvPr/>
        </p:nvPicPr>
        <p:blipFill>
          <a:blip r:embed="rId7"/>
          <a:stretch>
            <a:fillRect/>
          </a:stretch>
        </p:blipFill>
        <p:spPr>
          <a:xfrm>
            <a:off x="8136200" y="527050"/>
            <a:ext cx="4800600" cy="58039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1. APERÇU DU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APERÇU DU PROJET ET PORTÉE DU PROJET</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PORTÉE DU PROJET</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4085916381"/>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fr" sz="1200" b="0" i="0" u="none" strike="noStrike" dirty="0">
                          <a:solidFill>
                            <a:srgbClr val="000000"/>
                          </a:solidFill>
                          <a:effectLst/>
                          <a:latin typeface="Century Gothic" panose="020B0502020202020204" pitchFamily="34" charset="0"/>
                        </a:rPr>
                        <a:t>PROBLÈME OU PROBLÈME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fr" sz="1200" b="0" i="0" u="none" strike="noStrike" dirty="0">
                          <a:solidFill>
                            <a:srgbClr val="000000"/>
                          </a:solidFill>
                          <a:effectLst/>
                          <a:latin typeface="Century Gothic" panose="020B0502020202020204" pitchFamily="34" charset="0"/>
                        </a:rPr>
                        <a:t>OBJET DU PROJET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fr" sz="1200" b="0" i="0" u="none" strike="noStrike" dirty="0">
                          <a:solidFill>
                            <a:srgbClr val="000000"/>
                          </a:solidFill>
                          <a:effectLst/>
                          <a:latin typeface="Century Gothic" panose="020B0502020202020204" pitchFamily="34" charset="0"/>
                        </a:rPr>
                        <a:t>ANALYSE DE RENTABILISATION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fr" sz="1200" b="0" i="0" u="none" strike="noStrike" dirty="0">
                          <a:solidFill>
                            <a:srgbClr val="000000"/>
                          </a:solidFill>
                          <a:effectLst/>
                          <a:latin typeface="Century Gothic" panose="020B0502020202020204" pitchFamily="34" charset="0"/>
                        </a:rPr>
                        <a:t>OBJECTIFS / MÉTRIQUES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fr" sz="1200" b="0" i="0" u="none" strike="noStrike" dirty="0">
                          <a:solidFill>
                            <a:srgbClr val="000000"/>
                          </a:solidFill>
                          <a:effectLst/>
                          <a:latin typeface="Century Gothic" panose="020B0502020202020204" pitchFamily="34" charset="0"/>
                        </a:rPr>
                        <a:t>LIVRABLES ATTENDUS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117696412"/>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fr" sz="1200" b="0" i="0" u="none" strike="noStrike" dirty="0">
                          <a:solidFill>
                            <a:srgbClr val="000000"/>
                          </a:solidFill>
                          <a:effectLst/>
                          <a:latin typeface="Century Gothic" panose="020B0502020202020204" pitchFamily="34" charset="0"/>
                        </a:rPr>
                        <a:t>DANS LE CHAMP D'APPLICATION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fr" sz="1200" b="0" i="0" u="none" strike="noStrike" dirty="0">
                          <a:solidFill>
                            <a:srgbClr val="000000"/>
                          </a:solidFill>
                          <a:effectLst/>
                          <a:latin typeface="Century Gothic" panose="020B0502020202020204" pitchFamily="34" charset="0"/>
                        </a:rPr>
                        <a:t>EN DEHORS DU CHAMP D'APPLICATION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2. CALENDRIER PROVISOIRE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CALENDRIER PROVISOIRE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324809706"/>
              </p:ext>
            </p:extLst>
          </p:nvPr>
        </p:nvGraphicFramePr>
        <p:xfrm>
          <a:off x="447932" y="705678"/>
          <a:ext cx="10276896" cy="5563391"/>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73311">
                <a:tc>
                  <a:txBody>
                    <a:bodyPr/>
                    <a:lstStyle/>
                    <a:p>
                      <a:pPr algn="l" fontAlgn="ctr"/>
                      <a:r>
                        <a:rPr lang="fr" sz="900" b="1" i="0" u="none" strike="noStrike">
                          <a:solidFill>
                            <a:srgbClr val="000000"/>
                          </a:solidFill>
                          <a:effectLst/>
                          <a:latin typeface="Century Gothic" panose="020B0502020202020204" pitchFamily="34" charset="0"/>
                        </a:rPr>
                        <a:t>ÉTAPE CLÉ</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fr" sz="900" b="1" i="0" u="none" strike="noStrike">
                          <a:solidFill>
                            <a:srgbClr val="000000"/>
                          </a:solidFill>
                          <a:effectLst/>
                          <a:latin typeface="Century Gothic" panose="020B0502020202020204" pitchFamily="34" charset="0"/>
                        </a:rPr>
                        <a:t>COMMENCER</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fr" sz="900" b="1" i="0" u="none" strike="noStrike" dirty="0">
                          <a:solidFill>
                            <a:srgbClr val="000000"/>
                          </a:solidFill>
                          <a:effectLst/>
                          <a:latin typeface="Century Gothic" panose="020B0502020202020204" pitchFamily="34" charset="0"/>
                        </a:rPr>
                        <a:t>FINIR</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extLst>
                  <a:ext uri="{0D108BD9-81ED-4DB2-BD59-A6C34878D82A}">
                    <a16:rowId xmlns:a16="http://schemas.microsoft.com/office/drawing/2014/main" val="830266174"/>
                  </a:ext>
                </a:extLst>
              </a:tr>
              <a:tr h="519008">
                <a:tc>
                  <a:txBody>
                    <a:bodyPr/>
                    <a:lstStyle/>
                    <a:p>
                      <a:pPr algn="l" rtl="0" fontAlgn="ctr"/>
                      <a:r>
                        <a:rPr lang="fr" sz="1000" b="0" i="0" u="none" strike="noStrike" dirty="0">
                          <a:solidFill>
                            <a:srgbClr val="000000"/>
                          </a:solidFill>
                          <a:effectLst/>
                          <a:latin typeface="Century Gothic" panose="020B0502020202020204" pitchFamily="34" charset="0"/>
                        </a:rPr>
                        <a:t>Formulaire Équipe de projet / Examen préliminaire / Portée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383816394"/>
                  </a:ext>
                </a:extLst>
              </a:tr>
              <a:tr h="519008">
                <a:tc>
                  <a:txBody>
                    <a:bodyPr/>
                    <a:lstStyle/>
                    <a:p>
                      <a:pPr algn="l" rtl="0" fontAlgn="ctr"/>
                      <a:r>
                        <a:rPr lang="fr" sz="1000" b="0" i="0" u="none" strike="noStrike" dirty="0">
                          <a:solidFill>
                            <a:srgbClr val="000000"/>
                          </a:solidFill>
                          <a:effectLst/>
                          <a:latin typeface="Century Gothic" panose="020B0502020202020204" pitchFamily="34" charset="0"/>
                        </a:rPr>
                        <a:t>Finaliser le plan de projet / charte / coup d'envoi</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288720879"/>
                  </a:ext>
                </a:extLst>
              </a:tr>
              <a:tr h="519008">
                <a:tc>
                  <a:txBody>
                    <a:bodyPr/>
                    <a:lstStyle/>
                    <a:p>
                      <a:pPr algn="l" rtl="0" fontAlgn="ctr"/>
                      <a:r>
                        <a:rPr lang="fr" sz="1000" b="0" i="0" u="none" strike="noStrike" dirty="0">
                          <a:solidFill>
                            <a:srgbClr val="000000"/>
                          </a:solidFill>
                          <a:effectLst/>
                          <a:latin typeface="Century Gothic" panose="020B0502020202020204" pitchFamily="34" charset="0"/>
                        </a:rPr>
                        <a:t>Définir la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011254951"/>
                  </a:ext>
                </a:extLst>
              </a:tr>
              <a:tr h="519008">
                <a:tc>
                  <a:txBody>
                    <a:bodyPr/>
                    <a:lstStyle/>
                    <a:p>
                      <a:pPr algn="l" rtl="0" fontAlgn="ctr"/>
                      <a:r>
                        <a:rPr lang="fr" sz="1000" b="0" i="0" u="none" strike="noStrike" dirty="0">
                          <a:solidFill>
                            <a:srgbClr val="000000"/>
                          </a:solidFill>
                          <a:effectLst/>
                          <a:latin typeface="Century Gothic" panose="020B0502020202020204" pitchFamily="34" charset="0"/>
                        </a:rPr>
                        <a:t>Phase de mesure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948482540"/>
                  </a:ext>
                </a:extLst>
              </a:tr>
              <a:tr h="519008">
                <a:tc>
                  <a:txBody>
                    <a:bodyPr/>
                    <a:lstStyle/>
                    <a:p>
                      <a:pPr algn="l" rtl="0" fontAlgn="ctr"/>
                      <a:r>
                        <a:rPr lang="fr" sz="1000" b="0" i="0" u="none" strike="noStrike" dirty="0">
                          <a:solidFill>
                            <a:srgbClr val="000000"/>
                          </a:solidFill>
                          <a:effectLst/>
                          <a:latin typeface="Century Gothic" panose="020B0502020202020204" pitchFamily="34" charset="0"/>
                        </a:rPr>
                        <a:t>Phase d'analyse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066953128"/>
                  </a:ext>
                </a:extLst>
              </a:tr>
              <a:tr h="519008">
                <a:tc>
                  <a:txBody>
                    <a:bodyPr/>
                    <a:lstStyle/>
                    <a:p>
                      <a:pPr algn="l" rtl="0" fontAlgn="ctr"/>
                      <a:r>
                        <a:rPr lang="fr" sz="1000" b="0" i="0" u="none" strike="noStrike" dirty="0">
                          <a:solidFill>
                            <a:srgbClr val="000000"/>
                          </a:solidFill>
                          <a:effectLst/>
                          <a:latin typeface="Century Gothic" panose="020B0502020202020204" pitchFamily="34" charset="0"/>
                        </a:rPr>
                        <a:t>Phase d'amélioration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188724549"/>
                  </a:ext>
                </a:extLst>
              </a:tr>
              <a:tr h="519008">
                <a:tc>
                  <a:txBody>
                    <a:bodyPr/>
                    <a:lstStyle/>
                    <a:p>
                      <a:pPr algn="l" rtl="0" fontAlgn="ctr"/>
                      <a:r>
                        <a:rPr lang="fr" sz="1000" b="0" i="0" u="none" strike="noStrike" dirty="0">
                          <a:solidFill>
                            <a:srgbClr val="000000"/>
                          </a:solidFill>
                          <a:effectLst/>
                          <a:latin typeface="Century Gothic" panose="020B0502020202020204" pitchFamily="34" charset="0"/>
                        </a:rPr>
                        <a:t>Phase de contrôle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422060000"/>
                  </a:ext>
                </a:extLst>
              </a:tr>
              <a:tr h="519008">
                <a:tc>
                  <a:txBody>
                    <a:bodyPr/>
                    <a:lstStyle/>
                    <a:p>
                      <a:pPr algn="l" rtl="0" fontAlgn="ctr"/>
                      <a:r>
                        <a:rPr lang="fr" sz="1000" b="0" i="0" u="none" strike="noStrike" dirty="0">
                          <a:solidFill>
                            <a:srgbClr val="000000"/>
                          </a:solidFill>
                          <a:effectLst/>
                          <a:latin typeface="Century Gothic" panose="020B0502020202020204" pitchFamily="34" charset="0"/>
                        </a:rPr>
                        <a:t>Rapport sommaire du projet et clôture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RESSOURCES ET COÛTS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3. RESSOURCES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fr" sz="1200" b="0" i="0" u="none" strike="noStrike">
                          <a:solidFill>
                            <a:srgbClr val="000000"/>
                          </a:solidFill>
                          <a:effectLst/>
                          <a:latin typeface="Century Gothic" panose="020B0502020202020204" pitchFamily="34" charset="0"/>
                        </a:rPr>
                        <a:t>ÉQUIPE DE PROJET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fr" sz="1200" b="0" i="0" u="none" strike="noStrike">
                          <a:solidFill>
                            <a:srgbClr val="000000"/>
                          </a:solidFill>
                          <a:effectLst/>
                          <a:latin typeface="Century Gothic" panose="020B0502020202020204" pitchFamily="34" charset="0"/>
                        </a:rPr>
                        <a:t>RESSOURCES DE SOUTIEN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fr" sz="1200" b="0" i="0" u="none" strike="noStrike">
                          <a:solidFill>
                            <a:srgbClr val="000000"/>
                          </a:solidFill>
                          <a:effectLst/>
                          <a:latin typeface="Century Gothic" panose="020B0502020202020204" pitchFamily="34" charset="0"/>
                        </a:rPr>
                        <a:t>BESOINS SPÉCIAUX</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DÉPENS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1659445881"/>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fr" sz="1000" b="1" i="0" u="none" strike="noStrike" dirty="0">
                          <a:solidFill>
                            <a:srgbClr val="000000"/>
                          </a:solidFill>
                          <a:effectLst/>
                          <a:latin typeface="Century Gothic" panose="020B0502020202020204" pitchFamily="34" charset="0"/>
                        </a:rPr>
                        <a:t>TYPE DE COÛT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gridSpan="2">
                  <a:txBody>
                    <a:bodyPr/>
                    <a:lstStyle/>
                    <a:p>
                      <a:pPr algn="l" fontAlgn="ctr"/>
                      <a:r>
                        <a:rPr lang="fr" sz="1000" b="1" i="0" u="none" strike="noStrike" dirty="0">
                          <a:solidFill>
                            <a:srgbClr val="000000"/>
                          </a:solidFill>
                          <a:effectLst/>
                          <a:latin typeface="Century Gothic" panose="020B0502020202020204" pitchFamily="34" charset="0"/>
                        </a:rPr>
                        <a:t>NOMS DES FOURNISSEURS / DE LA MAIN-D'ŒUVRE</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hMerge="1">
                  <a:txBody>
                    <a:bodyPr/>
                    <a:lstStyle/>
                    <a:p>
                      <a:endParaRPr lang="en-US"/>
                    </a:p>
                  </a:txBody>
                  <a:tcPr/>
                </a:tc>
                <a:tc>
                  <a:txBody>
                    <a:bodyPr/>
                    <a:lstStyle/>
                    <a:p>
                      <a:pPr algn="ctr" fontAlgn="ctr"/>
                      <a:r>
                        <a:rPr lang="fr" sz="1000" b="1" i="0" u="none" strike="noStrike">
                          <a:solidFill>
                            <a:srgbClr val="000000"/>
                          </a:solidFill>
                          <a:effectLst/>
                          <a:latin typeface="Century Gothic" panose="020B0502020202020204" pitchFamily="34" charset="0"/>
                        </a:rPr>
                        <a:t>TAUX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fr" sz="1000" b="1" i="0" u="none" strike="noStrike">
                          <a:solidFill>
                            <a:srgbClr val="000000"/>
                          </a:solidFill>
                          <a:effectLst/>
                          <a:latin typeface="Century Gothic" panose="020B0502020202020204" pitchFamily="34" charset="0"/>
                        </a:rPr>
                        <a:t>Qté</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fr" sz="1000" b="1" i="0" u="none" strike="noStrike" dirty="0">
                          <a:solidFill>
                            <a:srgbClr val="000000"/>
                          </a:solidFill>
                          <a:effectLst/>
                          <a:latin typeface="Century Gothic" panose="020B0502020202020204" pitchFamily="34" charset="0"/>
                        </a:rPr>
                        <a:t>QUANTITÉ</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1569401314"/>
                  </a:ext>
                </a:extLst>
              </a:tr>
              <a:tr h="445770">
                <a:tc>
                  <a:txBody>
                    <a:bodyPr/>
                    <a:lstStyle/>
                    <a:p>
                      <a:pPr algn="l" rtl="0" fontAlgn="ctr"/>
                      <a:r>
                        <a:rPr lang="fr" sz="1100" b="1" i="0" u="none" strike="noStrike" dirty="0">
                          <a:solidFill>
                            <a:srgbClr val="000000"/>
                          </a:solidFill>
                          <a:effectLst/>
                          <a:latin typeface="Century Gothic" panose="020B0502020202020204" pitchFamily="34" charset="0"/>
                        </a:rPr>
                        <a:t>Travail</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851251426"/>
                  </a:ext>
                </a:extLst>
              </a:tr>
              <a:tr h="445770">
                <a:tc>
                  <a:txBody>
                    <a:bodyPr/>
                    <a:lstStyle/>
                    <a:p>
                      <a:pPr algn="l" fontAlgn="ctr"/>
                      <a:r>
                        <a:rPr lang="fr" sz="1100" b="1" i="0" u="none" strike="noStrike" dirty="0">
                          <a:solidFill>
                            <a:srgbClr val="000000"/>
                          </a:solidFill>
                          <a:effectLst/>
                          <a:latin typeface="Century Gothic" panose="020B0502020202020204" pitchFamily="34" charset="0"/>
                        </a:rPr>
                        <a:t>Travail</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3115840133"/>
                  </a:ext>
                </a:extLst>
              </a:tr>
              <a:tr h="445770">
                <a:tc>
                  <a:txBody>
                    <a:bodyPr/>
                    <a:lstStyle/>
                    <a:p>
                      <a:pPr algn="l" rtl="0" fontAlgn="ctr"/>
                      <a:r>
                        <a:rPr lang="fr" sz="1100" b="1" i="0" u="none" strike="noStrike" dirty="0">
                          <a:solidFill>
                            <a:srgbClr val="000000"/>
                          </a:solidFill>
                          <a:effectLst/>
                          <a:latin typeface="Century Gothic" panose="020B0502020202020204" pitchFamily="34" charset="0"/>
                        </a:rPr>
                        <a:t>Travail</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1479748378"/>
                  </a:ext>
                </a:extLst>
              </a:tr>
              <a:tr h="445770">
                <a:tc>
                  <a:txBody>
                    <a:bodyPr/>
                    <a:lstStyle/>
                    <a:p>
                      <a:pPr algn="l" rtl="0" fontAlgn="ctr"/>
                      <a:r>
                        <a:rPr lang="fr" sz="1100" b="1" i="0" u="none" strike="noStrike" dirty="0">
                          <a:solidFill>
                            <a:srgbClr val="000000"/>
                          </a:solidFill>
                          <a:effectLst/>
                          <a:latin typeface="Century Gothic" panose="020B0502020202020204" pitchFamily="34" charset="0"/>
                        </a:rPr>
                        <a:t>Ravitaillement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3168990625"/>
                  </a:ext>
                </a:extLst>
              </a:tr>
              <a:tr h="445770">
                <a:tc>
                  <a:txBody>
                    <a:bodyPr/>
                    <a:lstStyle/>
                    <a:p>
                      <a:pPr algn="l" rtl="0" fontAlgn="ctr"/>
                      <a:r>
                        <a:rPr lang="fr" sz="1100" b="1" i="0" u="none" strike="noStrike" dirty="0">
                          <a:solidFill>
                            <a:srgbClr val="000000"/>
                          </a:solidFill>
                          <a:effectLst/>
                          <a:latin typeface="Century Gothic" panose="020B0502020202020204" pitchFamily="34" charset="0"/>
                        </a:rPr>
                        <a:t>Divers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fr" sz="1000" b="0" i="0" u="none" strike="noStrike" dirty="0">
                          <a:solidFill>
                            <a:srgbClr val="000000"/>
                          </a:solidFill>
                          <a:effectLst/>
                          <a:latin typeface="Century Gothic" panose="020B0502020202020204" pitchFamily="34" charset="0"/>
                        </a:rPr>
                        <a:t>COÛTS TOTAUX</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AVANTAGES &amp; CLIENTS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4. AVANTAGES ET CLIENTS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765403887"/>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fr" sz="1200" b="0" i="0" u="none" strike="noStrike" dirty="0">
                          <a:solidFill>
                            <a:srgbClr val="000000"/>
                          </a:solidFill>
                          <a:effectLst/>
                          <a:latin typeface="Century Gothic" panose="020B0502020202020204" pitchFamily="34" charset="0"/>
                        </a:rPr>
                        <a:t>PROPRIÉTAIRE DU PROCESSUS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fr" sz="1200" b="0" i="0" u="none" strike="noStrike" dirty="0">
                          <a:solidFill>
                            <a:srgbClr val="000000"/>
                          </a:solidFill>
                          <a:effectLst/>
                          <a:latin typeface="Century Gothic" panose="020B0502020202020204" pitchFamily="34" charset="0"/>
                        </a:rPr>
                        <a:t>PRINCIPALES PARTIES PRENANTES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fr" sz="1200" b="0" i="0" u="none" strike="noStrike" dirty="0">
                          <a:solidFill>
                            <a:srgbClr val="000000"/>
                          </a:solidFill>
                          <a:effectLst/>
                          <a:latin typeface="Century Gothic" panose="020B0502020202020204" pitchFamily="34" charset="0"/>
                        </a:rPr>
                        <a:t>CLIENT FINAL</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fr" sz="1200" b="0" i="0" u="none" strike="noStrike" dirty="0">
                          <a:solidFill>
                            <a:srgbClr val="000000"/>
                          </a:solidFill>
                          <a:effectLst/>
                          <a:latin typeface="Century Gothic" panose="020B0502020202020204" pitchFamily="34" charset="0"/>
                        </a:rPr>
                        <a:t>AVANTAGES ATTENDUS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344300818"/>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fr" sz="1000" b="1" i="0" u="none" strike="noStrike">
                          <a:solidFill>
                            <a:srgbClr val="000000"/>
                          </a:solidFill>
                          <a:effectLst/>
                          <a:latin typeface="Century Gothic" panose="020B0502020202020204" pitchFamily="34" charset="0"/>
                        </a:rPr>
                        <a:t>TYPE DE PRESTATION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fr" sz="1000" b="1" i="0" u="none" strike="noStrike" dirty="0">
                          <a:solidFill>
                            <a:srgbClr val="000000"/>
                          </a:solidFill>
                          <a:effectLst/>
                          <a:latin typeface="Century Gothic" panose="020B0502020202020204" pitchFamily="34" charset="0"/>
                        </a:rPr>
                        <a:t>BASE DE L'ESTIMATION</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fr" sz="1000" b="1" i="0" u="none" strike="noStrike">
                          <a:solidFill>
                            <a:srgbClr val="000000"/>
                          </a:solidFill>
                          <a:effectLst/>
                          <a:latin typeface="Century Gothic" panose="020B0502020202020204" pitchFamily="34" charset="0"/>
                        </a:rPr>
                        <a:t>MONTANT ESTIMATIF DES PRESTATIONS</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fr" sz="1100" b="1" i="0" u="none" strike="noStrike">
                          <a:solidFill>
                            <a:srgbClr val="000000"/>
                          </a:solidFill>
                          <a:effectLst/>
                          <a:latin typeface="Century Gothic" panose="020B0502020202020204" pitchFamily="34" charset="0"/>
                        </a:rPr>
                        <a:t>Économies de coûts spécifiques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a:solidFill>
                            <a:srgbClr val="000000"/>
                          </a:solidFill>
                          <a:effectLst/>
                          <a:latin typeface="Century Gothic" panose="020B0502020202020204" pitchFamily="34" charset="0"/>
                        </a:rPr>
                        <a:t> 25 000,00 $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fr" sz="1100" b="1" i="0" u="none" strike="noStrike">
                          <a:solidFill>
                            <a:srgbClr val="000000"/>
                          </a:solidFill>
                          <a:effectLst/>
                          <a:latin typeface="Century Gothic" panose="020B0502020202020204" pitchFamily="34" charset="0"/>
                        </a:rPr>
                        <a:t>Revenus améliorés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a:solidFill>
                            <a:srgbClr val="000000"/>
                          </a:solidFill>
                          <a:effectLst/>
                          <a:latin typeface="Century Gothic" panose="020B0502020202020204" pitchFamily="34" charset="0"/>
                        </a:rPr>
                        <a:t> 92 500,00 $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fr" sz="1100" b="1" i="0" u="none" strike="noStrike">
                          <a:solidFill>
                            <a:srgbClr val="000000"/>
                          </a:solidFill>
                          <a:effectLst/>
                          <a:latin typeface="Century Gothic" panose="020B0502020202020204" pitchFamily="34" charset="0"/>
                        </a:rPr>
                        <a:t>Productivité accrue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a:solidFill>
                            <a:srgbClr val="000000"/>
                          </a:solidFill>
                          <a:effectLst/>
                          <a:latin typeface="Century Gothic" panose="020B0502020202020204" pitchFamily="34" charset="0"/>
                        </a:rPr>
                        <a:t> 17 500,00 $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fr" sz="1100" b="1" i="0" u="none" strike="noStrike">
                          <a:solidFill>
                            <a:srgbClr val="000000"/>
                          </a:solidFill>
                          <a:effectLst/>
                          <a:latin typeface="Century Gothic" panose="020B0502020202020204" pitchFamily="34" charset="0"/>
                        </a:rPr>
                        <a:t>Amélioration de la conformité</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a:solidFill>
                            <a:srgbClr val="000000"/>
                          </a:solidFill>
                          <a:effectLst/>
                          <a:latin typeface="Century Gothic" panose="020B0502020202020204" pitchFamily="34" charset="0"/>
                        </a:rPr>
                        <a:t> 12 000,00 $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fr" sz="1100" b="1" i="0" u="none" strike="noStrike">
                          <a:solidFill>
                            <a:srgbClr val="000000"/>
                          </a:solidFill>
                          <a:effectLst/>
                          <a:latin typeface="Century Gothic" panose="020B0502020202020204" pitchFamily="34" charset="0"/>
                        </a:rPr>
                        <a:t>Meilleure prise de décision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a:solidFill>
                            <a:srgbClr val="000000"/>
                          </a:solidFill>
                          <a:effectLst/>
                          <a:latin typeface="Century Gothic" panose="020B0502020202020204" pitchFamily="34" charset="0"/>
                        </a:rPr>
                        <a:t> 18 500,00 $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fr" sz="1100" b="1" i="0" u="none" strike="noStrike">
                          <a:solidFill>
                            <a:srgbClr val="000000"/>
                          </a:solidFill>
                          <a:effectLst/>
                          <a:latin typeface="Century Gothic" panose="020B0502020202020204" pitchFamily="34" charset="0"/>
                        </a:rPr>
                        <a:t>Moins d'entretien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a:solidFill>
                            <a:srgbClr val="000000"/>
                          </a:solidFill>
                          <a:effectLst/>
                          <a:latin typeface="Century Gothic" panose="020B0502020202020204" pitchFamily="34" charset="0"/>
                        </a:rPr>
                        <a:t> 26 000,00 $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fr" sz="1100" b="1" i="0" u="none" strike="noStrike">
                          <a:solidFill>
                            <a:srgbClr val="000000"/>
                          </a:solidFill>
                          <a:effectLst/>
                          <a:latin typeface="Century Gothic" panose="020B0502020202020204" pitchFamily="34" charset="0"/>
                        </a:rPr>
                        <a:t>Autres coûts évités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a:solidFill>
                            <a:srgbClr val="000000"/>
                          </a:solidFill>
                          <a:effectLst/>
                          <a:latin typeface="Century Gothic" panose="020B0502020202020204" pitchFamily="34" charset="0"/>
                        </a:rPr>
                        <a:t> 46 250,00 $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fr" sz="1000" b="0" i="0" u="none" strike="noStrike" dirty="0">
                          <a:solidFill>
                            <a:srgbClr val="000000"/>
                          </a:solidFill>
                          <a:effectLst/>
                          <a:latin typeface="Century Gothic" panose="020B0502020202020204" pitchFamily="34" charset="0"/>
                        </a:rPr>
                        <a:t>PRESTATION TOTALE</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fr" sz="1100" b="0" i="0" u="none" strike="noStrike" dirty="0">
                          <a:solidFill>
                            <a:srgbClr val="000000"/>
                          </a:solidFill>
                          <a:effectLst/>
                          <a:latin typeface="Century Gothic" panose="020B0502020202020204" pitchFamily="34" charset="0"/>
                        </a:rPr>
                        <a:t> 237 750,00 $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RISQUES, CONTRAINTES ET HYPOTHÈSES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5. RISQUES, CONTRAINTES ET HYPOTHÈSES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2915035698"/>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fr" sz="1200" b="0" i="0" u="none" strike="noStrike" dirty="0">
                          <a:solidFill>
                            <a:srgbClr val="000000"/>
                          </a:solidFill>
                          <a:effectLst/>
                          <a:latin typeface="Century Gothic" panose="020B0502020202020204" pitchFamily="34" charset="0"/>
                        </a:rPr>
                        <a:t>RISQUES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3CA"/>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fr" sz="1200" b="0" i="0" u="none" strike="noStrike" dirty="0">
                          <a:solidFill>
                            <a:srgbClr val="000000"/>
                          </a:solidFill>
                          <a:effectLst/>
                          <a:latin typeface="Century Gothic" panose="020B0502020202020204" pitchFamily="34" charset="0"/>
                        </a:rPr>
                        <a:t>CONTRAINTES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5EDD2"/>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fr" sz="1200" b="0" i="0" u="none" strike="noStrike" dirty="0">
                          <a:solidFill>
                            <a:srgbClr val="000000"/>
                          </a:solidFill>
                          <a:effectLst/>
                          <a:latin typeface="Century Gothic" panose="020B0502020202020204" pitchFamily="34" charset="0"/>
                        </a:rPr>
                        <a:t>HYPOTHÈSES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e, motif d'arrière-plan&#10;&#10;Description générée automatiquement">
            <a:extLst>
              <a:ext uri="{FF2B5EF4-FFF2-40B4-BE49-F238E27FC236}">
                <a16:creationId xmlns:a16="http://schemas.microsoft.com/office/drawing/2014/main" id="{41B95720-D5C1-FD35-62F5-008F243DAEA2}"/>
              </a:ext>
            </a:extLst>
          </p:cNvPr>
          <p:cNvPicPr>
            <a:picLocks noChangeAspect="1"/>
          </p:cNvPicPr>
          <p:nvPr/>
        </p:nvPicPr>
        <p:blipFill>
          <a:blip r:embed="rId3"/>
          <a:stretch>
            <a:fillRect/>
          </a:stretch>
        </p:blipFill>
        <p:spPr>
          <a:xfrm>
            <a:off x="7191982" y="527050"/>
            <a:ext cx="4800600" cy="5803900"/>
          </a:xfrm>
          <a:prstGeom prst="rect">
            <a:avLst/>
          </a:prstGeom>
        </p:spPr>
      </p:pic>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PRÉPARÉ PAR</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987371815"/>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fr" sz="900" b="0" dirty="0">
                          <a:solidFill>
                            <a:schemeClr val="tx1"/>
                          </a:solidFill>
                          <a:effectLst/>
                          <a:latin typeface="Century Gothic" panose="020B0502020202020204" pitchFamily="34" charset="0"/>
                        </a:rPr>
                        <a:t>PRÉPARÉ PAR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fr" sz="900" b="0" dirty="0">
                          <a:solidFill>
                            <a:schemeClr val="tx1"/>
                          </a:solidFill>
                          <a:effectLst/>
                          <a:latin typeface="Century Gothic" panose="020B0502020202020204" pitchFamily="34" charset="0"/>
                        </a:rPr>
                        <a:t>TITRE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fr"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1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6. PRÉPARÉ PAR</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12</TotalTime>
  <Words>604</Words>
  <Application>Microsoft Macintosh PowerPoint</Application>
  <PresentationFormat>Widescreen</PresentationFormat>
  <Paragraphs>186</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Thomas Blosel</dc:creator>
  <cp:lastModifiedBy>Jason Flores</cp:lastModifiedBy>
  <cp:revision>6</cp:revision>
  <dcterms:created xsi:type="dcterms:W3CDTF">2022-04-23T12:55:33Z</dcterms:created>
  <dcterms:modified xsi:type="dcterms:W3CDTF">2022-09-11T04:21:31Z</dcterms:modified>
</cp:coreProperties>
</file>