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342" r:id="rId2"/>
    <p:sldId id="384" r:id="rId3"/>
    <p:sldId id="353" r:id="rId4"/>
    <p:sldId id="354" r:id="rId5"/>
    <p:sldId id="379" r:id="rId6"/>
    <p:sldId id="378" r:id="rId7"/>
    <p:sldId id="382" r:id="rId8"/>
    <p:sldId id="383" r:id="rId9"/>
    <p:sldId id="370" r:id="rId10"/>
    <p:sldId id="29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7DA"/>
    <a:srgbClr val="F5EDD2"/>
    <a:srgbClr val="EBE3CA"/>
    <a:srgbClr val="E3EEEE"/>
    <a:srgbClr val="EFEBE0"/>
    <a:srgbClr val="F6F2E7"/>
    <a:srgbClr val="EDF8F7"/>
    <a:srgbClr val="FAFFFF"/>
    <a:srgbClr val="EAF8F8"/>
    <a:srgbClr val="AF4B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45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840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3" Type="http://schemas.openxmlformats.org/officeDocument/2006/relationships/slide" Target="slides/slide5.xml"/><Relationship Id="rId7" Type="http://schemas.openxmlformats.org/officeDocument/2006/relationships/slide" Target="slides/slide9.xml"/><Relationship Id="rId2" Type="http://schemas.openxmlformats.org/officeDocument/2006/relationships/slide" Target="slides/slide4.xml"/><Relationship Id="rId1" Type="http://schemas.openxmlformats.org/officeDocument/2006/relationships/slide" Target="slides/slide3.xml"/><Relationship Id="rId6" Type="http://schemas.openxmlformats.org/officeDocument/2006/relationships/slide" Target="slides/slide8.xml"/><Relationship Id="rId5" Type="http://schemas.openxmlformats.org/officeDocument/2006/relationships/slide" Target="slides/slide7.xml"/><Relationship Id="rId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506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13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473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060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894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Forma, motivo di sfondo&#10;&#10;Descrizione generata automaticamente">
            <a:extLst>
              <a:ext uri="{FF2B5EF4-FFF2-40B4-BE49-F238E27FC236}">
                <a16:creationId xmlns:a16="http://schemas.microsoft.com/office/drawing/2014/main" id="{0ACBBE1F-DE8A-061A-AFBD-1BB53BDD57D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91982" y="620667"/>
            <a:ext cx="4800600" cy="58039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MODELLO DI CARTA DEL PROGETTO SIX SIGMA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MODELLO DI CARTA DEL PROGETTO SIX SIGMA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6E6ECB-CF92-3B4C-9578-D6C0F06A41C9}"/>
              </a:ext>
            </a:extLst>
          </p:cNvPr>
          <p:cNvSpPr txBox="1"/>
          <p:nvPr/>
        </p:nvSpPr>
        <p:spPr>
          <a:xfrm>
            <a:off x="367747" y="1400027"/>
            <a:ext cx="5178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PROMEMORIA IMPORTANTE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747017-EAA0-87C6-AA1A-A13386126582}"/>
              </a:ext>
            </a:extLst>
          </p:cNvPr>
          <p:cNvSpPr txBox="1"/>
          <p:nvPr/>
        </p:nvSpPr>
        <p:spPr>
          <a:xfrm>
            <a:off x="496957" y="2027583"/>
            <a:ext cx="6559826" cy="3779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" dirty="0">
                <a:latin typeface="Century Gothic" panose="020B0502020202020204" pitchFamily="34" charset="0"/>
              </a:rPr>
              <a:t>Una carta narrativa scritta deve essere diffusa e firmata dagli sponsor del progetto. Puoi allegare una versione completa di questo modello alla tua carta narrativa scritta nel tentativo di mantenerla breve e concisa. </a:t>
            </a:r>
          </a:p>
          <a:p>
            <a:pPr>
              <a:lnSpc>
                <a:spcPct val="150000"/>
              </a:lnSpc>
            </a:pPr>
            <a:endParaRPr lang="en-US" dirty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" dirty="0">
                <a:latin typeface="Century Gothic" panose="020B0502020202020204" pitchFamily="34" charset="0"/>
              </a:rPr>
              <a:t>Assicurati di incontrare il team di progetto e gli sponsor prima di completare questo modello. Molte delle informazioni richieste dovranno provenire da una discussione con i membri del team e gli sponsor.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CARTA DEL PROGETTO SIX SIGMA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CARTA DEL PROGETTO SIX SIGMA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4E1EF1D-44E9-405A-962E-9662EEC24BF0}"/>
              </a:ext>
            </a:extLst>
          </p:cNvPr>
          <p:cNvGraphicFramePr>
            <a:graphicFrameLocks noGrp="1"/>
          </p:cNvGraphicFramePr>
          <p:nvPr/>
        </p:nvGraphicFramePr>
        <p:xfrm>
          <a:off x="168967" y="1908313"/>
          <a:ext cx="11678478" cy="4194314"/>
        </p:xfrm>
        <a:graphic>
          <a:graphicData uri="http://schemas.openxmlformats.org/drawingml/2006/table">
            <a:tbl>
              <a:tblPr/>
              <a:tblGrid>
                <a:gridCol w="290244">
                  <a:extLst>
                    <a:ext uri="{9D8B030D-6E8A-4147-A177-3AD203B41FA5}">
                      <a16:colId xmlns:a16="http://schemas.microsoft.com/office/drawing/2014/main" val="3077314378"/>
                    </a:ext>
                  </a:extLst>
                </a:gridCol>
                <a:gridCol w="2371593">
                  <a:extLst>
                    <a:ext uri="{9D8B030D-6E8A-4147-A177-3AD203B41FA5}">
                      <a16:colId xmlns:a16="http://schemas.microsoft.com/office/drawing/2014/main" val="3974924313"/>
                    </a:ext>
                  </a:extLst>
                </a:gridCol>
                <a:gridCol w="2371593">
                  <a:extLst>
                    <a:ext uri="{9D8B030D-6E8A-4147-A177-3AD203B41FA5}">
                      <a16:colId xmlns:a16="http://schemas.microsoft.com/office/drawing/2014/main" val="1781912408"/>
                    </a:ext>
                  </a:extLst>
                </a:gridCol>
                <a:gridCol w="1638349">
                  <a:extLst>
                    <a:ext uri="{9D8B030D-6E8A-4147-A177-3AD203B41FA5}">
                      <a16:colId xmlns:a16="http://schemas.microsoft.com/office/drawing/2014/main" val="2801501734"/>
                    </a:ext>
                  </a:extLst>
                </a:gridCol>
                <a:gridCol w="2543450">
                  <a:extLst>
                    <a:ext uri="{9D8B030D-6E8A-4147-A177-3AD203B41FA5}">
                      <a16:colId xmlns:a16="http://schemas.microsoft.com/office/drawing/2014/main" val="1833642973"/>
                    </a:ext>
                  </a:extLst>
                </a:gridCol>
                <a:gridCol w="2463249">
                  <a:extLst>
                    <a:ext uri="{9D8B030D-6E8A-4147-A177-3AD203B41FA5}">
                      <a16:colId xmlns:a16="http://schemas.microsoft.com/office/drawing/2014/main" val="3405722606"/>
                    </a:ext>
                  </a:extLst>
                </a:gridCol>
              </a:tblGrid>
              <a:tr h="318757">
                <a:tc rowSpan="8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NOME DEL PROGETTO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RESPONSABILE DI PROGETTO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SPONSOR DEL PROGETTO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6972825"/>
                  </a:ext>
                </a:extLst>
              </a:tr>
              <a:tr h="796894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558998"/>
                  </a:ext>
                </a:extLst>
              </a:tr>
              <a:tr h="318757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E-MAIL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TELEFONO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UNITÀ ORGANIZZATIVA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511437"/>
                  </a:ext>
                </a:extLst>
              </a:tr>
              <a:tr h="707464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B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911167"/>
                  </a:ext>
                </a:extLst>
              </a:tr>
              <a:tr h="318757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CINTURE VERDI ASSEGNATE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DATA DI INIZIO PREVISTA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DATA DI COMPLETAMENTO PREVISTA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0539555"/>
                  </a:ext>
                </a:extLst>
              </a:tr>
              <a:tr h="707464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B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387299"/>
                  </a:ext>
                </a:extLst>
              </a:tr>
              <a:tr h="318757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CINTURE NERE ASSEGNATE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RISPARMI ATTESI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COSTI STIMATI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735057"/>
                  </a:ext>
                </a:extLst>
              </a:tr>
              <a:tr h="707464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98514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26E6ECB-CF92-3B4C-9578-D6C0F06A41C9}"/>
              </a:ext>
            </a:extLst>
          </p:cNvPr>
          <p:cNvSpPr txBox="1"/>
          <p:nvPr/>
        </p:nvSpPr>
        <p:spPr>
          <a:xfrm>
            <a:off x="367747" y="1400027"/>
            <a:ext cx="5178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INFORMAZIONI GENERALI SUL PROGETTO</a:t>
            </a:r>
          </a:p>
        </p:txBody>
      </p:sp>
    </p:spTree>
    <p:extLst>
      <p:ext uri="{BB962C8B-B14F-4D97-AF65-F5344CB8AC3E}">
        <p14:creationId xmlns:p14="http://schemas.microsoft.com/office/powerpoint/2010/main" val="918884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| DELLA CARTA DEL PROGETTO SIX SIGMA   SOMMARIO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161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SOMMARIO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228105-4E93-5547-9BEF-E95CD9F56261}"/>
              </a:ext>
            </a:extLst>
          </p:cNvPr>
          <p:cNvSpPr txBox="1"/>
          <p:nvPr/>
        </p:nvSpPr>
        <p:spPr>
          <a:xfrm>
            <a:off x="936088" y="1252258"/>
            <a:ext cx="2428870" cy="64633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PANORAMICA DEL PROGETTO</a:t>
            </a:r>
            <a:br>
              <a:rPr lang="en-U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</a:br>
            <a:r>
              <a:rPr lang="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 E AMBITO DEL PROGETTO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4ED905-7DF4-7E45-815D-8A6F50BD2A35}"/>
              </a:ext>
            </a:extLst>
          </p:cNvPr>
          <p:cNvSpPr txBox="1"/>
          <p:nvPr/>
        </p:nvSpPr>
        <p:spPr>
          <a:xfrm>
            <a:off x="936088" y="2779833"/>
            <a:ext cx="3070224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PROGRAMMA PROVVISORIO</a:t>
            </a:r>
          </a:p>
        </p:txBody>
      </p:sp>
      <p:sp>
        <p:nvSpPr>
          <p:cNvPr id="44" name="TextBox 43">
            <a:hlinkClick r:id="rId3" action="ppaction://hlinksldjump"/>
            <a:extLst>
              <a:ext uri="{FF2B5EF4-FFF2-40B4-BE49-F238E27FC236}">
                <a16:creationId xmlns:a16="http://schemas.microsoft.com/office/drawing/2014/main" id="{FD3A13C4-E78F-724D-BF30-9B4138762961}"/>
              </a:ext>
            </a:extLst>
          </p:cNvPr>
          <p:cNvSpPr txBox="1"/>
          <p:nvPr/>
        </p:nvSpPr>
        <p:spPr>
          <a:xfrm>
            <a:off x="304279" y="232739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2</a:t>
            </a:r>
          </a:p>
        </p:txBody>
      </p:sp>
      <p:sp>
        <p:nvSpPr>
          <p:cNvPr id="45" name="TextBox 44">
            <a:hlinkClick r:id="rId4" action="ppaction://hlinksldjump"/>
            <a:extLst>
              <a:ext uri="{FF2B5EF4-FFF2-40B4-BE49-F238E27FC236}">
                <a16:creationId xmlns:a16="http://schemas.microsoft.com/office/drawing/2014/main" id="{160EF463-7BA4-C140-B281-29D544D6376D}"/>
              </a:ext>
            </a:extLst>
          </p:cNvPr>
          <p:cNvSpPr txBox="1"/>
          <p:nvPr/>
        </p:nvSpPr>
        <p:spPr>
          <a:xfrm>
            <a:off x="304278" y="3663164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3</a:t>
            </a:r>
          </a:p>
        </p:txBody>
      </p:sp>
      <p:sp>
        <p:nvSpPr>
          <p:cNvPr id="46" name="TextBox 45">
            <a:hlinkClick r:id="rId5" action="ppaction://hlinksldjump"/>
            <a:extLst>
              <a:ext uri="{FF2B5EF4-FFF2-40B4-BE49-F238E27FC236}">
                <a16:creationId xmlns:a16="http://schemas.microsoft.com/office/drawing/2014/main" id="{92054AB8-EBC5-1047-AD46-31E6D065CA45}"/>
              </a:ext>
            </a:extLst>
          </p:cNvPr>
          <p:cNvSpPr txBox="1"/>
          <p:nvPr/>
        </p:nvSpPr>
        <p:spPr>
          <a:xfrm>
            <a:off x="304278" y="96833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48BEE3-A974-DC4E-9E9C-1EE7CFD5EF06}"/>
              </a:ext>
            </a:extLst>
          </p:cNvPr>
          <p:cNvSpPr txBox="1"/>
          <p:nvPr/>
        </p:nvSpPr>
        <p:spPr>
          <a:xfrm>
            <a:off x="936088" y="3959012"/>
            <a:ext cx="2502851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RISORSE</a:t>
            </a:r>
            <a:br>
              <a:rPr lang="en-U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</a:br>
            <a:r>
              <a:rPr lang="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 E COSTI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6E0CE3B-1B24-344F-9D20-0D3E26721F3A}"/>
              </a:ext>
            </a:extLst>
          </p:cNvPr>
          <p:cNvSpPr txBox="1"/>
          <p:nvPr/>
        </p:nvSpPr>
        <p:spPr>
          <a:xfrm>
            <a:off x="5013485" y="2630943"/>
            <a:ext cx="274139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RISCHIO, VINCOLI </a:t>
            </a:r>
            <a:br>
              <a:rPr lang="en-U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</a:br>
            <a:r>
              <a:rPr lang="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E IPOTESI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68A1D8F-ED63-8F48-B9E4-4BDDDF9B48AB}"/>
              </a:ext>
            </a:extLst>
          </p:cNvPr>
          <p:cNvSpPr txBox="1"/>
          <p:nvPr/>
        </p:nvSpPr>
        <p:spPr>
          <a:xfrm>
            <a:off x="5013485" y="4133626"/>
            <a:ext cx="1890261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PREPARATO DA...</a:t>
            </a:r>
          </a:p>
        </p:txBody>
      </p:sp>
      <p:sp>
        <p:nvSpPr>
          <p:cNvPr id="53" name="TextBox 52">
            <a:hlinkClick r:id="rId5" action="ppaction://hlinksldjump"/>
            <a:extLst>
              <a:ext uri="{FF2B5EF4-FFF2-40B4-BE49-F238E27FC236}">
                <a16:creationId xmlns:a16="http://schemas.microsoft.com/office/drawing/2014/main" id="{BDA40E49-45E7-A744-88C0-12BC470C236A}"/>
              </a:ext>
            </a:extLst>
          </p:cNvPr>
          <p:cNvSpPr txBox="1"/>
          <p:nvPr/>
        </p:nvSpPr>
        <p:spPr>
          <a:xfrm>
            <a:off x="4381676" y="370529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6</a:t>
            </a:r>
          </a:p>
        </p:txBody>
      </p:sp>
      <p:sp>
        <p:nvSpPr>
          <p:cNvPr id="55" name="TextBox 54">
            <a:hlinkClick r:id="rId3" action="ppaction://hlinksldjump"/>
            <a:extLst>
              <a:ext uri="{FF2B5EF4-FFF2-40B4-BE49-F238E27FC236}">
                <a16:creationId xmlns:a16="http://schemas.microsoft.com/office/drawing/2014/main" id="{86746B7D-B52D-4941-A37D-E63B673D5DEE}"/>
              </a:ext>
            </a:extLst>
          </p:cNvPr>
          <p:cNvSpPr txBox="1"/>
          <p:nvPr/>
        </p:nvSpPr>
        <p:spPr>
          <a:xfrm>
            <a:off x="4381675" y="234623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5</a:t>
            </a:r>
          </a:p>
        </p:txBody>
      </p:sp>
      <p:sp>
        <p:nvSpPr>
          <p:cNvPr id="64" name="TextBox 63">
            <a:hlinkClick r:id="rId6" action="ppaction://hlinksldjump"/>
            <a:extLst>
              <a:ext uri="{FF2B5EF4-FFF2-40B4-BE49-F238E27FC236}">
                <a16:creationId xmlns:a16="http://schemas.microsoft.com/office/drawing/2014/main" id="{D29DD01A-13BF-744A-9B64-9D86AC88EDDE}"/>
              </a:ext>
            </a:extLst>
          </p:cNvPr>
          <p:cNvSpPr txBox="1"/>
          <p:nvPr/>
        </p:nvSpPr>
        <p:spPr>
          <a:xfrm>
            <a:off x="4381675" y="92294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CAE84B5-A598-8941-B4AD-51887AC426D8}"/>
              </a:ext>
            </a:extLst>
          </p:cNvPr>
          <p:cNvSpPr txBox="1"/>
          <p:nvPr/>
        </p:nvSpPr>
        <p:spPr>
          <a:xfrm>
            <a:off x="5013485" y="1405259"/>
            <a:ext cx="274139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VANTAGGI &amp; CLIENTI</a:t>
            </a:r>
          </a:p>
        </p:txBody>
      </p:sp>
      <p:pic>
        <p:nvPicPr>
          <p:cNvPr id="20" name="Picture 19" descr="Forma, motivo di sfondo&#10;&#10;Descrizione generata automaticamente">
            <a:extLst>
              <a:ext uri="{FF2B5EF4-FFF2-40B4-BE49-F238E27FC236}">
                <a16:creationId xmlns:a16="http://schemas.microsoft.com/office/drawing/2014/main" id="{891F2E71-0312-9DA2-69CB-8E4E34916C8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36200" y="527050"/>
            <a:ext cx="4800600" cy="580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3525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PANORAMICA DEL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PANORAMICA DEL PROGETTO E AMBITO DEL PROGETTO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79AB062-8C1C-4C70-BE52-A5053D1050EF}"/>
              </a:ext>
            </a:extLst>
          </p:cNvPr>
          <p:cNvSpPr txBox="1"/>
          <p:nvPr/>
        </p:nvSpPr>
        <p:spPr>
          <a:xfrm>
            <a:off x="367748" y="4471690"/>
            <a:ext cx="2622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AMBITO DEL PROGETTO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37D93A8-7E17-4F98-A895-BBADF3A529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916381"/>
              </p:ext>
            </p:extLst>
          </p:nvPr>
        </p:nvGraphicFramePr>
        <p:xfrm>
          <a:off x="488196" y="697704"/>
          <a:ext cx="9448800" cy="3489325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1996367546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886809287"/>
                    </a:ext>
                  </a:extLst>
                </a:gridCol>
              </a:tblGrid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PROBLEMA O PROBLEMA 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247949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SCOPO DEL PROGETTO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223311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BUSINESS CASE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761586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OBIETTIVI / METRICHE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283196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RISULTATI ATTESI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370378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2A29ACB9-DD4A-4609-90CB-18909D54A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696412"/>
              </p:ext>
            </p:extLst>
          </p:nvPr>
        </p:nvGraphicFramePr>
        <p:xfrm>
          <a:off x="488196" y="4959636"/>
          <a:ext cx="9448800" cy="1395730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3734826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1467896747"/>
                    </a:ext>
                  </a:extLst>
                </a:gridCol>
              </a:tblGrid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NELL'AMBITO DI APPLICAZIONE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0059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AL DI FUORI DELL'AMBITO DI APPLICAZIONE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B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382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3592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2. PROGRAMMA PROVVISORIO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PROGRAMMA PROVVISORIO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ABD8C64-143C-4A5E-8B6A-75D3668D34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809706"/>
              </p:ext>
            </p:extLst>
          </p:nvPr>
        </p:nvGraphicFramePr>
        <p:xfrm>
          <a:off x="447932" y="705678"/>
          <a:ext cx="10276896" cy="5563391"/>
        </p:xfrm>
        <a:graphic>
          <a:graphicData uri="http://schemas.openxmlformats.org/drawingml/2006/table">
            <a:tbl>
              <a:tblPr/>
              <a:tblGrid>
                <a:gridCol w="5758784">
                  <a:extLst>
                    <a:ext uri="{9D8B030D-6E8A-4147-A177-3AD203B41FA5}">
                      <a16:colId xmlns:a16="http://schemas.microsoft.com/office/drawing/2014/main" val="45349884"/>
                    </a:ext>
                  </a:extLst>
                </a:gridCol>
                <a:gridCol w="2295242">
                  <a:extLst>
                    <a:ext uri="{9D8B030D-6E8A-4147-A177-3AD203B41FA5}">
                      <a16:colId xmlns:a16="http://schemas.microsoft.com/office/drawing/2014/main" val="4030175396"/>
                    </a:ext>
                  </a:extLst>
                </a:gridCol>
                <a:gridCol w="2222870">
                  <a:extLst>
                    <a:ext uri="{9D8B030D-6E8A-4147-A177-3AD203B41FA5}">
                      <a16:colId xmlns:a16="http://schemas.microsoft.com/office/drawing/2014/main" val="2635095511"/>
                    </a:ext>
                  </a:extLst>
                </a:gridCol>
              </a:tblGrid>
              <a:tr h="373311">
                <a:tc>
                  <a:txBody>
                    <a:bodyPr/>
                    <a:lstStyle/>
                    <a:p>
                      <a:pPr algn="l" fontAlgn="ctr"/>
                      <a:r>
                        <a:rPr lang="it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PIETRA MILIARE CHIAVE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INIZIO</a:t>
                      </a: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FINIRE</a:t>
                      </a: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266174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Modulo Team di progetto / Revisione preliminare / Ambito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816394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Finalizza il piano di progetto / Carta / Kick Off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720879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Definisci fase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254951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Fase di misura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482540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Fase di analisi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953128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Fase di miglioramento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724549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Fase di controllo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060000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Rapporto di riepilogo del progetto e chiusura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696142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853147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329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877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RISORSE &amp; COSTI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D06D19-8700-CB49-AABF-B7DE9DFDE540}"/>
              </a:ext>
            </a:extLst>
          </p:cNvPr>
          <p:cNvSpPr txBox="1"/>
          <p:nvPr/>
        </p:nvSpPr>
        <p:spPr>
          <a:xfrm>
            <a:off x="367748" y="248400"/>
            <a:ext cx="2257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RISORSE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7917102-5A33-4403-8779-9E0F7BC0D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896153"/>
              </p:ext>
            </p:extLst>
          </p:nvPr>
        </p:nvGraphicFramePr>
        <p:xfrm>
          <a:off x="444760" y="723151"/>
          <a:ext cx="9448800" cy="2093595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4094908337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4207127760"/>
                    </a:ext>
                  </a:extLst>
                </a:gridCol>
              </a:tblGrid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TEAM DI PROGETTO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166472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RISORSE DI SUPPORTO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920344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ESIGENZE SPECIALI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34303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2E21270-3FBA-4420-BFD2-4643CF6BC93D}"/>
              </a:ext>
            </a:extLst>
          </p:cNvPr>
          <p:cNvSpPr txBox="1"/>
          <p:nvPr/>
        </p:nvSpPr>
        <p:spPr>
          <a:xfrm>
            <a:off x="367748" y="2829832"/>
            <a:ext cx="1141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COSTI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293C68B-FEC8-436F-9C75-91A96EC328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445881"/>
              </p:ext>
            </p:extLst>
          </p:nvPr>
        </p:nvGraphicFramePr>
        <p:xfrm>
          <a:off x="444760" y="3262810"/>
          <a:ext cx="9448800" cy="2991485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532633734"/>
                    </a:ext>
                  </a:extLst>
                </a:gridCol>
                <a:gridCol w="1967708">
                  <a:extLst>
                    <a:ext uri="{9D8B030D-6E8A-4147-A177-3AD203B41FA5}">
                      <a16:colId xmlns:a16="http://schemas.microsoft.com/office/drawing/2014/main" val="4170409706"/>
                    </a:ext>
                  </a:extLst>
                </a:gridCol>
                <a:gridCol w="1359334">
                  <a:extLst>
                    <a:ext uri="{9D8B030D-6E8A-4147-A177-3AD203B41FA5}">
                      <a16:colId xmlns:a16="http://schemas.microsoft.com/office/drawing/2014/main" val="2162117222"/>
                    </a:ext>
                  </a:extLst>
                </a:gridCol>
                <a:gridCol w="1359334">
                  <a:extLst>
                    <a:ext uri="{9D8B030D-6E8A-4147-A177-3AD203B41FA5}">
                      <a16:colId xmlns:a16="http://schemas.microsoft.com/office/drawing/2014/main" val="3686796820"/>
                    </a:ext>
                  </a:extLst>
                </a:gridCol>
                <a:gridCol w="750961">
                  <a:extLst>
                    <a:ext uri="{9D8B030D-6E8A-4147-A177-3AD203B41FA5}">
                      <a16:colId xmlns:a16="http://schemas.microsoft.com/office/drawing/2014/main" val="502520764"/>
                    </a:ext>
                  </a:extLst>
                </a:gridCol>
                <a:gridCol w="2043755">
                  <a:extLst>
                    <a:ext uri="{9D8B030D-6E8A-4147-A177-3AD203B41FA5}">
                      <a16:colId xmlns:a16="http://schemas.microsoft.com/office/drawing/2014/main" val="1459874708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algn="l" fontAlgn="ctr"/>
                      <a:r>
                        <a:rPr lang="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TIPO DI COSTO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BE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NOMI FORNITORI / MANODOPERA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B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TASSO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Qty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IMPORTO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401314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Lavoro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182880" marT="0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251426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Lavoro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182880" marT="0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840133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Lavoro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182880" marT="0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748378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Forniture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182880" marT="0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990625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Misto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182880" marT="0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162371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COSTI TOTALI</a:t>
                      </a:r>
                    </a:p>
                  </a:txBody>
                  <a:tcPr marL="9525" marR="114300" marT="9525" marB="0" anchor="ctr">
                    <a:lnL>
                      <a:noFill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182880" marT="0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447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643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VANTAGGI &amp; CLIENTI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D06D19-8700-CB49-AABF-B7DE9DFDE540}"/>
              </a:ext>
            </a:extLst>
          </p:cNvPr>
          <p:cNvSpPr txBox="1"/>
          <p:nvPr/>
        </p:nvSpPr>
        <p:spPr>
          <a:xfrm>
            <a:off x="367748" y="248400"/>
            <a:ext cx="3958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 VANTAGGI E CLIENTI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72D526B-7D39-4AD3-ADEB-D8D7825D82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403887"/>
              </p:ext>
            </p:extLst>
          </p:nvPr>
        </p:nvGraphicFramePr>
        <p:xfrm>
          <a:off x="472698" y="719663"/>
          <a:ext cx="9448800" cy="1698073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3129605748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4134565234"/>
                    </a:ext>
                  </a:extLst>
                </a:gridCol>
              </a:tblGrid>
              <a:tr h="481456"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PROPRIETARIO DEL PROCESSO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401919"/>
                  </a:ext>
                </a:extLst>
              </a:tr>
              <a:tr h="395206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STAKEHOLDER CHIAVE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803336"/>
                  </a:ext>
                </a:extLst>
              </a:tr>
              <a:tr h="395207"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CLIENTE FINALE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862052"/>
                  </a:ext>
                </a:extLst>
              </a:tr>
              <a:tr h="426204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BENEFICI ATTESI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09551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A97594C-07DD-4DB1-9368-BAAF8E323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300818"/>
              </p:ext>
            </p:extLst>
          </p:nvPr>
        </p:nvGraphicFramePr>
        <p:xfrm>
          <a:off x="472698" y="2498752"/>
          <a:ext cx="9448800" cy="3883025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82474641"/>
                    </a:ext>
                  </a:extLst>
                </a:gridCol>
                <a:gridCol w="1967708">
                  <a:extLst>
                    <a:ext uri="{9D8B030D-6E8A-4147-A177-3AD203B41FA5}">
                      <a16:colId xmlns:a16="http://schemas.microsoft.com/office/drawing/2014/main" val="1810954435"/>
                    </a:ext>
                  </a:extLst>
                </a:gridCol>
                <a:gridCol w="1359334">
                  <a:extLst>
                    <a:ext uri="{9D8B030D-6E8A-4147-A177-3AD203B41FA5}">
                      <a16:colId xmlns:a16="http://schemas.microsoft.com/office/drawing/2014/main" val="2742326689"/>
                    </a:ext>
                  </a:extLst>
                </a:gridCol>
                <a:gridCol w="2110295">
                  <a:extLst>
                    <a:ext uri="{9D8B030D-6E8A-4147-A177-3AD203B41FA5}">
                      <a16:colId xmlns:a16="http://schemas.microsoft.com/office/drawing/2014/main" val="3672165900"/>
                    </a:ext>
                  </a:extLst>
                </a:gridCol>
                <a:gridCol w="2043755">
                  <a:extLst>
                    <a:ext uri="{9D8B030D-6E8A-4147-A177-3AD203B41FA5}">
                      <a16:colId xmlns:a16="http://schemas.microsoft.com/office/drawing/2014/main" val="3932209737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algn="l" fontAlgn="ctr"/>
                      <a:r>
                        <a:rPr lang="it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TIPO DI PRESTAZIONE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BASE DELLA STIMA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IMPORTO STIMATO DELLE PRESTAZIONI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324035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Risparmi sui costi specifici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$ 25.000,00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555518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Aumento dei ricavi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$ 92.500,00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280908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Maggiore produttività (Soft)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$ 17.500,00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070610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Conformità migliorata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$ 12.000,00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128199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Migliore processo decisionale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$ 18.500,00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579825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Meno manutenzione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$ 26.000,00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56206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Altri costi evitati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$ 46.250,00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754924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BENEFICIO TOTALE</a:t>
                      </a:r>
                    </a:p>
                  </a:txBody>
                  <a:tcPr marL="9525" marR="114300" marT="9525" marB="0" anchor="ctr">
                    <a:lnL>
                      <a:noFill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$ 237.750,00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389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489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RISCHI, VINCOLI E IPOTESI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D06D19-8700-CB49-AABF-B7DE9DFDE540}"/>
              </a:ext>
            </a:extLst>
          </p:cNvPr>
          <p:cNvSpPr txBox="1"/>
          <p:nvPr/>
        </p:nvSpPr>
        <p:spPr>
          <a:xfrm>
            <a:off x="367748" y="248400"/>
            <a:ext cx="5921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5. RISCHI, VINCOLI E IPOTESI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753E2D6-08E7-4F28-9E2A-A9EAF1B07D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035698"/>
              </p:ext>
            </p:extLst>
          </p:nvPr>
        </p:nvGraphicFramePr>
        <p:xfrm>
          <a:off x="472698" y="710065"/>
          <a:ext cx="9448800" cy="4194810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1881596487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619396767"/>
                    </a:ext>
                  </a:extLst>
                </a:gridCol>
              </a:tblGrid>
              <a:tr h="1398270"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RISCHI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3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898126"/>
                  </a:ext>
                </a:extLst>
              </a:tr>
              <a:tr h="1398270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VINCOLI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DD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779886"/>
                  </a:ext>
                </a:extLst>
              </a:tr>
              <a:tr h="1398270"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IPOTESI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02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620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a, motivo di sfondo&#10;&#10;Descrizione generata automaticamente">
            <a:extLst>
              <a:ext uri="{FF2B5EF4-FFF2-40B4-BE49-F238E27FC236}">
                <a16:creationId xmlns:a16="http://schemas.microsoft.com/office/drawing/2014/main" id="{41B95720-D5C1-FD35-62F5-008F243DAE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1982" y="527050"/>
            <a:ext cx="4800600" cy="5803900"/>
          </a:xfrm>
          <a:prstGeom prst="rect">
            <a:avLst/>
          </a:prstGeom>
        </p:spPr>
      </p:pic>
      <p:sp>
        <p:nvSpPr>
          <p:cNvPr id="39" name="Rectangle 7">
            <a:extLst>
              <a:ext uri="{FF2B5EF4-FFF2-40B4-BE49-F238E27FC236}">
                <a16:creationId xmlns:a16="http://schemas.microsoft.com/office/drawing/2014/main" id="{C5C9822A-2673-EF4B-83F8-7225B1732D23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0" name="Parallelogram 39">
            <a:extLst>
              <a:ext uri="{FF2B5EF4-FFF2-40B4-BE49-F238E27FC236}">
                <a16:creationId xmlns:a16="http://schemas.microsoft.com/office/drawing/2014/main" id="{CEEE06DA-2C33-C84F-940E-6D7DB4C078C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1A0FB2-B8D0-CA42-B368-F7E708F385C5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PREPARATO DA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9EC24629-596C-6F43-9073-88FDEC0A76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371815"/>
              </p:ext>
            </p:extLst>
          </p:nvPr>
        </p:nvGraphicFramePr>
        <p:xfrm>
          <a:off x="408789" y="785168"/>
          <a:ext cx="8100723" cy="9947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6364">
                  <a:extLst>
                    <a:ext uri="{9D8B030D-6E8A-4147-A177-3AD203B41FA5}">
                      <a16:colId xmlns:a16="http://schemas.microsoft.com/office/drawing/2014/main" val="1352701077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1056840554"/>
                    </a:ext>
                  </a:extLst>
                </a:gridCol>
                <a:gridCol w="2171959">
                  <a:extLst>
                    <a:ext uri="{9D8B030D-6E8A-4147-A177-3AD203B41FA5}">
                      <a16:colId xmlns:a16="http://schemas.microsoft.com/office/drawing/2014/main" val="3764831040"/>
                    </a:ext>
                  </a:extLst>
                </a:gridCol>
              </a:tblGrid>
              <a:tr h="2404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PREPARATO DA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TITOLO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DATTERO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552269"/>
                  </a:ext>
                </a:extLst>
              </a:tr>
              <a:tr h="7543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936180"/>
                  </a:ext>
                </a:extLst>
              </a:tr>
            </a:tbl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E36FEB26-6347-CD41-956A-B259185DAC9B}"/>
              </a:ext>
            </a:extLst>
          </p:cNvPr>
          <p:cNvSpPr txBox="1"/>
          <p:nvPr/>
        </p:nvSpPr>
        <p:spPr>
          <a:xfrm>
            <a:off x="367748" y="248400"/>
            <a:ext cx="2496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6. PREPARATO DA</a:t>
            </a:r>
          </a:p>
        </p:txBody>
      </p:sp>
    </p:spTree>
    <p:extLst>
      <p:ext uri="{BB962C8B-B14F-4D97-AF65-F5344CB8AC3E}">
        <p14:creationId xmlns:p14="http://schemas.microsoft.com/office/powerpoint/2010/main" val="576055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_IC-Project-Definition-Six-Sigma-Worksheet-Template_PowerPoint" id="{37767492-E183-7543-B5C1-7600B70972A0}" vid="{9CEF50A3-A285-A246-87C2-B0707780F7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12</TotalTime>
  <Words>573</Words>
  <Application>Microsoft Macintosh PowerPoint</Application>
  <PresentationFormat>Widescreen</PresentationFormat>
  <Paragraphs>186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PowerPoint</dc:title>
  <dc:creator>Thomas Blosel</dc:creator>
  <cp:lastModifiedBy>Jason Flores</cp:lastModifiedBy>
  <cp:revision>6</cp:revision>
  <dcterms:created xsi:type="dcterms:W3CDTF">2022-04-23T12:55:33Z</dcterms:created>
  <dcterms:modified xsi:type="dcterms:W3CDTF">2022-09-11T04:28:33Z</dcterms:modified>
</cp:coreProperties>
</file>