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342" r:id="rId2"/>
    <p:sldId id="384" r:id="rId3"/>
    <p:sldId id="353" r:id="rId4"/>
    <p:sldId id="354" r:id="rId5"/>
    <p:sldId id="379" r:id="rId6"/>
    <p:sldId id="378" r:id="rId7"/>
    <p:sldId id="382" r:id="rId8"/>
    <p:sldId id="383" r:id="rId9"/>
    <p:sldId id="370" r:id="rId10"/>
    <p:sldId id="29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7DA"/>
    <a:srgbClr val="F5EDD2"/>
    <a:srgbClr val="EBE3CA"/>
    <a:srgbClr val="E3EEEE"/>
    <a:srgbClr val="EFEBE0"/>
    <a:srgbClr val="F6F2E7"/>
    <a:srgbClr val="EDF8F7"/>
    <a:srgbClr val="FAFFFF"/>
    <a:srgbClr val="EAF8F8"/>
    <a:srgbClr val="AF4B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45" autoAdjust="0"/>
    <p:restoredTop sz="86447"/>
  </p:normalViewPr>
  <p:slideViewPr>
    <p:cSldViewPr snapToGrid="0" snapToObjects="1">
      <p:cViewPr varScale="1">
        <p:scale>
          <a:sx n="112" d="100"/>
          <a:sy n="112" d="100"/>
        </p:scale>
        <p:origin x="840" y="184"/>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8" Type="http://schemas.openxmlformats.org/officeDocument/2006/relationships/slide" Target="slides/slide10.xml"/><Relationship Id="rId3" Type="http://schemas.openxmlformats.org/officeDocument/2006/relationships/slide" Target="slides/slide5.xml"/><Relationship Id="rId7" Type="http://schemas.openxmlformats.org/officeDocument/2006/relationships/slide" Target="slides/slide9.xml"/><Relationship Id="rId2" Type="http://schemas.openxmlformats.org/officeDocument/2006/relationships/slide" Target="slides/slide4.xml"/><Relationship Id="rId1" Type="http://schemas.openxmlformats.org/officeDocument/2006/relationships/slide" Target="slides/slide3.xml"/><Relationship Id="rId6" Type="http://schemas.openxmlformats.org/officeDocument/2006/relationships/slide" Target="slides/slide8.xml"/><Relationship Id="rId5" Type="http://schemas.openxmlformats.org/officeDocument/2006/relationships/slide" Target="slides/slide7.xml"/><Relationship Id="rId4"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9/10/22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4112506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1896413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992473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22580607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25415894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9/10/22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9/10/22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9/10/22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9/10/22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slide" Target="slide10.xml"/><Relationship Id="rId7"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6.xml"/><Relationship Id="rId5" Type="http://schemas.openxmlformats.org/officeDocument/2006/relationships/slide" Target="slide4.xml"/><Relationship Id="rId4" Type="http://schemas.openxmlformats.org/officeDocument/2006/relationships/slide" Target="slide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Forma, padrão de fundo&#10;&#10;Descrição gerada automaticamente">
            <a:extLst>
              <a:ext uri="{FF2B5EF4-FFF2-40B4-BE49-F238E27FC236}">
                <a16:creationId xmlns:a16="http://schemas.microsoft.com/office/drawing/2014/main" id="{0ACBBE1F-DE8A-061A-AFBD-1BB53BDD57DC}"/>
              </a:ext>
            </a:extLst>
          </p:cNvPr>
          <p:cNvPicPr>
            <a:picLocks noChangeAspect="1"/>
          </p:cNvPicPr>
          <p:nvPr/>
        </p:nvPicPr>
        <p:blipFill>
          <a:blip r:embed="rId2">
            <a:alphaModFix/>
          </a:blip>
          <a:stretch>
            <a:fillRect/>
          </a:stretch>
        </p:blipFill>
        <p:spPr>
          <a:xfrm>
            <a:off x="7191982" y="620667"/>
            <a:ext cx="4800600" cy="5803900"/>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523220"/>
          </a:xfrm>
          <a:prstGeom prst="rect">
            <a:avLst/>
          </a:prstGeom>
          <a:noFill/>
        </p:spPr>
        <p:txBody>
          <a:bodyPr wrap="square" rtlCol="0">
            <a:spAutoFit/>
          </a:bodyPr>
          <a:lstStyle/>
          <a:p>
            <a:r>
              <a:rPr lang="pt" sz="2800" b="1" dirty="0">
                <a:solidFill>
                  <a:schemeClr val="tx1">
                    <a:lumMod val="75000"/>
                    <a:lumOff val="25000"/>
                  </a:schemeClr>
                </a:solidFill>
                <a:latin typeface="Century Gothic" panose="020B0502020202020204" pitchFamily="34" charset="0"/>
              </a:rPr>
              <a:t>MODELO DE AFTOS DE PROJETO DE SEIS SIGMA</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rPr>
              <a:t>MODELO DE AFTOS DE PROJETO DE SEIS SIGMA</a:t>
            </a:r>
            <a:endParaRPr lang="en-US" dirty="0">
              <a:solidFill>
                <a:schemeClr val="bg1"/>
              </a:solidFill>
              <a:latin typeface="Century Gothic" panose="020B0502020202020204" pitchFamily="34" charset="0"/>
              <a:ea typeface="Arial" charset="0"/>
              <a:cs typeface="Arial" charset="0"/>
            </a:endParaRPr>
          </a:p>
        </p:txBody>
      </p:sp>
      <p:sp>
        <p:nvSpPr>
          <p:cNvPr id="13" name="TextBox 12">
            <a:extLst>
              <a:ext uri="{FF2B5EF4-FFF2-40B4-BE49-F238E27FC236}">
                <a16:creationId xmlns:a16="http://schemas.microsoft.com/office/drawing/2014/main" id="{226E6ECB-CF92-3B4C-9578-D6C0F06A41C9}"/>
              </a:ext>
            </a:extLst>
          </p:cNvPr>
          <p:cNvSpPr txBox="1"/>
          <p:nvPr/>
        </p:nvSpPr>
        <p:spPr>
          <a:xfrm>
            <a:off x="367747" y="1400027"/>
            <a:ext cx="5178021" cy="461665"/>
          </a:xfrm>
          <a:prstGeom prst="rect">
            <a:avLst/>
          </a:prstGeom>
          <a:noFill/>
        </p:spPr>
        <p:txBody>
          <a:bodyPr wrap="square" rtlCol="0">
            <a:spAutoFit/>
          </a:bodyPr>
          <a:lstStyle/>
          <a:p>
            <a:r>
              <a:rPr lang="pt" sz="2400" dirty="0">
                <a:solidFill>
                  <a:schemeClr val="tx1">
                    <a:lumMod val="65000"/>
                    <a:lumOff val="35000"/>
                  </a:schemeClr>
                </a:solidFill>
                <a:latin typeface="Century Gothic" panose="020B0502020202020204" pitchFamily="34" charset="0"/>
              </a:rPr>
              <a:t>LEMBRETE IMPORTANTE</a:t>
            </a:r>
          </a:p>
        </p:txBody>
      </p:sp>
      <p:sp>
        <p:nvSpPr>
          <p:cNvPr id="2" name="TextBox 1">
            <a:extLst>
              <a:ext uri="{FF2B5EF4-FFF2-40B4-BE49-F238E27FC236}">
                <a16:creationId xmlns:a16="http://schemas.microsoft.com/office/drawing/2014/main" id="{A2747017-EAA0-87C6-AA1A-A13386126582}"/>
              </a:ext>
            </a:extLst>
          </p:cNvPr>
          <p:cNvSpPr txBox="1"/>
          <p:nvPr/>
        </p:nvSpPr>
        <p:spPr>
          <a:xfrm>
            <a:off x="496957" y="2027583"/>
            <a:ext cx="6559826" cy="3779111"/>
          </a:xfrm>
          <a:prstGeom prst="rect">
            <a:avLst/>
          </a:prstGeom>
          <a:noFill/>
        </p:spPr>
        <p:txBody>
          <a:bodyPr wrap="square" rtlCol="0">
            <a:spAutoFit/>
          </a:bodyPr>
          <a:lstStyle/>
          <a:p>
            <a:pPr>
              <a:lnSpc>
                <a:spcPct val="150000"/>
              </a:lnSpc>
            </a:pPr>
            <a:r>
              <a:rPr lang="pt" dirty="0">
                <a:latin typeface="Century Gothic" panose="020B0502020202020204" pitchFamily="34" charset="0"/>
              </a:rPr>
              <a:t>Uma carta escrita narrativa deve ser circulada e assinada pelos patrocinadores do projeto. Você pode anexar uma versão completa deste modelo à sua carta escrita narrativa em um esforço para mantê-lo curto e conciso. </a:t>
            </a:r>
          </a:p>
          <a:p>
            <a:pPr>
              <a:lnSpc>
                <a:spcPct val="150000"/>
              </a:lnSpc>
            </a:pPr>
            <a:endParaRPr lang="en-US" dirty="0">
              <a:latin typeface="Century Gothic" panose="020B0502020202020204" pitchFamily="34" charset="0"/>
            </a:endParaRPr>
          </a:p>
          <a:p>
            <a:pPr>
              <a:lnSpc>
                <a:spcPct val="150000"/>
              </a:lnSpc>
            </a:pPr>
            <a:r>
              <a:rPr lang="pt" dirty="0">
                <a:latin typeface="Century Gothic" panose="020B0502020202020204" pitchFamily="34" charset="0"/>
              </a:rPr>
              <a:t>Por favor, certifique-se de se encontrar com a equipe do projeto e patrocinadores antes de completar este modelo. Muitas das informações necessárias precisarão vir de uma discussão com membros da equipe e patrocinadores.</a:t>
            </a:r>
          </a:p>
        </p:txBody>
      </p:sp>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pt"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pt" sz="1400" b="0" dirty="0">
                          <a:solidFill>
                            <a:schemeClr val="tx1"/>
                          </a:solidFill>
                          <a:effectLst/>
                          <a:latin typeface="Century Gothic" panose="020B0502020202020204" pitchFamily="34" charset="0"/>
                        </a:rPr>
                        <a:t>Quaisquer artigos, modelos ou informações fornecidas pelo Smartsheet no site são apenas para referência. Embora nos esforcemos para manter as informações atualizadas e corretas, não fazemos representações ou garantias de qualquer tipo, expressas ou implícitas, sobre a completude, precisão, confiabilidade, adequação ou disponibilidade em relação ao site ou às informações, artigos, modelos ou gráficos relacionados contidos no site. Qualquer dependência que você colocar em tais informações é, portanto, estritamente por sua conta e risco.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430887"/>
          </a:xfrm>
          <a:prstGeom prst="rect">
            <a:avLst/>
          </a:prstGeom>
          <a:noFill/>
        </p:spPr>
        <p:txBody>
          <a:bodyPr wrap="square" rtlCol="0">
            <a:spAutoFit/>
          </a:bodyPr>
          <a:lstStyle/>
          <a:p>
            <a:r>
              <a:rPr lang="pt" sz="2200" b="1" dirty="0">
                <a:solidFill>
                  <a:schemeClr val="tx1">
                    <a:lumMod val="75000"/>
                    <a:lumOff val="25000"/>
                  </a:schemeClr>
                </a:solidFill>
                <a:latin typeface="Century Gothic" panose="020B0502020202020204" pitchFamily="34" charset="0"/>
              </a:rPr>
              <a:t>CARTA DO PROJETO SIX SIGMA</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rPr>
              <a:t>CARTA DO PROJETO SIX SIGMA</a:t>
            </a:r>
            <a:endParaRPr lang="en-US" dirty="0">
              <a:solidFill>
                <a:schemeClr val="bg1"/>
              </a:solidFill>
              <a:latin typeface="Century Gothic" panose="020B0502020202020204" pitchFamily="34" charset="0"/>
              <a:ea typeface="Arial" charset="0"/>
              <a:cs typeface="Arial" charset="0"/>
            </a:endParaRPr>
          </a:p>
        </p:txBody>
      </p:sp>
      <p:graphicFrame>
        <p:nvGraphicFramePr>
          <p:cNvPr id="5" name="Table 4">
            <a:extLst>
              <a:ext uri="{FF2B5EF4-FFF2-40B4-BE49-F238E27FC236}">
                <a16:creationId xmlns:a16="http://schemas.microsoft.com/office/drawing/2014/main" id="{E4E1EF1D-44E9-405A-962E-9662EEC24BF0}"/>
              </a:ext>
            </a:extLst>
          </p:cNvPr>
          <p:cNvGraphicFramePr>
            <a:graphicFrameLocks noGrp="1"/>
          </p:cNvGraphicFramePr>
          <p:nvPr/>
        </p:nvGraphicFramePr>
        <p:xfrm>
          <a:off x="168967" y="1908313"/>
          <a:ext cx="11678478" cy="4194314"/>
        </p:xfrm>
        <a:graphic>
          <a:graphicData uri="http://schemas.openxmlformats.org/drawingml/2006/table">
            <a:tbl>
              <a:tblPr/>
              <a:tblGrid>
                <a:gridCol w="290244">
                  <a:extLst>
                    <a:ext uri="{9D8B030D-6E8A-4147-A177-3AD203B41FA5}">
                      <a16:colId xmlns:a16="http://schemas.microsoft.com/office/drawing/2014/main" val="3077314378"/>
                    </a:ext>
                  </a:extLst>
                </a:gridCol>
                <a:gridCol w="2371593">
                  <a:extLst>
                    <a:ext uri="{9D8B030D-6E8A-4147-A177-3AD203B41FA5}">
                      <a16:colId xmlns:a16="http://schemas.microsoft.com/office/drawing/2014/main" val="3974924313"/>
                    </a:ext>
                  </a:extLst>
                </a:gridCol>
                <a:gridCol w="2371593">
                  <a:extLst>
                    <a:ext uri="{9D8B030D-6E8A-4147-A177-3AD203B41FA5}">
                      <a16:colId xmlns:a16="http://schemas.microsoft.com/office/drawing/2014/main" val="1781912408"/>
                    </a:ext>
                  </a:extLst>
                </a:gridCol>
                <a:gridCol w="1638349">
                  <a:extLst>
                    <a:ext uri="{9D8B030D-6E8A-4147-A177-3AD203B41FA5}">
                      <a16:colId xmlns:a16="http://schemas.microsoft.com/office/drawing/2014/main" val="2801501734"/>
                    </a:ext>
                  </a:extLst>
                </a:gridCol>
                <a:gridCol w="2543450">
                  <a:extLst>
                    <a:ext uri="{9D8B030D-6E8A-4147-A177-3AD203B41FA5}">
                      <a16:colId xmlns:a16="http://schemas.microsoft.com/office/drawing/2014/main" val="1833642973"/>
                    </a:ext>
                  </a:extLst>
                </a:gridCol>
                <a:gridCol w="2463249">
                  <a:extLst>
                    <a:ext uri="{9D8B030D-6E8A-4147-A177-3AD203B41FA5}">
                      <a16:colId xmlns:a16="http://schemas.microsoft.com/office/drawing/2014/main" val="3405722606"/>
                    </a:ext>
                  </a:extLst>
                </a:gridCol>
              </a:tblGrid>
              <a:tr h="318757">
                <a:tc rowSpan="8">
                  <a:txBody>
                    <a:bodyPr/>
                    <a:lstStyle/>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noFill/>
                  </a:tcPr>
                </a:tc>
                <a:tc gridSpan="3">
                  <a:txBody>
                    <a:bodyPr/>
                    <a:lstStyle/>
                    <a:p>
                      <a:pPr algn="l" fontAlgn="b"/>
                      <a:r>
                        <a:rPr lang="pt" sz="1000" b="0" i="0" u="none" strike="noStrike" dirty="0">
                          <a:solidFill>
                            <a:srgbClr val="000000"/>
                          </a:solidFill>
                          <a:effectLst/>
                          <a:latin typeface="Century Gothic" panose="020B0502020202020204" pitchFamily="34" charset="0"/>
                        </a:rPr>
                        <a:t>NOME DO PROJETO</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a:txBody>
                    <a:bodyPr/>
                    <a:lstStyle/>
                    <a:p>
                      <a:pPr algn="ctr" fontAlgn="b"/>
                      <a:r>
                        <a:rPr lang="pt" sz="1000" b="0" i="0" u="none" strike="noStrike" dirty="0">
                          <a:solidFill>
                            <a:srgbClr val="000000"/>
                          </a:solidFill>
                          <a:effectLst/>
                          <a:latin typeface="Century Gothic" panose="020B0502020202020204" pitchFamily="34" charset="0"/>
                        </a:rPr>
                        <a:t>GERENTE DE PROJETOS</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ctr" fontAlgn="b"/>
                      <a:r>
                        <a:rPr lang="pt" sz="1000" b="0" i="0" u="none" strike="noStrike" dirty="0">
                          <a:solidFill>
                            <a:srgbClr val="000000"/>
                          </a:solidFill>
                          <a:effectLst/>
                          <a:latin typeface="Century Gothic" panose="020B0502020202020204" pitchFamily="34" charset="0"/>
                        </a:rPr>
                        <a:t>PATROCINADOR DO PROJETO</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066972825"/>
                  </a:ext>
                </a:extLst>
              </a:tr>
              <a:tr h="79689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3">
                  <a:txBody>
                    <a:bodyPr/>
                    <a:lstStyle/>
                    <a:p>
                      <a:pPr algn="l" fontAlgn="ctr"/>
                      <a:r>
                        <a:rPr lang="en-US" sz="12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tc hMerge="1">
                  <a:txBody>
                    <a:bodyPr/>
                    <a:lstStyle/>
                    <a:p>
                      <a:endParaRPr lang="en-US"/>
                    </a:p>
                  </a:txBody>
                  <a:tcPr/>
                </a:tc>
                <a:tc hMerge="1">
                  <a:txBody>
                    <a:bodyPr/>
                    <a:lstStyle/>
                    <a:p>
                      <a:endParaRPr lang="en-US"/>
                    </a:p>
                  </a:txBody>
                  <a:tcPr/>
                </a:tc>
                <a:tc>
                  <a:txBody>
                    <a:bodyPr/>
                    <a:lstStyle/>
                    <a:p>
                      <a:pPr algn="ctr" fontAlgn="ctr"/>
                      <a:r>
                        <a:rPr lang="en-US" sz="12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fontAlgn="ctr"/>
                      <a:r>
                        <a:rPr lang="en-US" sz="1200" b="0" i="0" u="none" strike="noStrike">
                          <a:solidFill>
                            <a:srgbClr val="000000"/>
                          </a:solidFill>
                          <a:effectLst/>
                          <a:latin typeface="Century Gothic" panose="020B0502020202020204" pitchFamily="34" charset="0"/>
                        </a:rPr>
                        <a:t> </a:t>
                      </a: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3600558998"/>
                  </a:ext>
                </a:extLst>
              </a:tr>
              <a:tr h="318757">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gridSpan="2">
                  <a:txBody>
                    <a:bodyPr/>
                    <a:lstStyle/>
                    <a:p>
                      <a:pPr algn="l" fontAlgn="b"/>
                      <a:r>
                        <a:rPr lang="pt" sz="1000" b="0" i="0" u="none" strike="noStrike">
                          <a:solidFill>
                            <a:srgbClr val="000000"/>
                          </a:solidFill>
                          <a:effectLst/>
                          <a:latin typeface="Century Gothic" panose="020B0502020202020204" pitchFamily="34" charset="0"/>
                        </a:rPr>
                        <a:t>EMAIL</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hMerge="1">
                  <a:txBody>
                    <a:bodyPr/>
                    <a:lstStyle/>
                    <a:p>
                      <a:endParaRPr lang="en-US"/>
                    </a:p>
                  </a:txBody>
                  <a:tcPr/>
                </a:tc>
                <a:tc>
                  <a:txBody>
                    <a:bodyPr/>
                    <a:lstStyle/>
                    <a:p>
                      <a:pPr algn="ctr" fontAlgn="b"/>
                      <a:r>
                        <a:rPr lang="pt" sz="1000" b="0" i="0" u="none" strike="noStrike">
                          <a:solidFill>
                            <a:srgbClr val="000000"/>
                          </a:solidFill>
                          <a:effectLst/>
                          <a:latin typeface="Century Gothic" panose="020B0502020202020204" pitchFamily="34" charset="0"/>
                        </a:rPr>
                        <a:t>TELEFONE</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gridSpan="2">
                  <a:txBody>
                    <a:bodyPr/>
                    <a:lstStyle/>
                    <a:p>
                      <a:pPr algn="l" fontAlgn="b"/>
                      <a:r>
                        <a:rPr lang="pt" sz="1000" b="0" i="0" u="none" strike="noStrike" dirty="0">
                          <a:solidFill>
                            <a:srgbClr val="000000"/>
                          </a:solidFill>
                          <a:effectLst/>
                          <a:latin typeface="Century Gothic" panose="020B0502020202020204" pitchFamily="34" charset="0"/>
                        </a:rPr>
                        <a:t>UNIDADE ORGANIZACIONAL</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3463511437"/>
                  </a:ext>
                </a:extLst>
              </a:tr>
              <a:tr h="70746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2">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6F2E7"/>
                    </a:solidFill>
                  </a:tcPr>
                </a:tc>
                <a:tc hMerge="1">
                  <a:txBody>
                    <a:bodyPr/>
                    <a:lstStyle/>
                    <a:p>
                      <a:endParaRPr lang="en-US"/>
                    </a:p>
                  </a:txBody>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6F2E7"/>
                    </a:solidFill>
                  </a:tcPr>
                </a:tc>
                <a:tc gridSpan="2">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FEBE0"/>
                    </a:solidFill>
                  </a:tcPr>
                </a:tc>
                <a:tc hMerge="1">
                  <a:txBody>
                    <a:bodyPr/>
                    <a:lstStyle/>
                    <a:p>
                      <a:endParaRPr lang="en-US"/>
                    </a:p>
                  </a:txBody>
                  <a:tcPr/>
                </a:tc>
                <a:extLst>
                  <a:ext uri="{0D108BD9-81ED-4DB2-BD59-A6C34878D82A}">
                    <a16:rowId xmlns:a16="http://schemas.microsoft.com/office/drawing/2014/main" val="1186911167"/>
                  </a:ext>
                </a:extLst>
              </a:tr>
              <a:tr h="318757">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pt" sz="1000" b="0" i="0" u="none" strike="noStrike">
                          <a:solidFill>
                            <a:srgbClr val="000000"/>
                          </a:solidFill>
                          <a:effectLst/>
                          <a:latin typeface="Century Gothic" panose="020B0502020202020204" pitchFamily="34" charset="0"/>
                        </a:rPr>
                        <a:t>CINTURÕES VERDES ATRIBUÍDOS</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pt" sz="1000" b="0" i="0" u="none" strike="noStrike">
                          <a:solidFill>
                            <a:srgbClr val="000000"/>
                          </a:solidFill>
                          <a:effectLst/>
                          <a:latin typeface="Century Gothic" panose="020B0502020202020204" pitchFamily="34" charset="0"/>
                        </a:rPr>
                        <a:t>DATA DE INÍCIO ESPERADA</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pt" sz="1000" b="0" i="0" u="none" strike="noStrike" dirty="0">
                          <a:solidFill>
                            <a:srgbClr val="000000"/>
                          </a:solidFill>
                          <a:effectLst/>
                          <a:latin typeface="Century Gothic" panose="020B0502020202020204" pitchFamily="34" charset="0"/>
                        </a:rPr>
                        <a:t>DATA DE CONCLUSÃO ESPERADA</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40539555"/>
                  </a:ext>
                </a:extLst>
              </a:tr>
              <a:tr h="70746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3">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6F2E7"/>
                    </a:solidFill>
                  </a:tcPr>
                </a:tc>
                <a:tc hMerge="1">
                  <a:txBody>
                    <a:bodyPr/>
                    <a:lstStyle/>
                    <a:p>
                      <a:endParaRPr lang="en-US"/>
                    </a:p>
                  </a:txBody>
                  <a:tcPr/>
                </a:tc>
                <a:tc hMerge="1">
                  <a:txBody>
                    <a:bodyPr/>
                    <a:lstStyle/>
                    <a:p>
                      <a:endParaRPr lang="en-US"/>
                    </a:p>
                  </a:txBody>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FEBE0"/>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FEBE0"/>
                    </a:solidFill>
                  </a:tcPr>
                </a:tc>
                <a:extLst>
                  <a:ext uri="{0D108BD9-81ED-4DB2-BD59-A6C34878D82A}">
                    <a16:rowId xmlns:a16="http://schemas.microsoft.com/office/drawing/2014/main" val="4060387299"/>
                  </a:ext>
                </a:extLst>
              </a:tr>
              <a:tr h="318757">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pt" sz="1000" b="0" i="0" u="none" strike="noStrike">
                          <a:solidFill>
                            <a:srgbClr val="000000"/>
                          </a:solidFill>
                          <a:effectLst/>
                          <a:latin typeface="Century Gothic" panose="020B0502020202020204" pitchFamily="34" charset="0"/>
                        </a:rPr>
                        <a:t>FAIXAS PRETAS ATRIBUÍDAS</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pt" sz="1000" b="0" i="0" u="none" strike="noStrike">
                          <a:solidFill>
                            <a:srgbClr val="000000"/>
                          </a:solidFill>
                          <a:effectLst/>
                          <a:latin typeface="Century Gothic" panose="020B0502020202020204" pitchFamily="34" charset="0"/>
                        </a:rPr>
                        <a:t>ECONOMIA ESPERADA</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pt" sz="1000" b="0" i="0" u="none" strike="noStrike" dirty="0">
                          <a:solidFill>
                            <a:srgbClr val="000000"/>
                          </a:solidFill>
                          <a:effectLst/>
                          <a:latin typeface="Century Gothic" panose="020B0502020202020204" pitchFamily="34" charset="0"/>
                        </a:rPr>
                        <a:t>CUSTOS ESTIMADOS</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383735057"/>
                  </a:ext>
                </a:extLst>
              </a:tr>
              <a:tr h="70746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3">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6F2E7"/>
                    </a:solidFill>
                  </a:tcPr>
                </a:tc>
                <a:tc hMerge="1">
                  <a:txBody>
                    <a:bodyPr/>
                    <a:lstStyle/>
                    <a:p>
                      <a:endParaRPr lang="en-US"/>
                    </a:p>
                  </a:txBody>
                  <a:tcPr/>
                </a:tc>
                <a:tc hMerge="1">
                  <a:txBody>
                    <a:bodyPr/>
                    <a:lstStyle/>
                    <a:p>
                      <a:endParaRPr lang="en-US"/>
                    </a:p>
                  </a:txBody>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extLst>
                  <a:ext uri="{0D108BD9-81ED-4DB2-BD59-A6C34878D82A}">
                    <a16:rowId xmlns:a16="http://schemas.microsoft.com/office/drawing/2014/main" val="2191298514"/>
                  </a:ext>
                </a:extLst>
              </a:tr>
            </a:tbl>
          </a:graphicData>
        </a:graphic>
      </p:graphicFrame>
      <p:sp>
        <p:nvSpPr>
          <p:cNvPr id="13" name="TextBox 12">
            <a:extLst>
              <a:ext uri="{FF2B5EF4-FFF2-40B4-BE49-F238E27FC236}">
                <a16:creationId xmlns:a16="http://schemas.microsoft.com/office/drawing/2014/main" id="{226E6ECB-CF92-3B4C-9578-D6C0F06A41C9}"/>
              </a:ext>
            </a:extLst>
          </p:cNvPr>
          <p:cNvSpPr txBox="1"/>
          <p:nvPr/>
        </p:nvSpPr>
        <p:spPr>
          <a:xfrm>
            <a:off x="367747" y="1400027"/>
            <a:ext cx="5178021" cy="461665"/>
          </a:xfrm>
          <a:prstGeom prst="rect">
            <a:avLst/>
          </a:prstGeom>
          <a:noFill/>
        </p:spPr>
        <p:txBody>
          <a:bodyPr wrap="none" rtlCol="0">
            <a:spAutoFit/>
          </a:bodyPr>
          <a:lstStyle/>
          <a:p>
            <a:r>
              <a:rPr lang="pt" sz="2400" dirty="0">
                <a:solidFill>
                  <a:schemeClr val="tx1">
                    <a:lumMod val="65000"/>
                    <a:lumOff val="35000"/>
                  </a:schemeClr>
                </a:solidFill>
                <a:latin typeface="Century Gothic" panose="020B0502020202020204" pitchFamily="34" charset="0"/>
              </a:rPr>
              <a:t>INFORMAÇÕES GERAIS DO PROJETO</a:t>
            </a:r>
          </a:p>
        </p:txBody>
      </p:sp>
    </p:spTree>
    <p:extLst>
      <p:ext uri="{BB962C8B-B14F-4D97-AF65-F5344CB8AC3E}">
        <p14:creationId xmlns:p14="http://schemas.microsoft.com/office/powerpoint/2010/main" val="918884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RELATÓRIO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rPr>
              <a:t>| DE CARTA DO PROJETO SIX SIGMA   TABELA DE CONTEÚDOS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pt" sz="3200" dirty="0">
                <a:solidFill>
                  <a:schemeClr val="tx1">
                    <a:lumMod val="65000"/>
                    <a:lumOff val="35000"/>
                  </a:schemeClr>
                </a:solidFill>
                <a:latin typeface="Century Gothic" panose="020B0502020202020204" pitchFamily="34" charset="0"/>
              </a:rPr>
              <a:t>TABELA DE CONTEÚDOS</a:t>
            </a:r>
          </a:p>
        </p:txBody>
      </p:sp>
      <p:sp>
        <p:nvSpPr>
          <p:cNvPr id="40" name="TextBox 39">
            <a:extLst>
              <a:ext uri="{FF2B5EF4-FFF2-40B4-BE49-F238E27FC236}">
                <a16:creationId xmlns:a16="http://schemas.microsoft.com/office/drawing/2014/main" id="{3D228105-4E93-5547-9BEF-E95CD9F56261}"/>
              </a:ext>
            </a:extLst>
          </p:cNvPr>
          <p:cNvSpPr txBox="1"/>
          <p:nvPr/>
        </p:nvSpPr>
        <p:spPr>
          <a:xfrm>
            <a:off x="936088" y="1252258"/>
            <a:ext cx="2428870" cy="646331"/>
          </a:xfrm>
          <a:prstGeom prst="rect">
            <a:avLst/>
          </a:prstGeom>
          <a:noFill/>
        </p:spPr>
        <p:txBody>
          <a:bodyPr wrap="none" rtlCol="0" anchor="ctr" anchorCtr="0">
            <a:spAutoFit/>
          </a:bodyPr>
          <a:lstStyle/>
          <a:p>
            <a:r>
              <a:rPr lang="pt" dirty="0">
                <a:latin typeface="Century Gothic" panose="020B0502020202020204" pitchFamily="34" charset="0"/>
                <a:ea typeface="Montserrat Bold" charset="0"/>
                <a:cs typeface="Montserrat Bold" charset="0"/>
              </a:rPr>
              <a:t>VISÃO GERAL DO PROJETO</a:t>
            </a:r>
            <a:br>
              <a:rPr lang="en-US" dirty="0">
                <a:latin typeface="Century Gothic" panose="020B0502020202020204" pitchFamily="34" charset="0"/>
                <a:ea typeface="Montserrat Bold" charset="0"/>
                <a:cs typeface="Montserrat Bold" charset="0"/>
              </a:rPr>
            </a:br>
            <a:r>
              <a:rPr lang="pt" dirty="0">
                <a:latin typeface="Century Gothic" panose="020B0502020202020204" pitchFamily="34" charset="0"/>
                <a:ea typeface="Montserrat Bold" charset="0"/>
                <a:cs typeface="Montserrat Bold" charset="0"/>
              </a:rPr>
              <a:t> E ESCOPO DO PROJETO</a:t>
            </a:r>
          </a:p>
        </p:txBody>
      </p:sp>
      <p:sp>
        <p:nvSpPr>
          <p:cNvPr id="42" name="TextBox 41">
            <a:extLst>
              <a:ext uri="{FF2B5EF4-FFF2-40B4-BE49-F238E27FC236}">
                <a16:creationId xmlns:a16="http://schemas.microsoft.com/office/drawing/2014/main" id="{654ED905-7DF4-7E45-815D-8A6F50BD2A35}"/>
              </a:ext>
            </a:extLst>
          </p:cNvPr>
          <p:cNvSpPr txBox="1"/>
          <p:nvPr/>
        </p:nvSpPr>
        <p:spPr>
          <a:xfrm>
            <a:off x="936088" y="2779833"/>
            <a:ext cx="3070224" cy="369332"/>
          </a:xfrm>
          <a:prstGeom prst="rect">
            <a:avLst/>
          </a:prstGeom>
          <a:noFill/>
        </p:spPr>
        <p:txBody>
          <a:bodyPr wrap="square" rtlCol="0" anchor="ctr" anchorCtr="0">
            <a:spAutoFit/>
          </a:bodyPr>
          <a:lstStyle/>
          <a:p>
            <a:r>
              <a:rPr lang="pt" dirty="0">
                <a:latin typeface="Century Gothic" panose="020B0502020202020204" pitchFamily="34" charset="0"/>
                <a:ea typeface="Montserrat Bold" charset="0"/>
                <a:cs typeface="Montserrat Bold" charset="0"/>
              </a:rPr>
              <a:t>CRONOGRAMA PROVISÓRIO</a:t>
            </a:r>
          </a:p>
        </p:txBody>
      </p:sp>
      <p:sp>
        <p:nvSpPr>
          <p:cNvPr id="44" name="TextBox 43">
            <a:hlinkClick r:id="rId3" action="ppaction://hlinksldjump"/>
            <a:extLst>
              <a:ext uri="{FF2B5EF4-FFF2-40B4-BE49-F238E27FC236}">
                <a16:creationId xmlns:a16="http://schemas.microsoft.com/office/drawing/2014/main" id="{FD3A13C4-E78F-724D-BF30-9B4138762961}"/>
              </a:ext>
            </a:extLst>
          </p:cNvPr>
          <p:cNvSpPr txBox="1"/>
          <p:nvPr/>
        </p:nvSpPr>
        <p:spPr>
          <a:xfrm>
            <a:off x="304279" y="2327399"/>
            <a:ext cx="526106" cy="1010533"/>
          </a:xfrm>
          <a:prstGeom prst="rect">
            <a:avLst/>
          </a:prstGeom>
          <a:noFill/>
        </p:spPr>
        <p:txBody>
          <a:bodyPr wrap="none" tIns="320040" rtlCol="0">
            <a:spAutoFit/>
          </a:bodyPr>
          <a:lstStyle/>
          <a:p>
            <a:pPr algn="r">
              <a:lnSpc>
                <a:spcPts val="5000"/>
              </a:lnSpc>
            </a:pPr>
            <a:r>
              <a:rPr lang="pt" sz="4800" dirty="0">
                <a:solidFill>
                  <a:schemeClr val="tx1">
                    <a:lumMod val="65000"/>
                    <a:lumOff val="35000"/>
                  </a:schemeClr>
                </a:solidFill>
                <a:latin typeface="Century Gothic" panose="020B0502020202020204" pitchFamily="34" charset="0"/>
                <a:ea typeface="Montserrat Light" charset="0"/>
                <a:cs typeface="Montserrat Light" charset="0"/>
              </a:rPr>
              <a:t>2</a:t>
            </a:r>
          </a:p>
        </p:txBody>
      </p:sp>
      <p:sp>
        <p:nvSpPr>
          <p:cNvPr id="45" name="TextBox 44">
            <a:hlinkClick r:id="rId4" action="ppaction://hlinksldjump"/>
            <a:extLst>
              <a:ext uri="{FF2B5EF4-FFF2-40B4-BE49-F238E27FC236}">
                <a16:creationId xmlns:a16="http://schemas.microsoft.com/office/drawing/2014/main" id="{160EF463-7BA4-C140-B281-29D544D6376D}"/>
              </a:ext>
            </a:extLst>
          </p:cNvPr>
          <p:cNvSpPr txBox="1"/>
          <p:nvPr/>
        </p:nvSpPr>
        <p:spPr>
          <a:xfrm>
            <a:off x="304278" y="3663164"/>
            <a:ext cx="526106" cy="1010533"/>
          </a:xfrm>
          <a:prstGeom prst="rect">
            <a:avLst/>
          </a:prstGeom>
          <a:noFill/>
        </p:spPr>
        <p:txBody>
          <a:bodyPr wrap="none" tIns="320040" rtlCol="0">
            <a:spAutoFit/>
          </a:bodyPr>
          <a:lstStyle/>
          <a:p>
            <a:pPr algn="r">
              <a:lnSpc>
                <a:spcPts val="5000"/>
              </a:lnSpc>
            </a:pPr>
            <a:r>
              <a:rPr lang="pt" sz="4800" dirty="0">
                <a:solidFill>
                  <a:schemeClr val="tx1">
                    <a:lumMod val="65000"/>
                    <a:lumOff val="35000"/>
                  </a:schemeClr>
                </a:solidFill>
                <a:latin typeface="Century Gothic" panose="020B0502020202020204" pitchFamily="34" charset="0"/>
                <a:ea typeface="Montserrat Light" charset="0"/>
                <a:cs typeface="Montserrat Light" charset="0"/>
              </a:rPr>
              <a:t>3</a:t>
            </a:r>
          </a:p>
        </p:txBody>
      </p:sp>
      <p:sp>
        <p:nvSpPr>
          <p:cNvPr id="46" name="TextBox 45">
            <a:hlinkClick r:id="rId5" action="ppaction://hlinksldjump"/>
            <a:extLst>
              <a:ext uri="{FF2B5EF4-FFF2-40B4-BE49-F238E27FC236}">
                <a16:creationId xmlns:a16="http://schemas.microsoft.com/office/drawing/2014/main" id="{92054AB8-EBC5-1047-AD46-31E6D065CA45}"/>
              </a:ext>
            </a:extLst>
          </p:cNvPr>
          <p:cNvSpPr txBox="1"/>
          <p:nvPr/>
        </p:nvSpPr>
        <p:spPr>
          <a:xfrm>
            <a:off x="304278" y="968339"/>
            <a:ext cx="526106" cy="1010533"/>
          </a:xfrm>
          <a:prstGeom prst="rect">
            <a:avLst/>
          </a:prstGeom>
          <a:noFill/>
        </p:spPr>
        <p:txBody>
          <a:bodyPr wrap="none" tIns="320040" rtlCol="0">
            <a:spAutoFit/>
          </a:bodyPr>
          <a:lstStyle/>
          <a:p>
            <a:pPr algn="r">
              <a:lnSpc>
                <a:spcPts val="5000"/>
              </a:lnSpc>
            </a:pPr>
            <a:r>
              <a:rPr lang="pt" sz="4800" dirty="0">
                <a:solidFill>
                  <a:schemeClr val="tx1">
                    <a:lumMod val="65000"/>
                    <a:lumOff val="35000"/>
                  </a:schemeClr>
                </a:solidFill>
                <a:latin typeface="Century Gothic" panose="020B0502020202020204" pitchFamily="34" charset="0"/>
                <a:ea typeface="Montserrat Light" charset="0"/>
                <a:cs typeface="Montserrat Light" charset="0"/>
              </a:rPr>
              <a:t>1</a:t>
            </a:r>
          </a:p>
        </p:txBody>
      </p:sp>
      <p:sp>
        <p:nvSpPr>
          <p:cNvPr id="47" name="TextBox 46">
            <a:extLst>
              <a:ext uri="{FF2B5EF4-FFF2-40B4-BE49-F238E27FC236}">
                <a16:creationId xmlns:a16="http://schemas.microsoft.com/office/drawing/2014/main" id="{2548BEE3-A974-DC4E-9E9C-1EE7CFD5EF06}"/>
              </a:ext>
            </a:extLst>
          </p:cNvPr>
          <p:cNvSpPr txBox="1"/>
          <p:nvPr/>
        </p:nvSpPr>
        <p:spPr>
          <a:xfrm>
            <a:off x="936088" y="3959012"/>
            <a:ext cx="2502851" cy="646331"/>
          </a:xfrm>
          <a:prstGeom prst="rect">
            <a:avLst/>
          </a:prstGeom>
          <a:noFill/>
        </p:spPr>
        <p:txBody>
          <a:bodyPr wrap="square" rtlCol="0" anchor="ctr" anchorCtr="0">
            <a:spAutoFit/>
          </a:bodyPr>
          <a:lstStyle/>
          <a:p>
            <a:r>
              <a:rPr lang="pt" dirty="0">
                <a:latin typeface="Century Gothic" panose="020B0502020202020204" pitchFamily="34" charset="0"/>
                <a:ea typeface="Montserrat Bold" charset="0"/>
                <a:cs typeface="Montserrat Bold" charset="0"/>
              </a:rPr>
              <a:t>RECURSOS</a:t>
            </a:r>
            <a:br>
              <a:rPr lang="en-US" dirty="0">
                <a:latin typeface="Century Gothic" panose="020B0502020202020204" pitchFamily="34" charset="0"/>
                <a:ea typeface="Montserrat Bold" charset="0"/>
                <a:cs typeface="Montserrat Bold" charset="0"/>
              </a:rPr>
            </a:br>
            <a:r>
              <a:rPr lang="pt" dirty="0">
                <a:latin typeface="Century Gothic" panose="020B0502020202020204" pitchFamily="34" charset="0"/>
                <a:ea typeface="Montserrat Bold" charset="0"/>
                <a:cs typeface="Montserrat Bold" charset="0"/>
              </a:rPr>
              <a:t> E CUSTOS</a:t>
            </a:r>
          </a:p>
        </p:txBody>
      </p:sp>
      <p:sp>
        <p:nvSpPr>
          <p:cNvPr id="49" name="TextBox 48">
            <a:extLst>
              <a:ext uri="{FF2B5EF4-FFF2-40B4-BE49-F238E27FC236}">
                <a16:creationId xmlns:a16="http://schemas.microsoft.com/office/drawing/2014/main" id="{96E0CE3B-1B24-344F-9D20-0D3E26721F3A}"/>
              </a:ext>
            </a:extLst>
          </p:cNvPr>
          <p:cNvSpPr txBox="1"/>
          <p:nvPr/>
        </p:nvSpPr>
        <p:spPr>
          <a:xfrm>
            <a:off x="5013485" y="2630943"/>
            <a:ext cx="2741390" cy="646331"/>
          </a:xfrm>
          <a:prstGeom prst="rect">
            <a:avLst/>
          </a:prstGeom>
          <a:noFill/>
        </p:spPr>
        <p:txBody>
          <a:bodyPr wrap="square" rtlCol="0" anchor="ctr" anchorCtr="0">
            <a:spAutoFit/>
          </a:bodyPr>
          <a:lstStyle/>
          <a:p>
            <a:r>
              <a:rPr lang="pt" dirty="0">
                <a:latin typeface="Century Gothic" panose="020B0502020202020204" pitchFamily="34" charset="0"/>
                <a:ea typeface="Montserrat Bold" charset="0"/>
                <a:cs typeface="Montserrat Bold" charset="0"/>
              </a:rPr>
              <a:t>RISCO, RESTRIÇÕES </a:t>
            </a:r>
            <a:br>
              <a:rPr lang="en-US" dirty="0">
                <a:latin typeface="Century Gothic" panose="020B0502020202020204" pitchFamily="34" charset="0"/>
                <a:ea typeface="Montserrat Bold" charset="0"/>
                <a:cs typeface="Montserrat Bold" charset="0"/>
              </a:rPr>
            </a:br>
            <a:r>
              <a:rPr lang="pt" dirty="0">
                <a:latin typeface="Century Gothic" panose="020B0502020202020204" pitchFamily="34" charset="0"/>
                <a:ea typeface="Montserrat Bold" charset="0"/>
                <a:cs typeface="Montserrat Bold" charset="0"/>
              </a:rPr>
              <a:t>E SUPOSIÇÕES</a:t>
            </a:r>
          </a:p>
        </p:txBody>
      </p:sp>
      <p:sp>
        <p:nvSpPr>
          <p:cNvPr id="51" name="TextBox 50">
            <a:extLst>
              <a:ext uri="{FF2B5EF4-FFF2-40B4-BE49-F238E27FC236}">
                <a16:creationId xmlns:a16="http://schemas.microsoft.com/office/drawing/2014/main" id="{268A1D8F-ED63-8F48-B9E4-4BDDDF9B48AB}"/>
              </a:ext>
            </a:extLst>
          </p:cNvPr>
          <p:cNvSpPr txBox="1"/>
          <p:nvPr/>
        </p:nvSpPr>
        <p:spPr>
          <a:xfrm>
            <a:off x="5013485" y="4133626"/>
            <a:ext cx="1890261" cy="369332"/>
          </a:xfrm>
          <a:prstGeom prst="rect">
            <a:avLst/>
          </a:prstGeom>
          <a:noFill/>
        </p:spPr>
        <p:txBody>
          <a:bodyPr wrap="none" rtlCol="0" anchor="ctr" anchorCtr="0">
            <a:spAutoFit/>
          </a:bodyPr>
          <a:lstStyle/>
          <a:p>
            <a:r>
              <a:rPr lang="pt" dirty="0">
                <a:latin typeface="Century Gothic" panose="020B0502020202020204" pitchFamily="34" charset="0"/>
                <a:ea typeface="Montserrat Bold" charset="0"/>
                <a:cs typeface="Montserrat Bold" charset="0"/>
              </a:rPr>
              <a:t>PREPARADO POR...</a:t>
            </a:r>
          </a:p>
        </p:txBody>
      </p:sp>
      <p:sp>
        <p:nvSpPr>
          <p:cNvPr id="53" name="TextBox 52">
            <a:hlinkClick r:id="rId5" action="ppaction://hlinksldjump"/>
            <a:extLst>
              <a:ext uri="{FF2B5EF4-FFF2-40B4-BE49-F238E27FC236}">
                <a16:creationId xmlns:a16="http://schemas.microsoft.com/office/drawing/2014/main" id="{BDA40E49-45E7-A744-88C0-12BC470C236A}"/>
              </a:ext>
            </a:extLst>
          </p:cNvPr>
          <p:cNvSpPr txBox="1"/>
          <p:nvPr/>
        </p:nvSpPr>
        <p:spPr>
          <a:xfrm>
            <a:off x="4381676" y="3705292"/>
            <a:ext cx="526106" cy="1010533"/>
          </a:xfrm>
          <a:prstGeom prst="rect">
            <a:avLst/>
          </a:prstGeom>
          <a:noFill/>
        </p:spPr>
        <p:txBody>
          <a:bodyPr wrap="none" tIns="320040" rtlCol="0">
            <a:spAutoFit/>
          </a:bodyPr>
          <a:lstStyle/>
          <a:p>
            <a:pPr algn="r">
              <a:lnSpc>
                <a:spcPts val="5000"/>
              </a:lnSpc>
            </a:pPr>
            <a:r>
              <a:rPr lang="pt" sz="4800" dirty="0">
                <a:solidFill>
                  <a:schemeClr val="tx1">
                    <a:lumMod val="65000"/>
                    <a:lumOff val="35000"/>
                  </a:schemeClr>
                </a:solidFill>
                <a:latin typeface="Century Gothic" panose="020B0502020202020204" pitchFamily="34" charset="0"/>
                <a:ea typeface="Montserrat Light" charset="0"/>
                <a:cs typeface="Montserrat Light" charset="0"/>
              </a:rPr>
              <a:t>6</a:t>
            </a:r>
          </a:p>
        </p:txBody>
      </p:sp>
      <p:sp>
        <p:nvSpPr>
          <p:cNvPr id="55" name="TextBox 54">
            <a:hlinkClick r:id="rId3" action="ppaction://hlinksldjump"/>
            <a:extLst>
              <a:ext uri="{FF2B5EF4-FFF2-40B4-BE49-F238E27FC236}">
                <a16:creationId xmlns:a16="http://schemas.microsoft.com/office/drawing/2014/main" id="{86746B7D-B52D-4941-A37D-E63B673D5DEE}"/>
              </a:ext>
            </a:extLst>
          </p:cNvPr>
          <p:cNvSpPr txBox="1"/>
          <p:nvPr/>
        </p:nvSpPr>
        <p:spPr>
          <a:xfrm>
            <a:off x="4381675" y="2346232"/>
            <a:ext cx="526106" cy="1010533"/>
          </a:xfrm>
          <a:prstGeom prst="rect">
            <a:avLst/>
          </a:prstGeom>
          <a:noFill/>
        </p:spPr>
        <p:txBody>
          <a:bodyPr wrap="none" tIns="320040" rtlCol="0">
            <a:spAutoFit/>
          </a:bodyPr>
          <a:lstStyle/>
          <a:p>
            <a:pPr algn="r">
              <a:lnSpc>
                <a:spcPts val="5000"/>
              </a:lnSpc>
            </a:pPr>
            <a:r>
              <a:rPr lang="pt" sz="4800" dirty="0">
                <a:solidFill>
                  <a:schemeClr val="tx1">
                    <a:lumMod val="65000"/>
                    <a:lumOff val="35000"/>
                  </a:schemeClr>
                </a:solidFill>
                <a:latin typeface="Century Gothic" panose="020B0502020202020204" pitchFamily="34" charset="0"/>
                <a:ea typeface="Montserrat Light" charset="0"/>
                <a:cs typeface="Montserrat Light" charset="0"/>
              </a:rPr>
              <a:t>5</a:t>
            </a:r>
          </a:p>
        </p:txBody>
      </p:sp>
      <p:sp>
        <p:nvSpPr>
          <p:cNvPr id="64" name="TextBox 63">
            <a:hlinkClick r:id="rId6" action="ppaction://hlinksldjump"/>
            <a:extLst>
              <a:ext uri="{FF2B5EF4-FFF2-40B4-BE49-F238E27FC236}">
                <a16:creationId xmlns:a16="http://schemas.microsoft.com/office/drawing/2014/main" id="{D29DD01A-13BF-744A-9B64-9D86AC88EDDE}"/>
              </a:ext>
            </a:extLst>
          </p:cNvPr>
          <p:cNvSpPr txBox="1"/>
          <p:nvPr/>
        </p:nvSpPr>
        <p:spPr>
          <a:xfrm>
            <a:off x="4381675" y="922949"/>
            <a:ext cx="526106" cy="1010533"/>
          </a:xfrm>
          <a:prstGeom prst="rect">
            <a:avLst/>
          </a:prstGeom>
          <a:noFill/>
        </p:spPr>
        <p:txBody>
          <a:bodyPr wrap="none" tIns="320040" rtlCol="0">
            <a:spAutoFit/>
          </a:bodyPr>
          <a:lstStyle/>
          <a:p>
            <a:pPr algn="r">
              <a:lnSpc>
                <a:spcPts val="5000"/>
              </a:lnSpc>
            </a:pPr>
            <a:r>
              <a:rPr lang="pt" sz="4800" dirty="0">
                <a:solidFill>
                  <a:schemeClr val="tx1">
                    <a:lumMod val="65000"/>
                    <a:lumOff val="35000"/>
                  </a:schemeClr>
                </a:solidFill>
                <a:latin typeface="Century Gothic" panose="020B0502020202020204" pitchFamily="34" charset="0"/>
                <a:ea typeface="Montserrat Light" charset="0"/>
                <a:cs typeface="Montserrat Light" charset="0"/>
              </a:rPr>
              <a:t>4</a:t>
            </a:r>
          </a:p>
        </p:txBody>
      </p:sp>
      <p:sp>
        <p:nvSpPr>
          <p:cNvPr id="65" name="TextBox 64">
            <a:extLst>
              <a:ext uri="{FF2B5EF4-FFF2-40B4-BE49-F238E27FC236}">
                <a16:creationId xmlns:a16="http://schemas.microsoft.com/office/drawing/2014/main" id="{DCAE84B5-A598-8941-B4AD-51887AC426D8}"/>
              </a:ext>
            </a:extLst>
          </p:cNvPr>
          <p:cNvSpPr txBox="1"/>
          <p:nvPr/>
        </p:nvSpPr>
        <p:spPr>
          <a:xfrm>
            <a:off x="5013485" y="1405259"/>
            <a:ext cx="2741390" cy="369332"/>
          </a:xfrm>
          <a:prstGeom prst="rect">
            <a:avLst/>
          </a:prstGeom>
          <a:noFill/>
        </p:spPr>
        <p:txBody>
          <a:bodyPr wrap="square" rtlCol="0" anchor="ctr" anchorCtr="0">
            <a:spAutoFit/>
          </a:bodyPr>
          <a:lstStyle/>
          <a:p>
            <a:r>
              <a:rPr lang="pt" dirty="0">
                <a:latin typeface="Century Gothic" panose="020B0502020202020204" pitchFamily="34" charset="0"/>
                <a:ea typeface="Montserrat Bold" charset="0"/>
                <a:cs typeface="Montserrat Bold" charset="0"/>
              </a:rPr>
              <a:t>BENEFÍCIOS E CLIENTES</a:t>
            </a:r>
          </a:p>
        </p:txBody>
      </p:sp>
      <p:pic>
        <p:nvPicPr>
          <p:cNvPr id="20" name="Picture 19" descr="Forma, padrão de fundo&#10;&#10;Descrição gerada automaticamente">
            <a:extLst>
              <a:ext uri="{FF2B5EF4-FFF2-40B4-BE49-F238E27FC236}">
                <a16:creationId xmlns:a16="http://schemas.microsoft.com/office/drawing/2014/main" id="{891F2E71-0312-9DA2-69CB-8E4E34916C88}"/>
              </a:ext>
            </a:extLst>
          </p:cNvPr>
          <p:cNvPicPr>
            <a:picLocks noChangeAspect="1"/>
          </p:cNvPicPr>
          <p:nvPr/>
        </p:nvPicPr>
        <p:blipFill>
          <a:blip r:embed="rId7"/>
          <a:stretch>
            <a:fillRect/>
          </a:stretch>
        </p:blipFill>
        <p:spPr>
          <a:xfrm>
            <a:off x="8136200" y="527050"/>
            <a:ext cx="4800600" cy="5803900"/>
          </a:xfrm>
          <a:prstGeom prst="rect">
            <a:avLst/>
          </a:prstGeom>
        </p:spPr>
      </p:pic>
    </p:spTree>
    <p:extLst>
      <p:ext uri="{BB962C8B-B14F-4D97-AF65-F5344CB8AC3E}">
        <p14:creationId xmlns:p14="http://schemas.microsoft.com/office/powerpoint/2010/main" val="1179924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RELATÓRIO DO PROJETO</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3525324" cy="461665"/>
          </a:xfrm>
          <a:prstGeom prst="rect">
            <a:avLst/>
          </a:prstGeom>
          <a:noFill/>
        </p:spPr>
        <p:txBody>
          <a:bodyPr wrap="none" rtlCol="0">
            <a:spAutoFit/>
          </a:bodyPr>
          <a:lstStyle/>
          <a:p>
            <a:r>
              <a:rPr lang="pt" sz="2400" dirty="0">
                <a:solidFill>
                  <a:schemeClr val="tx1">
                    <a:lumMod val="65000"/>
                    <a:lumOff val="35000"/>
                  </a:schemeClr>
                </a:solidFill>
                <a:latin typeface="Century Gothic" panose="020B0502020202020204" pitchFamily="34" charset="0"/>
              </a:rPr>
              <a:t>1. VISÃO GERAL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rPr>
              <a:t>VISÃO GERAL DO PROJETO &amp; ESCOPO DO PROJETO</a:t>
            </a:r>
            <a:endParaRPr lang="en-US" dirty="0">
              <a:solidFill>
                <a:schemeClr val="bg1"/>
              </a:solidFill>
              <a:latin typeface="Century Gothic" panose="020B0502020202020204" pitchFamily="34" charset="0"/>
              <a:ea typeface="Arial" charset="0"/>
              <a:cs typeface="Arial" charset="0"/>
            </a:endParaRPr>
          </a:p>
        </p:txBody>
      </p:sp>
      <p:sp>
        <p:nvSpPr>
          <p:cNvPr id="17" name="TextBox 16">
            <a:extLst>
              <a:ext uri="{FF2B5EF4-FFF2-40B4-BE49-F238E27FC236}">
                <a16:creationId xmlns:a16="http://schemas.microsoft.com/office/drawing/2014/main" id="{779AB062-8C1C-4C70-BE52-A5053D1050EF}"/>
              </a:ext>
            </a:extLst>
          </p:cNvPr>
          <p:cNvSpPr txBox="1"/>
          <p:nvPr/>
        </p:nvSpPr>
        <p:spPr>
          <a:xfrm>
            <a:off x="367748" y="4471690"/>
            <a:ext cx="2622834" cy="461665"/>
          </a:xfrm>
          <a:prstGeom prst="rect">
            <a:avLst/>
          </a:prstGeom>
          <a:noFill/>
        </p:spPr>
        <p:txBody>
          <a:bodyPr wrap="none" rtlCol="0">
            <a:spAutoFit/>
          </a:bodyPr>
          <a:lstStyle/>
          <a:p>
            <a:r>
              <a:rPr lang="pt" sz="2400" dirty="0">
                <a:solidFill>
                  <a:schemeClr val="tx1">
                    <a:lumMod val="65000"/>
                    <a:lumOff val="35000"/>
                  </a:schemeClr>
                </a:solidFill>
                <a:latin typeface="Century Gothic" panose="020B0502020202020204" pitchFamily="34" charset="0"/>
              </a:rPr>
              <a:t>ESCOPO DO PROJETO</a:t>
            </a:r>
          </a:p>
        </p:txBody>
      </p:sp>
      <p:graphicFrame>
        <p:nvGraphicFramePr>
          <p:cNvPr id="18" name="Table 17">
            <a:extLst>
              <a:ext uri="{FF2B5EF4-FFF2-40B4-BE49-F238E27FC236}">
                <a16:creationId xmlns:a16="http://schemas.microsoft.com/office/drawing/2014/main" id="{F37D93A8-7E17-4F98-A895-BBADF3A52909}"/>
              </a:ext>
            </a:extLst>
          </p:cNvPr>
          <p:cNvGraphicFramePr>
            <a:graphicFrameLocks noGrp="1"/>
          </p:cNvGraphicFramePr>
          <p:nvPr>
            <p:extLst>
              <p:ext uri="{D42A27DB-BD31-4B8C-83A1-F6EECF244321}">
                <p14:modId xmlns:p14="http://schemas.microsoft.com/office/powerpoint/2010/main" val="4085916381"/>
              </p:ext>
            </p:extLst>
          </p:nvPr>
        </p:nvGraphicFramePr>
        <p:xfrm>
          <a:off x="488196" y="697704"/>
          <a:ext cx="9448800" cy="3489325"/>
        </p:xfrm>
        <a:graphic>
          <a:graphicData uri="http://schemas.openxmlformats.org/drawingml/2006/table">
            <a:tbl>
              <a:tblPr/>
              <a:tblGrid>
                <a:gridCol w="1967708">
                  <a:extLst>
                    <a:ext uri="{9D8B030D-6E8A-4147-A177-3AD203B41FA5}">
                      <a16:colId xmlns:a16="http://schemas.microsoft.com/office/drawing/2014/main" val="1996367546"/>
                    </a:ext>
                  </a:extLst>
                </a:gridCol>
                <a:gridCol w="7481092">
                  <a:extLst>
                    <a:ext uri="{9D8B030D-6E8A-4147-A177-3AD203B41FA5}">
                      <a16:colId xmlns:a16="http://schemas.microsoft.com/office/drawing/2014/main" val="886809287"/>
                    </a:ext>
                  </a:extLst>
                </a:gridCol>
              </a:tblGrid>
              <a:tr h="697865">
                <a:tc>
                  <a:txBody>
                    <a:bodyPr/>
                    <a:lstStyle/>
                    <a:p>
                      <a:pPr algn="l" fontAlgn="ctr"/>
                      <a:r>
                        <a:rPr lang="pt" sz="1200" b="0" i="0" u="none" strike="noStrike" dirty="0">
                          <a:solidFill>
                            <a:srgbClr val="000000"/>
                          </a:solidFill>
                          <a:effectLst/>
                          <a:latin typeface="Century Gothic" panose="020B0502020202020204" pitchFamily="34" charset="0"/>
                        </a:rPr>
                        <a:t>PROBLEMA OU PROBLEMA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3EEEE"/>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020247949"/>
                  </a:ext>
                </a:extLst>
              </a:tr>
              <a:tr h="697865">
                <a:tc>
                  <a:txBody>
                    <a:bodyPr/>
                    <a:lstStyle/>
                    <a:p>
                      <a:pPr algn="l" rtl="0" fontAlgn="ctr"/>
                      <a:r>
                        <a:rPr lang="pt" sz="1200" b="0" i="0" u="none" strike="noStrike" dirty="0">
                          <a:solidFill>
                            <a:srgbClr val="000000"/>
                          </a:solidFill>
                          <a:effectLst/>
                          <a:latin typeface="Century Gothic" panose="020B0502020202020204" pitchFamily="34" charset="0"/>
                        </a:rPr>
                        <a:t>PROPÓSITO DO PROJETO</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3EEEE"/>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143223311"/>
                  </a:ext>
                </a:extLst>
              </a:tr>
              <a:tr h="697865">
                <a:tc>
                  <a:txBody>
                    <a:bodyPr/>
                    <a:lstStyle/>
                    <a:p>
                      <a:pPr algn="l" fontAlgn="ctr"/>
                      <a:r>
                        <a:rPr lang="pt" sz="1200" b="0" i="0" u="none" strike="noStrike" dirty="0">
                          <a:solidFill>
                            <a:srgbClr val="000000"/>
                          </a:solidFill>
                          <a:effectLst/>
                          <a:latin typeface="Century Gothic" panose="020B0502020202020204" pitchFamily="34" charset="0"/>
                        </a:rPr>
                        <a:t>CASO DE NEGÓCIOS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3EEEE"/>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364761586"/>
                  </a:ext>
                </a:extLst>
              </a:tr>
              <a:tr h="697865">
                <a:tc>
                  <a:txBody>
                    <a:bodyPr/>
                    <a:lstStyle/>
                    <a:p>
                      <a:pPr algn="l" rtl="0" fontAlgn="ctr"/>
                      <a:r>
                        <a:rPr lang="pt" sz="1200" b="0" i="0" u="none" strike="noStrike" dirty="0">
                          <a:solidFill>
                            <a:srgbClr val="000000"/>
                          </a:solidFill>
                          <a:effectLst/>
                          <a:latin typeface="Century Gothic" panose="020B0502020202020204" pitchFamily="34" charset="0"/>
                        </a:rPr>
                        <a:t>GOLS / MÉTRICAS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3EEEE"/>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997283196"/>
                  </a:ext>
                </a:extLst>
              </a:tr>
              <a:tr h="697865">
                <a:tc>
                  <a:txBody>
                    <a:bodyPr/>
                    <a:lstStyle/>
                    <a:p>
                      <a:pPr algn="l" fontAlgn="ctr"/>
                      <a:r>
                        <a:rPr lang="pt" sz="1200" b="0" i="0" u="none" strike="noStrike" dirty="0">
                          <a:solidFill>
                            <a:srgbClr val="000000"/>
                          </a:solidFill>
                          <a:effectLst/>
                          <a:latin typeface="Century Gothic" panose="020B0502020202020204" pitchFamily="34" charset="0"/>
                        </a:rPr>
                        <a:t>ENTREGAS ESPERADAS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3EEEE"/>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048370378"/>
                  </a:ext>
                </a:extLst>
              </a:tr>
            </a:tbl>
          </a:graphicData>
        </a:graphic>
      </p:graphicFrame>
      <p:graphicFrame>
        <p:nvGraphicFramePr>
          <p:cNvPr id="19" name="Table 18">
            <a:extLst>
              <a:ext uri="{FF2B5EF4-FFF2-40B4-BE49-F238E27FC236}">
                <a16:creationId xmlns:a16="http://schemas.microsoft.com/office/drawing/2014/main" id="{2A29ACB9-DD4A-4609-90CB-18909D54A7C6}"/>
              </a:ext>
            </a:extLst>
          </p:cNvPr>
          <p:cNvGraphicFramePr>
            <a:graphicFrameLocks noGrp="1"/>
          </p:cNvGraphicFramePr>
          <p:nvPr>
            <p:extLst>
              <p:ext uri="{D42A27DB-BD31-4B8C-83A1-F6EECF244321}">
                <p14:modId xmlns:p14="http://schemas.microsoft.com/office/powerpoint/2010/main" val="2117696412"/>
              </p:ext>
            </p:extLst>
          </p:nvPr>
        </p:nvGraphicFramePr>
        <p:xfrm>
          <a:off x="488196" y="4959636"/>
          <a:ext cx="9448800" cy="1395730"/>
        </p:xfrm>
        <a:graphic>
          <a:graphicData uri="http://schemas.openxmlformats.org/drawingml/2006/table">
            <a:tbl>
              <a:tblPr/>
              <a:tblGrid>
                <a:gridCol w="1967708">
                  <a:extLst>
                    <a:ext uri="{9D8B030D-6E8A-4147-A177-3AD203B41FA5}">
                      <a16:colId xmlns:a16="http://schemas.microsoft.com/office/drawing/2014/main" val="3734826"/>
                    </a:ext>
                  </a:extLst>
                </a:gridCol>
                <a:gridCol w="7481092">
                  <a:extLst>
                    <a:ext uri="{9D8B030D-6E8A-4147-A177-3AD203B41FA5}">
                      <a16:colId xmlns:a16="http://schemas.microsoft.com/office/drawing/2014/main" val="1467896747"/>
                    </a:ext>
                  </a:extLst>
                </a:gridCol>
              </a:tblGrid>
              <a:tr h="697865">
                <a:tc>
                  <a:txBody>
                    <a:bodyPr/>
                    <a:lstStyle/>
                    <a:p>
                      <a:pPr algn="l" fontAlgn="ctr"/>
                      <a:r>
                        <a:rPr lang="pt" sz="1200" b="0" i="0" u="none" strike="noStrike" dirty="0">
                          <a:solidFill>
                            <a:srgbClr val="000000"/>
                          </a:solidFill>
                          <a:effectLst/>
                          <a:latin typeface="Century Gothic" panose="020B0502020202020204" pitchFamily="34" charset="0"/>
                        </a:rPr>
                        <a:t>DENTRO DO ESCOPO</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6F2E7"/>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7020059"/>
                  </a:ext>
                </a:extLst>
              </a:tr>
              <a:tr h="697865">
                <a:tc>
                  <a:txBody>
                    <a:bodyPr/>
                    <a:lstStyle/>
                    <a:p>
                      <a:pPr algn="l" rtl="0" fontAlgn="ctr"/>
                      <a:r>
                        <a:rPr lang="pt" sz="1200" b="0" i="0" u="none" strike="noStrike" dirty="0">
                          <a:solidFill>
                            <a:srgbClr val="000000"/>
                          </a:solidFill>
                          <a:effectLst/>
                          <a:latin typeface="Century Gothic" panose="020B0502020202020204" pitchFamily="34" charset="0"/>
                        </a:rPr>
                        <a:t>FORA DO ESCOPO</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FEBE0"/>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723382459"/>
                  </a:ext>
                </a:extLst>
              </a:tr>
            </a:tbl>
          </a:graphicData>
        </a:graphic>
      </p:graphicFrame>
    </p:spTree>
    <p:extLst>
      <p:ext uri="{BB962C8B-B14F-4D97-AF65-F5344CB8AC3E}">
        <p14:creationId xmlns:p14="http://schemas.microsoft.com/office/powerpoint/2010/main" val="3634812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RELATÓRIO DO PROJETO</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592650" cy="461665"/>
          </a:xfrm>
          <a:prstGeom prst="rect">
            <a:avLst/>
          </a:prstGeom>
          <a:noFill/>
        </p:spPr>
        <p:txBody>
          <a:bodyPr wrap="none" rtlCol="0">
            <a:spAutoFit/>
          </a:bodyPr>
          <a:lstStyle/>
          <a:p>
            <a:r>
              <a:rPr lang="pt" sz="2400" dirty="0">
                <a:solidFill>
                  <a:schemeClr val="tx1">
                    <a:lumMod val="65000"/>
                    <a:lumOff val="35000"/>
                  </a:schemeClr>
                </a:solidFill>
                <a:latin typeface="Century Gothic" panose="020B0502020202020204" pitchFamily="34" charset="0"/>
              </a:rPr>
              <a:t>2. CRONOGRAMA PROVISÓRIO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rPr>
              <a:t>CRONOGRAMA PROVISÓRIO</a:t>
            </a:r>
            <a:endParaRPr lang="en-US" dirty="0">
              <a:solidFill>
                <a:schemeClr val="bg1"/>
              </a:solidFill>
              <a:latin typeface="Century Gothic" panose="020B0502020202020204" pitchFamily="34" charset="0"/>
              <a:ea typeface="Arial" charset="0"/>
              <a:cs typeface="Arial" charset="0"/>
            </a:endParaRPr>
          </a:p>
        </p:txBody>
      </p:sp>
      <p:graphicFrame>
        <p:nvGraphicFramePr>
          <p:cNvPr id="4" name="Table 3">
            <a:extLst>
              <a:ext uri="{FF2B5EF4-FFF2-40B4-BE49-F238E27FC236}">
                <a16:creationId xmlns:a16="http://schemas.microsoft.com/office/drawing/2014/main" id="{9ABD8C64-143C-4A5E-8B6A-75D3668D34E4}"/>
              </a:ext>
            </a:extLst>
          </p:cNvPr>
          <p:cNvGraphicFramePr>
            <a:graphicFrameLocks noGrp="1"/>
          </p:cNvGraphicFramePr>
          <p:nvPr>
            <p:extLst>
              <p:ext uri="{D42A27DB-BD31-4B8C-83A1-F6EECF244321}">
                <p14:modId xmlns:p14="http://schemas.microsoft.com/office/powerpoint/2010/main" val="3324809706"/>
              </p:ext>
            </p:extLst>
          </p:nvPr>
        </p:nvGraphicFramePr>
        <p:xfrm>
          <a:off x="447932" y="705678"/>
          <a:ext cx="10276896" cy="5563391"/>
        </p:xfrm>
        <a:graphic>
          <a:graphicData uri="http://schemas.openxmlformats.org/drawingml/2006/table">
            <a:tbl>
              <a:tblPr/>
              <a:tblGrid>
                <a:gridCol w="5758784">
                  <a:extLst>
                    <a:ext uri="{9D8B030D-6E8A-4147-A177-3AD203B41FA5}">
                      <a16:colId xmlns:a16="http://schemas.microsoft.com/office/drawing/2014/main" val="45349884"/>
                    </a:ext>
                  </a:extLst>
                </a:gridCol>
                <a:gridCol w="2295242">
                  <a:extLst>
                    <a:ext uri="{9D8B030D-6E8A-4147-A177-3AD203B41FA5}">
                      <a16:colId xmlns:a16="http://schemas.microsoft.com/office/drawing/2014/main" val="4030175396"/>
                    </a:ext>
                  </a:extLst>
                </a:gridCol>
                <a:gridCol w="2222870">
                  <a:extLst>
                    <a:ext uri="{9D8B030D-6E8A-4147-A177-3AD203B41FA5}">
                      <a16:colId xmlns:a16="http://schemas.microsoft.com/office/drawing/2014/main" val="2635095511"/>
                    </a:ext>
                  </a:extLst>
                </a:gridCol>
              </a:tblGrid>
              <a:tr h="373311">
                <a:tc>
                  <a:txBody>
                    <a:bodyPr/>
                    <a:lstStyle/>
                    <a:p>
                      <a:pPr algn="l" fontAlgn="ctr"/>
                      <a:r>
                        <a:rPr lang="pt" sz="900" b="1" i="0" u="none" strike="noStrike">
                          <a:solidFill>
                            <a:srgbClr val="000000"/>
                          </a:solidFill>
                          <a:effectLst/>
                          <a:latin typeface="Century Gothic" panose="020B0502020202020204" pitchFamily="34" charset="0"/>
                        </a:rPr>
                        <a:t>MARCO-CHAVE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3EEEE"/>
                    </a:solidFill>
                  </a:tcPr>
                </a:tc>
                <a:tc>
                  <a:txBody>
                    <a:bodyPr/>
                    <a:lstStyle/>
                    <a:p>
                      <a:pPr algn="ctr" fontAlgn="ctr"/>
                      <a:r>
                        <a:rPr lang="pt" sz="900" b="1" i="0" u="none" strike="noStrike">
                          <a:solidFill>
                            <a:srgbClr val="000000"/>
                          </a:solidFill>
                          <a:effectLst/>
                          <a:latin typeface="Century Gothic" panose="020B0502020202020204" pitchFamily="34" charset="0"/>
                        </a:rPr>
                        <a:t>COMEÇAR</a:t>
                      </a: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3EEEE"/>
                    </a:solidFill>
                  </a:tcPr>
                </a:tc>
                <a:tc>
                  <a:txBody>
                    <a:bodyPr/>
                    <a:lstStyle/>
                    <a:p>
                      <a:pPr algn="ctr" fontAlgn="ctr"/>
                      <a:r>
                        <a:rPr lang="pt" sz="900" b="1" i="0" u="none" strike="noStrike" dirty="0">
                          <a:solidFill>
                            <a:srgbClr val="000000"/>
                          </a:solidFill>
                          <a:effectLst/>
                          <a:latin typeface="Century Gothic" panose="020B0502020202020204" pitchFamily="34" charset="0"/>
                        </a:rPr>
                        <a:t>ACABAR</a:t>
                      </a: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3EEEE"/>
                    </a:solidFill>
                  </a:tcPr>
                </a:tc>
                <a:extLst>
                  <a:ext uri="{0D108BD9-81ED-4DB2-BD59-A6C34878D82A}">
                    <a16:rowId xmlns:a16="http://schemas.microsoft.com/office/drawing/2014/main" val="830266174"/>
                  </a:ext>
                </a:extLst>
              </a:tr>
              <a:tr h="519008">
                <a:tc>
                  <a:txBody>
                    <a:bodyPr/>
                    <a:lstStyle/>
                    <a:p>
                      <a:pPr algn="l" rtl="0" fontAlgn="ctr"/>
                      <a:r>
                        <a:rPr lang="pt" sz="1000" b="0" i="0" u="none" strike="noStrike" dirty="0">
                          <a:solidFill>
                            <a:srgbClr val="000000"/>
                          </a:solidFill>
                          <a:effectLst/>
                          <a:latin typeface="Century Gothic" panose="020B0502020202020204" pitchFamily="34" charset="0"/>
                        </a:rPr>
                        <a:t>Equipe de Projeto de Formulário / Revisão Preliminar / Escopo</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8F7"/>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extLst>
                  <a:ext uri="{0D108BD9-81ED-4DB2-BD59-A6C34878D82A}">
                    <a16:rowId xmlns:a16="http://schemas.microsoft.com/office/drawing/2014/main" val="3383816394"/>
                  </a:ext>
                </a:extLst>
              </a:tr>
              <a:tr h="519008">
                <a:tc>
                  <a:txBody>
                    <a:bodyPr/>
                    <a:lstStyle/>
                    <a:p>
                      <a:pPr algn="l" rtl="0" fontAlgn="ctr"/>
                      <a:r>
                        <a:rPr lang="pt" sz="1000" b="0" i="0" u="none" strike="noStrike" dirty="0">
                          <a:solidFill>
                            <a:srgbClr val="000000"/>
                          </a:solidFill>
                          <a:effectLst/>
                          <a:latin typeface="Century Gothic" panose="020B0502020202020204" pitchFamily="34" charset="0"/>
                        </a:rPr>
                        <a:t>Finalizar plano de projeto / carta / pontapé inicial</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8F7"/>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extLst>
                  <a:ext uri="{0D108BD9-81ED-4DB2-BD59-A6C34878D82A}">
                    <a16:rowId xmlns:a16="http://schemas.microsoft.com/office/drawing/2014/main" val="1288720879"/>
                  </a:ext>
                </a:extLst>
              </a:tr>
              <a:tr h="519008">
                <a:tc>
                  <a:txBody>
                    <a:bodyPr/>
                    <a:lstStyle/>
                    <a:p>
                      <a:pPr algn="l" rtl="0" fontAlgn="ctr"/>
                      <a:r>
                        <a:rPr lang="pt" sz="1000" b="0" i="0" u="none" strike="noStrike" dirty="0">
                          <a:solidFill>
                            <a:srgbClr val="000000"/>
                          </a:solidFill>
                          <a:effectLst/>
                          <a:latin typeface="Century Gothic" panose="020B0502020202020204" pitchFamily="34" charset="0"/>
                        </a:rPr>
                        <a:t>Definir fase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8F7"/>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extLst>
                  <a:ext uri="{0D108BD9-81ED-4DB2-BD59-A6C34878D82A}">
                    <a16:rowId xmlns:a16="http://schemas.microsoft.com/office/drawing/2014/main" val="3011254951"/>
                  </a:ext>
                </a:extLst>
              </a:tr>
              <a:tr h="519008">
                <a:tc>
                  <a:txBody>
                    <a:bodyPr/>
                    <a:lstStyle/>
                    <a:p>
                      <a:pPr algn="l" rtl="0" fontAlgn="ctr"/>
                      <a:r>
                        <a:rPr lang="pt" sz="1000" b="0" i="0" u="none" strike="noStrike" dirty="0">
                          <a:solidFill>
                            <a:srgbClr val="000000"/>
                          </a:solidFill>
                          <a:effectLst/>
                          <a:latin typeface="Century Gothic" panose="020B0502020202020204" pitchFamily="34" charset="0"/>
                        </a:rPr>
                        <a:t>Fase de medição</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8F7"/>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tc>
                  <a:txBody>
                    <a:bodyPr/>
                    <a:lstStyle/>
                    <a:p>
                      <a:pPr algn="ctr" fontAlgn="ctr"/>
                      <a:endParaRPr lang="en-US" sz="1000" b="0" i="0" u="none" strike="noStrike">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extLst>
                  <a:ext uri="{0D108BD9-81ED-4DB2-BD59-A6C34878D82A}">
                    <a16:rowId xmlns:a16="http://schemas.microsoft.com/office/drawing/2014/main" val="3948482540"/>
                  </a:ext>
                </a:extLst>
              </a:tr>
              <a:tr h="519008">
                <a:tc>
                  <a:txBody>
                    <a:bodyPr/>
                    <a:lstStyle/>
                    <a:p>
                      <a:pPr algn="l" rtl="0" fontAlgn="ctr"/>
                      <a:r>
                        <a:rPr lang="pt" sz="1000" b="0" i="0" u="none" strike="noStrike" dirty="0">
                          <a:solidFill>
                            <a:srgbClr val="000000"/>
                          </a:solidFill>
                          <a:effectLst/>
                          <a:latin typeface="Century Gothic" panose="020B0502020202020204" pitchFamily="34" charset="0"/>
                        </a:rPr>
                        <a:t>Fase de Análise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8F7"/>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extLst>
                  <a:ext uri="{0D108BD9-81ED-4DB2-BD59-A6C34878D82A}">
                    <a16:rowId xmlns:a16="http://schemas.microsoft.com/office/drawing/2014/main" val="1066953128"/>
                  </a:ext>
                </a:extLst>
              </a:tr>
              <a:tr h="519008">
                <a:tc>
                  <a:txBody>
                    <a:bodyPr/>
                    <a:lstStyle/>
                    <a:p>
                      <a:pPr algn="l" rtl="0" fontAlgn="ctr"/>
                      <a:r>
                        <a:rPr lang="pt" sz="1000" b="0" i="0" u="none" strike="noStrike" dirty="0">
                          <a:solidFill>
                            <a:srgbClr val="000000"/>
                          </a:solidFill>
                          <a:effectLst/>
                          <a:latin typeface="Century Gothic" panose="020B0502020202020204" pitchFamily="34" charset="0"/>
                        </a:rPr>
                        <a:t>Fase de melhoria</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8F7"/>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extLst>
                  <a:ext uri="{0D108BD9-81ED-4DB2-BD59-A6C34878D82A}">
                    <a16:rowId xmlns:a16="http://schemas.microsoft.com/office/drawing/2014/main" val="1188724549"/>
                  </a:ext>
                </a:extLst>
              </a:tr>
              <a:tr h="519008">
                <a:tc>
                  <a:txBody>
                    <a:bodyPr/>
                    <a:lstStyle/>
                    <a:p>
                      <a:pPr algn="l" rtl="0" fontAlgn="ctr"/>
                      <a:r>
                        <a:rPr lang="pt" sz="1000" b="0" i="0" u="none" strike="noStrike" dirty="0">
                          <a:solidFill>
                            <a:srgbClr val="000000"/>
                          </a:solidFill>
                          <a:effectLst/>
                          <a:latin typeface="Century Gothic" panose="020B0502020202020204" pitchFamily="34" charset="0"/>
                        </a:rPr>
                        <a:t>Fase de controle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8F7"/>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extLst>
                  <a:ext uri="{0D108BD9-81ED-4DB2-BD59-A6C34878D82A}">
                    <a16:rowId xmlns:a16="http://schemas.microsoft.com/office/drawing/2014/main" val="1422060000"/>
                  </a:ext>
                </a:extLst>
              </a:tr>
              <a:tr h="519008">
                <a:tc>
                  <a:txBody>
                    <a:bodyPr/>
                    <a:lstStyle/>
                    <a:p>
                      <a:pPr algn="l" rtl="0" fontAlgn="ctr"/>
                      <a:r>
                        <a:rPr lang="pt" sz="1000" b="0" i="0" u="none" strike="noStrike" dirty="0">
                          <a:solidFill>
                            <a:srgbClr val="000000"/>
                          </a:solidFill>
                          <a:effectLst/>
                          <a:latin typeface="Century Gothic" panose="020B0502020202020204" pitchFamily="34" charset="0"/>
                        </a:rPr>
                        <a:t>Relatório de resumo do projeto e encerramento</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8F7"/>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extLst>
                  <a:ext uri="{0D108BD9-81ED-4DB2-BD59-A6C34878D82A}">
                    <a16:rowId xmlns:a16="http://schemas.microsoft.com/office/drawing/2014/main" val="4228696142"/>
                  </a:ext>
                </a:extLst>
              </a:tr>
              <a:tr h="519008">
                <a:tc>
                  <a:txBody>
                    <a:bodyPr/>
                    <a:lstStyle/>
                    <a:p>
                      <a:pPr algn="l" rtl="0" fontAlgn="ctr"/>
                      <a:r>
                        <a:rPr lang="en-US" sz="1000" b="0" i="0" u="none" strike="noStrike" dirty="0">
                          <a:solidFill>
                            <a:srgbClr val="000000"/>
                          </a:solidFill>
                          <a:effectLst/>
                          <a:latin typeface="Century Gothic" panose="020B0502020202020204" pitchFamily="34" charset="0"/>
                        </a:rPr>
                        <a:t> </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8F7"/>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extLst>
                  <a:ext uri="{0D108BD9-81ED-4DB2-BD59-A6C34878D82A}">
                    <a16:rowId xmlns:a16="http://schemas.microsoft.com/office/drawing/2014/main" val="4017853147"/>
                  </a:ext>
                </a:extLst>
              </a:tr>
              <a:tr h="519008">
                <a:tc>
                  <a:txBody>
                    <a:bodyPr/>
                    <a:lstStyle/>
                    <a:p>
                      <a:pPr algn="l" rtl="0" fontAlgn="ctr"/>
                      <a:r>
                        <a:rPr lang="en-US" sz="1000" b="0" i="0" u="none" strike="noStrike" dirty="0">
                          <a:solidFill>
                            <a:srgbClr val="000000"/>
                          </a:solidFill>
                          <a:effectLst/>
                          <a:latin typeface="Century Gothic" panose="020B0502020202020204" pitchFamily="34" charset="0"/>
                        </a:rPr>
                        <a:t> </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8F7"/>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extLst>
                  <a:ext uri="{0D108BD9-81ED-4DB2-BD59-A6C34878D82A}">
                    <a16:rowId xmlns:a16="http://schemas.microsoft.com/office/drawing/2014/main" val="514329233"/>
                  </a:ext>
                </a:extLst>
              </a:tr>
            </a:tbl>
          </a:graphicData>
        </a:graphic>
      </p:graphicFrame>
    </p:spTree>
    <p:extLst>
      <p:ext uri="{BB962C8B-B14F-4D97-AF65-F5344CB8AC3E}">
        <p14:creationId xmlns:p14="http://schemas.microsoft.com/office/powerpoint/2010/main" val="4204877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RELATÓRIO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rPr>
              <a:t>RECURSOS E CUSTOS</a:t>
            </a:r>
            <a:endParaRPr lang="en-US" dirty="0">
              <a:solidFill>
                <a:schemeClr val="bg1"/>
              </a:solidFill>
              <a:latin typeface="Century Gothic" panose="020B0502020202020204" pitchFamily="34" charset="0"/>
              <a:ea typeface="Arial" charset="0"/>
              <a:cs typeface="Arial" charset="0"/>
            </a:endParaRP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2257349" cy="461665"/>
          </a:xfrm>
          <a:prstGeom prst="rect">
            <a:avLst/>
          </a:prstGeom>
          <a:noFill/>
        </p:spPr>
        <p:txBody>
          <a:bodyPr wrap="none" rtlCol="0">
            <a:spAutoFit/>
          </a:bodyPr>
          <a:lstStyle/>
          <a:p>
            <a:r>
              <a:rPr lang="pt" sz="2400" dirty="0">
                <a:solidFill>
                  <a:schemeClr val="tx1">
                    <a:lumMod val="65000"/>
                    <a:lumOff val="35000"/>
                  </a:schemeClr>
                </a:solidFill>
                <a:latin typeface="Century Gothic" panose="020B0502020202020204" pitchFamily="34" charset="0"/>
              </a:rPr>
              <a:t>3. RECURSOS</a:t>
            </a:r>
          </a:p>
        </p:txBody>
      </p:sp>
      <p:graphicFrame>
        <p:nvGraphicFramePr>
          <p:cNvPr id="2" name="Table 1">
            <a:extLst>
              <a:ext uri="{FF2B5EF4-FFF2-40B4-BE49-F238E27FC236}">
                <a16:creationId xmlns:a16="http://schemas.microsoft.com/office/drawing/2014/main" id="{D7917102-5A33-4403-8779-9E0F7BC0D01A}"/>
              </a:ext>
            </a:extLst>
          </p:cNvPr>
          <p:cNvGraphicFramePr>
            <a:graphicFrameLocks noGrp="1"/>
          </p:cNvGraphicFramePr>
          <p:nvPr>
            <p:extLst>
              <p:ext uri="{D42A27DB-BD31-4B8C-83A1-F6EECF244321}">
                <p14:modId xmlns:p14="http://schemas.microsoft.com/office/powerpoint/2010/main" val="3991896153"/>
              </p:ext>
            </p:extLst>
          </p:nvPr>
        </p:nvGraphicFramePr>
        <p:xfrm>
          <a:off x="444760" y="723151"/>
          <a:ext cx="9448800" cy="2093595"/>
        </p:xfrm>
        <a:graphic>
          <a:graphicData uri="http://schemas.openxmlformats.org/drawingml/2006/table">
            <a:tbl>
              <a:tblPr/>
              <a:tblGrid>
                <a:gridCol w="1967708">
                  <a:extLst>
                    <a:ext uri="{9D8B030D-6E8A-4147-A177-3AD203B41FA5}">
                      <a16:colId xmlns:a16="http://schemas.microsoft.com/office/drawing/2014/main" val="4094908337"/>
                    </a:ext>
                  </a:extLst>
                </a:gridCol>
                <a:gridCol w="7481092">
                  <a:extLst>
                    <a:ext uri="{9D8B030D-6E8A-4147-A177-3AD203B41FA5}">
                      <a16:colId xmlns:a16="http://schemas.microsoft.com/office/drawing/2014/main" val="4207127760"/>
                    </a:ext>
                  </a:extLst>
                </a:gridCol>
              </a:tblGrid>
              <a:tr h="697865">
                <a:tc>
                  <a:txBody>
                    <a:bodyPr/>
                    <a:lstStyle/>
                    <a:p>
                      <a:pPr algn="l" fontAlgn="ctr"/>
                      <a:r>
                        <a:rPr lang="pt" sz="1200" b="0" i="0" u="none" strike="noStrike">
                          <a:solidFill>
                            <a:srgbClr val="000000"/>
                          </a:solidFill>
                          <a:effectLst/>
                          <a:latin typeface="Century Gothic" panose="020B0502020202020204" pitchFamily="34" charset="0"/>
                        </a:rPr>
                        <a:t>EQUIPE DO PROJETO</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276166472"/>
                  </a:ext>
                </a:extLst>
              </a:tr>
              <a:tr h="697865">
                <a:tc>
                  <a:txBody>
                    <a:bodyPr/>
                    <a:lstStyle/>
                    <a:p>
                      <a:pPr algn="l" rtl="0" fontAlgn="ctr"/>
                      <a:r>
                        <a:rPr lang="pt" sz="1200" b="0" i="0" u="none" strike="noStrike">
                          <a:solidFill>
                            <a:srgbClr val="000000"/>
                          </a:solidFill>
                          <a:effectLst/>
                          <a:latin typeface="Century Gothic" panose="020B0502020202020204" pitchFamily="34" charset="0"/>
                        </a:rPr>
                        <a:t>RECURSOS DE SUPORTE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580920344"/>
                  </a:ext>
                </a:extLst>
              </a:tr>
              <a:tr h="697865">
                <a:tc>
                  <a:txBody>
                    <a:bodyPr/>
                    <a:lstStyle/>
                    <a:p>
                      <a:pPr algn="l" fontAlgn="ctr"/>
                      <a:r>
                        <a:rPr lang="pt" sz="1200" b="0" i="0" u="none" strike="noStrike">
                          <a:solidFill>
                            <a:srgbClr val="000000"/>
                          </a:solidFill>
                          <a:effectLst/>
                          <a:latin typeface="Century Gothic" panose="020B0502020202020204" pitchFamily="34" charset="0"/>
                        </a:rPr>
                        <a:t>NECESSIDADES ESPECIAIS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130343036"/>
                  </a:ext>
                </a:extLst>
              </a:tr>
            </a:tbl>
          </a:graphicData>
        </a:graphic>
      </p:graphicFrame>
      <p:sp>
        <p:nvSpPr>
          <p:cNvPr id="12" name="TextBox 11">
            <a:extLst>
              <a:ext uri="{FF2B5EF4-FFF2-40B4-BE49-F238E27FC236}">
                <a16:creationId xmlns:a16="http://schemas.microsoft.com/office/drawing/2014/main" id="{82E21270-3FBA-4420-BFD2-4643CF6BC93D}"/>
              </a:ext>
            </a:extLst>
          </p:cNvPr>
          <p:cNvSpPr txBox="1"/>
          <p:nvPr/>
        </p:nvSpPr>
        <p:spPr>
          <a:xfrm>
            <a:off x="367748" y="2829832"/>
            <a:ext cx="1141659" cy="461665"/>
          </a:xfrm>
          <a:prstGeom prst="rect">
            <a:avLst/>
          </a:prstGeom>
          <a:noFill/>
        </p:spPr>
        <p:txBody>
          <a:bodyPr wrap="none" rtlCol="0">
            <a:spAutoFit/>
          </a:bodyPr>
          <a:lstStyle/>
          <a:p>
            <a:r>
              <a:rPr lang="pt" sz="2400" dirty="0">
                <a:solidFill>
                  <a:schemeClr val="tx1">
                    <a:lumMod val="65000"/>
                    <a:lumOff val="35000"/>
                  </a:schemeClr>
                </a:solidFill>
                <a:latin typeface="Century Gothic" panose="020B0502020202020204" pitchFamily="34" charset="0"/>
              </a:rPr>
              <a:t>CUSTOS</a:t>
            </a:r>
          </a:p>
        </p:txBody>
      </p:sp>
      <p:graphicFrame>
        <p:nvGraphicFramePr>
          <p:cNvPr id="4" name="Table 3">
            <a:extLst>
              <a:ext uri="{FF2B5EF4-FFF2-40B4-BE49-F238E27FC236}">
                <a16:creationId xmlns:a16="http://schemas.microsoft.com/office/drawing/2014/main" id="{4293C68B-FEC8-436F-9C75-91A96EC32814}"/>
              </a:ext>
            </a:extLst>
          </p:cNvPr>
          <p:cNvGraphicFramePr>
            <a:graphicFrameLocks noGrp="1"/>
          </p:cNvGraphicFramePr>
          <p:nvPr>
            <p:extLst>
              <p:ext uri="{D42A27DB-BD31-4B8C-83A1-F6EECF244321}">
                <p14:modId xmlns:p14="http://schemas.microsoft.com/office/powerpoint/2010/main" val="1659445881"/>
              </p:ext>
            </p:extLst>
          </p:nvPr>
        </p:nvGraphicFramePr>
        <p:xfrm>
          <a:off x="444760" y="3262810"/>
          <a:ext cx="9448800" cy="2991485"/>
        </p:xfrm>
        <a:graphic>
          <a:graphicData uri="http://schemas.openxmlformats.org/drawingml/2006/table">
            <a:tbl>
              <a:tblPr/>
              <a:tblGrid>
                <a:gridCol w="1967708">
                  <a:extLst>
                    <a:ext uri="{9D8B030D-6E8A-4147-A177-3AD203B41FA5}">
                      <a16:colId xmlns:a16="http://schemas.microsoft.com/office/drawing/2014/main" val="532633734"/>
                    </a:ext>
                  </a:extLst>
                </a:gridCol>
                <a:gridCol w="1967708">
                  <a:extLst>
                    <a:ext uri="{9D8B030D-6E8A-4147-A177-3AD203B41FA5}">
                      <a16:colId xmlns:a16="http://schemas.microsoft.com/office/drawing/2014/main" val="4170409706"/>
                    </a:ext>
                  </a:extLst>
                </a:gridCol>
                <a:gridCol w="1359334">
                  <a:extLst>
                    <a:ext uri="{9D8B030D-6E8A-4147-A177-3AD203B41FA5}">
                      <a16:colId xmlns:a16="http://schemas.microsoft.com/office/drawing/2014/main" val="2162117222"/>
                    </a:ext>
                  </a:extLst>
                </a:gridCol>
                <a:gridCol w="1359334">
                  <a:extLst>
                    <a:ext uri="{9D8B030D-6E8A-4147-A177-3AD203B41FA5}">
                      <a16:colId xmlns:a16="http://schemas.microsoft.com/office/drawing/2014/main" val="3686796820"/>
                    </a:ext>
                  </a:extLst>
                </a:gridCol>
                <a:gridCol w="750961">
                  <a:extLst>
                    <a:ext uri="{9D8B030D-6E8A-4147-A177-3AD203B41FA5}">
                      <a16:colId xmlns:a16="http://schemas.microsoft.com/office/drawing/2014/main" val="502520764"/>
                    </a:ext>
                  </a:extLst>
                </a:gridCol>
                <a:gridCol w="2043755">
                  <a:extLst>
                    <a:ext uri="{9D8B030D-6E8A-4147-A177-3AD203B41FA5}">
                      <a16:colId xmlns:a16="http://schemas.microsoft.com/office/drawing/2014/main" val="1459874708"/>
                    </a:ext>
                  </a:extLst>
                </a:gridCol>
              </a:tblGrid>
              <a:tr h="316865">
                <a:tc>
                  <a:txBody>
                    <a:bodyPr/>
                    <a:lstStyle/>
                    <a:p>
                      <a:pPr algn="l" fontAlgn="ctr"/>
                      <a:r>
                        <a:rPr lang="pt" sz="1000" b="1" i="0" u="none" strike="noStrike" dirty="0">
                          <a:solidFill>
                            <a:srgbClr val="000000"/>
                          </a:solidFill>
                          <a:effectLst/>
                          <a:latin typeface="Century Gothic" panose="020B0502020202020204" pitchFamily="34" charset="0"/>
                        </a:rPr>
                        <a:t>TIPO DE CUSTO</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FEBE0"/>
                    </a:solidFill>
                  </a:tcPr>
                </a:tc>
                <a:tc gridSpan="2">
                  <a:txBody>
                    <a:bodyPr/>
                    <a:lstStyle/>
                    <a:p>
                      <a:pPr algn="l" fontAlgn="ctr"/>
                      <a:r>
                        <a:rPr lang="pt" sz="1000" b="1" i="0" u="none" strike="noStrike" dirty="0">
                          <a:solidFill>
                            <a:srgbClr val="000000"/>
                          </a:solidFill>
                          <a:effectLst/>
                          <a:latin typeface="Century Gothic" panose="020B0502020202020204" pitchFamily="34" charset="0"/>
                        </a:rPr>
                        <a:t>NOMES DE FORNECEDOR / MÃO-DE-OBRA</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FEBE0"/>
                    </a:solidFill>
                  </a:tcPr>
                </a:tc>
                <a:tc hMerge="1">
                  <a:txBody>
                    <a:bodyPr/>
                    <a:lstStyle/>
                    <a:p>
                      <a:endParaRPr lang="en-US"/>
                    </a:p>
                  </a:txBody>
                  <a:tcPr/>
                </a:tc>
                <a:tc>
                  <a:txBody>
                    <a:bodyPr/>
                    <a:lstStyle/>
                    <a:p>
                      <a:pPr algn="ctr" fontAlgn="ctr"/>
                      <a:r>
                        <a:rPr lang="pt" sz="1000" b="1" i="0" u="none" strike="noStrike">
                          <a:solidFill>
                            <a:srgbClr val="000000"/>
                          </a:solidFill>
                          <a:effectLst/>
                          <a:latin typeface="Century Gothic" panose="020B0502020202020204" pitchFamily="34" charset="0"/>
                        </a:rPr>
                        <a:t>TAXA</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pt" sz="1000" b="1" i="0" u="none" strike="noStrike">
                          <a:solidFill>
                            <a:srgbClr val="000000"/>
                          </a:solidFill>
                          <a:effectLst/>
                          <a:latin typeface="Century Gothic" panose="020B0502020202020204" pitchFamily="34" charset="0"/>
                        </a:rPr>
                        <a:t>Qty</a:t>
                      </a: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pt" sz="1000" b="1" i="0" u="none" strike="noStrike" dirty="0">
                          <a:solidFill>
                            <a:srgbClr val="000000"/>
                          </a:solidFill>
                          <a:effectLst/>
                          <a:latin typeface="Century Gothic" panose="020B0502020202020204" pitchFamily="34" charset="0"/>
                        </a:rPr>
                        <a:t>QUANTIDADE</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FEBE0"/>
                    </a:solidFill>
                  </a:tcPr>
                </a:tc>
                <a:extLst>
                  <a:ext uri="{0D108BD9-81ED-4DB2-BD59-A6C34878D82A}">
                    <a16:rowId xmlns:a16="http://schemas.microsoft.com/office/drawing/2014/main" val="1569401314"/>
                  </a:ext>
                </a:extLst>
              </a:tr>
              <a:tr h="445770">
                <a:tc>
                  <a:txBody>
                    <a:bodyPr/>
                    <a:lstStyle/>
                    <a:p>
                      <a:pPr algn="l" rtl="0" fontAlgn="ctr"/>
                      <a:r>
                        <a:rPr lang="pt" sz="1100" b="1" i="0" u="none" strike="noStrike" dirty="0">
                          <a:solidFill>
                            <a:srgbClr val="000000"/>
                          </a:solidFill>
                          <a:effectLst/>
                          <a:latin typeface="Century Gothic" panose="020B0502020202020204" pitchFamily="34" charset="0"/>
                        </a:rPr>
                        <a:t>Trabalho</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6F2E7"/>
                    </a:solidFill>
                  </a:tcPr>
                </a:tc>
                <a:tc gridSpan="2">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hMerge="1">
                  <a:txBody>
                    <a:bodyPr/>
                    <a:lstStyle/>
                    <a:p>
                      <a:endParaRPr lang="en-US"/>
                    </a:p>
                  </a:txBody>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r" fontAlgn="ctr"/>
                      <a:endParaRPr lang="en-US" sz="1100" b="0" i="0" u="none" strike="noStrike" dirty="0">
                        <a:solidFill>
                          <a:srgbClr val="000000"/>
                        </a:solidFill>
                        <a:effectLst/>
                        <a:latin typeface="Century Gothic" panose="020B0502020202020204" pitchFamily="34" charset="0"/>
                      </a:endParaRPr>
                    </a:p>
                  </a:txBody>
                  <a:tcPr marL="182880" marR="182880" marT="0"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6F2E7"/>
                    </a:solidFill>
                  </a:tcPr>
                </a:tc>
                <a:extLst>
                  <a:ext uri="{0D108BD9-81ED-4DB2-BD59-A6C34878D82A}">
                    <a16:rowId xmlns:a16="http://schemas.microsoft.com/office/drawing/2014/main" val="851251426"/>
                  </a:ext>
                </a:extLst>
              </a:tr>
              <a:tr h="445770">
                <a:tc>
                  <a:txBody>
                    <a:bodyPr/>
                    <a:lstStyle/>
                    <a:p>
                      <a:pPr algn="l" fontAlgn="ctr"/>
                      <a:r>
                        <a:rPr lang="pt" sz="1100" b="1" i="0" u="none" strike="noStrike" dirty="0">
                          <a:solidFill>
                            <a:srgbClr val="000000"/>
                          </a:solidFill>
                          <a:effectLst/>
                          <a:latin typeface="Century Gothic" panose="020B0502020202020204" pitchFamily="34" charset="0"/>
                        </a:rPr>
                        <a:t>Trabalho</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6F2E7"/>
                    </a:solidFill>
                  </a:tcPr>
                </a:tc>
                <a:tc gridSpan="2">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hMerge="1">
                  <a:txBody>
                    <a:bodyPr/>
                    <a:lstStyle/>
                    <a:p>
                      <a:endParaRPr lang="en-US"/>
                    </a:p>
                  </a:txBody>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r" fontAlgn="ctr"/>
                      <a:endParaRPr lang="en-US" sz="1100" b="0" i="0" u="none" strike="noStrike" dirty="0">
                        <a:solidFill>
                          <a:srgbClr val="000000"/>
                        </a:solidFill>
                        <a:effectLst/>
                        <a:latin typeface="Century Gothic" panose="020B0502020202020204" pitchFamily="34" charset="0"/>
                      </a:endParaRPr>
                    </a:p>
                  </a:txBody>
                  <a:tcPr marL="182880" marR="182880" marT="0"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6F2E7"/>
                    </a:solidFill>
                  </a:tcPr>
                </a:tc>
                <a:extLst>
                  <a:ext uri="{0D108BD9-81ED-4DB2-BD59-A6C34878D82A}">
                    <a16:rowId xmlns:a16="http://schemas.microsoft.com/office/drawing/2014/main" val="3115840133"/>
                  </a:ext>
                </a:extLst>
              </a:tr>
              <a:tr h="445770">
                <a:tc>
                  <a:txBody>
                    <a:bodyPr/>
                    <a:lstStyle/>
                    <a:p>
                      <a:pPr algn="l" rtl="0" fontAlgn="ctr"/>
                      <a:r>
                        <a:rPr lang="pt" sz="1100" b="1" i="0" u="none" strike="noStrike" dirty="0">
                          <a:solidFill>
                            <a:srgbClr val="000000"/>
                          </a:solidFill>
                          <a:effectLst/>
                          <a:latin typeface="Century Gothic" panose="020B0502020202020204" pitchFamily="34" charset="0"/>
                        </a:rPr>
                        <a:t>Trabalho</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6F2E7"/>
                    </a:solidFill>
                  </a:tcPr>
                </a:tc>
                <a:tc gridSpan="2">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hMerge="1">
                  <a:txBody>
                    <a:bodyPr/>
                    <a:lstStyle/>
                    <a:p>
                      <a:endParaRPr lang="en-US"/>
                    </a:p>
                  </a:txBody>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r" fontAlgn="ctr"/>
                      <a:endParaRPr lang="en-US" sz="1100" b="0" i="0" u="none" strike="noStrike" dirty="0">
                        <a:solidFill>
                          <a:srgbClr val="000000"/>
                        </a:solidFill>
                        <a:effectLst/>
                        <a:latin typeface="Century Gothic" panose="020B0502020202020204" pitchFamily="34" charset="0"/>
                      </a:endParaRPr>
                    </a:p>
                  </a:txBody>
                  <a:tcPr marL="182880" marR="182880" marT="0"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6F2E7"/>
                    </a:solidFill>
                  </a:tcPr>
                </a:tc>
                <a:extLst>
                  <a:ext uri="{0D108BD9-81ED-4DB2-BD59-A6C34878D82A}">
                    <a16:rowId xmlns:a16="http://schemas.microsoft.com/office/drawing/2014/main" val="1479748378"/>
                  </a:ext>
                </a:extLst>
              </a:tr>
              <a:tr h="445770">
                <a:tc>
                  <a:txBody>
                    <a:bodyPr/>
                    <a:lstStyle/>
                    <a:p>
                      <a:pPr algn="l" rtl="0" fontAlgn="ctr"/>
                      <a:r>
                        <a:rPr lang="pt" sz="1100" b="1" i="0" u="none" strike="noStrike" dirty="0">
                          <a:solidFill>
                            <a:srgbClr val="000000"/>
                          </a:solidFill>
                          <a:effectLst/>
                          <a:latin typeface="Century Gothic" panose="020B0502020202020204" pitchFamily="34" charset="0"/>
                        </a:rPr>
                        <a:t>Suprimentos</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6F2E7"/>
                    </a:solidFill>
                  </a:tcPr>
                </a:tc>
                <a:tc gridSpan="2">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hMerge="1">
                  <a:txBody>
                    <a:bodyPr/>
                    <a:lstStyle/>
                    <a:p>
                      <a:endParaRPr lang="en-US"/>
                    </a:p>
                  </a:txBody>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r" fontAlgn="ctr"/>
                      <a:endParaRPr lang="en-US" sz="1100" b="0" i="0" u="none" strike="noStrike" dirty="0">
                        <a:solidFill>
                          <a:srgbClr val="000000"/>
                        </a:solidFill>
                        <a:effectLst/>
                        <a:latin typeface="Century Gothic" panose="020B0502020202020204" pitchFamily="34" charset="0"/>
                      </a:endParaRPr>
                    </a:p>
                  </a:txBody>
                  <a:tcPr marL="182880" marR="182880" marT="0"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6F2E7"/>
                    </a:solidFill>
                  </a:tcPr>
                </a:tc>
                <a:extLst>
                  <a:ext uri="{0D108BD9-81ED-4DB2-BD59-A6C34878D82A}">
                    <a16:rowId xmlns:a16="http://schemas.microsoft.com/office/drawing/2014/main" val="3168990625"/>
                  </a:ext>
                </a:extLst>
              </a:tr>
              <a:tr h="445770">
                <a:tc>
                  <a:txBody>
                    <a:bodyPr/>
                    <a:lstStyle/>
                    <a:p>
                      <a:pPr algn="l" rtl="0" fontAlgn="ctr"/>
                      <a:r>
                        <a:rPr lang="pt" sz="1100" b="1" i="0" u="none" strike="noStrike" dirty="0">
                          <a:solidFill>
                            <a:srgbClr val="000000"/>
                          </a:solidFill>
                          <a:effectLst/>
                          <a:latin typeface="Century Gothic" panose="020B0502020202020204" pitchFamily="34" charset="0"/>
                        </a:rPr>
                        <a:t>Variado</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6F2E7"/>
                    </a:solidFill>
                  </a:tcPr>
                </a:tc>
                <a:tc gridSpan="2">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hMerge="1">
                  <a:txBody>
                    <a:bodyPr/>
                    <a:lstStyle/>
                    <a:p>
                      <a:endParaRPr lang="en-US"/>
                    </a:p>
                  </a:txBody>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tc>
                  <a:txBody>
                    <a:bodyPr/>
                    <a:lstStyle/>
                    <a:p>
                      <a:pPr algn="r" fontAlgn="ctr"/>
                      <a:endParaRPr lang="en-US" sz="1100" b="0" i="0" u="none" strike="noStrike" dirty="0">
                        <a:solidFill>
                          <a:srgbClr val="000000"/>
                        </a:solidFill>
                        <a:effectLst/>
                        <a:latin typeface="Century Gothic" panose="020B0502020202020204" pitchFamily="34" charset="0"/>
                      </a:endParaRPr>
                    </a:p>
                  </a:txBody>
                  <a:tcPr marL="182880" marR="182880" marT="0"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6F2E7"/>
                    </a:solidFill>
                  </a:tcPr>
                </a:tc>
                <a:extLst>
                  <a:ext uri="{0D108BD9-81ED-4DB2-BD59-A6C34878D82A}">
                    <a16:rowId xmlns:a16="http://schemas.microsoft.com/office/drawing/2014/main" val="1610162371"/>
                  </a:ext>
                </a:extLst>
              </a:tr>
              <a:tr h="445770">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gridSpan="2">
                  <a:txBody>
                    <a:bodyPr/>
                    <a:lstStyle/>
                    <a:p>
                      <a:pPr algn="r" fontAlgn="ctr"/>
                      <a:r>
                        <a:rPr lang="pt" sz="1000" b="0" i="0" u="none" strike="noStrike" dirty="0">
                          <a:solidFill>
                            <a:srgbClr val="000000"/>
                          </a:solidFill>
                          <a:effectLst/>
                          <a:latin typeface="Century Gothic" panose="020B0502020202020204" pitchFamily="34" charset="0"/>
                        </a:rPr>
                        <a:t>CUSTOS TOTAIS</a:t>
                      </a:r>
                    </a:p>
                  </a:txBody>
                  <a:tcPr marL="9525" marR="114300" marT="9525" marB="0" anchor="ctr">
                    <a:lnL>
                      <a:noFill/>
                    </a:lnL>
                    <a:lnR w="25400" cap="flat" cmpd="dbl"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noFill/>
                  </a:tcPr>
                </a:tc>
                <a:tc hMerge="1">
                  <a:txBody>
                    <a:bodyPr/>
                    <a:lstStyle/>
                    <a:p>
                      <a:endParaRPr lang="en-US"/>
                    </a:p>
                  </a:txBody>
                  <a:tcPr/>
                </a:tc>
                <a:tc>
                  <a:txBody>
                    <a:bodyPr/>
                    <a:lstStyle/>
                    <a:p>
                      <a:pPr algn="r" fontAlgn="ctr"/>
                      <a:endParaRPr lang="en-US" sz="1100" b="0" i="0" u="none" strike="noStrike" dirty="0">
                        <a:solidFill>
                          <a:srgbClr val="000000"/>
                        </a:solidFill>
                        <a:effectLst/>
                        <a:latin typeface="Century Gothic" panose="020B0502020202020204" pitchFamily="34" charset="0"/>
                      </a:endParaRPr>
                    </a:p>
                  </a:txBody>
                  <a:tcPr marL="182880" marR="182880" marT="0"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FEBE0"/>
                    </a:solidFill>
                  </a:tcPr>
                </a:tc>
                <a:extLst>
                  <a:ext uri="{0D108BD9-81ED-4DB2-BD59-A6C34878D82A}">
                    <a16:rowId xmlns:a16="http://schemas.microsoft.com/office/drawing/2014/main" val="4166447726"/>
                  </a:ext>
                </a:extLst>
              </a:tr>
            </a:tbl>
          </a:graphicData>
        </a:graphic>
      </p:graphicFrame>
    </p:spTree>
    <p:extLst>
      <p:ext uri="{BB962C8B-B14F-4D97-AF65-F5344CB8AC3E}">
        <p14:creationId xmlns:p14="http://schemas.microsoft.com/office/powerpoint/2010/main" val="2962643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RELATÓRIO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ea typeface="Arial" charset="0"/>
                <a:cs typeface="Arial" charset="0"/>
              </a:rPr>
              <a:t>BENEFÍCIOS E CLIENTES</a:t>
            </a: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3958135" cy="461665"/>
          </a:xfrm>
          <a:prstGeom prst="rect">
            <a:avLst/>
          </a:prstGeom>
          <a:noFill/>
        </p:spPr>
        <p:txBody>
          <a:bodyPr wrap="none" rtlCol="0">
            <a:spAutoFit/>
          </a:bodyPr>
          <a:lstStyle/>
          <a:p>
            <a:r>
              <a:rPr lang="pt" sz="2400" dirty="0">
                <a:solidFill>
                  <a:schemeClr val="tx1">
                    <a:lumMod val="65000"/>
                    <a:lumOff val="35000"/>
                  </a:schemeClr>
                </a:solidFill>
                <a:latin typeface="Century Gothic" panose="020B0502020202020204" pitchFamily="34" charset="0"/>
              </a:rPr>
              <a:t>4. BENEFÍCIOS E CLIENTES</a:t>
            </a:r>
          </a:p>
        </p:txBody>
      </p:sp>
      <p:graphicFrame>
        <p:nvGraphicFramePr>
          <p:cNvPr id="3" name="Table 2">
            <a:extLst>
              <a:ext uri="{FF2B5EF4-FFF2-40B4-BE49-F238E27FC236}">
                <a16:creationId xmlns:a16="http://schemas.microsoft.com/office/drawing/2014/main" id="{472D526B-7D39-4AD3-ADEB-D8D7825D827C}"/>
              </a:ext>
            </a:extLst>
          </p:cNvPr>
          <p:cNvGraphicFramePr>
            <a:graphicFrameLocks noGrp="1"/>
          </p:cNvGraphicFramePr>
          <p:nvPr>
            <p:extLst>
              <p:ext uri="{D42A27DB-BD31-4B8C-83A1-F6EECF244321}">
                <p14:modId xmlns:p14="http://schemas.microsoft.com/office/powerpoint/2010/main" val="3765403887"/>
              </p:ext>
            </p:extLst>
          </p:nvPr>
        </p:nvGraphicFramePr>
        <p:xfrm>
          <a:off x="472698" y="719663"/>
          <a:ext cx="9448800" cy="1698073"/>
        </p:xfrm>
        <a:graphic>
          <a:graphicData uri="http://schemas.openxmlformats.org/drawingml/2006/table">
            <a:tbl>
              <a:tblPr/>
              <a:tblGrid>
                <a:gridCol w="1967708">
                  <a:extLst>
                    <a:ext uri="{9D8B030D-6E8A-4147-A177-3AD203B41FA5}">
                      <a16:colId xmlns:a16="http://schemas.microsoft.com/office/drawing/2014/main" val="3129605748"/>
                    </a:ext>
                  </a:extLst>
                </a:gridCol>
                <a:gridCol w="7481092">
                  <a:extLst>
                    <a:ext uri="{9D8B030D-6E8A-4147-A177-3AD203B41FA5}">
                      <a16:colId xmlns:a16="http://schemas.microsoft.com/office/drawing/2014/main" val="4134565234"/>
                    </a:ext>
                  </a:extLst>
                </a:gridCol>
              </a:tblGrid>
              <a:tr h="481456">
                <a:tc>
                  <a:txBody>
                    <a:bodyPr/>
                    <a:lstStyle/>
                    <a:p>
                      <a:pPr algn="l" fontAlgn="ctr"/>
                      <a:r>
                        <a:rPr lang="pt" sz="1200" b="0" i="0" u="none" strike="noStrike" dirty="0">
                          <a:solidFill>
                            <a:srgbClr val="000000"/>
                          </a:solidFill>
                          <a:effectLst/>
                          <a:latin typeface="Century Gothic" panose="020B0502020202020204" pitchFamily="34" charset="0"/>
                        </a:rPr>
                        <a:t>PROPRIETÁRIO DE PROCESSOS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3EEEE"/>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079401919"/>
                  </a:ext>
                </a:extLst>
              </a:tr>
              <a:tr h="395206">
                <a:tc>
                  <a:txBody>
                    <a:bodyPr/>
                    <a:lstStyle/>
                    <a:p>
                      <a:pPr algn="l" rtl="0" fontAlgn="ctr"/>
                      <a:r>
                        <a:rPr lang="pt" sz="1200" b="0" i="0" u="none" strike="noStrike" dirty="0">
                          <a:solidFill>
                            <a:srgbClr val="000000"/>
                          </a:solidFill>
                          <a:effectLst/>
                          <a:latin typeface="Century Gothic" panose="020B0502020202020204" pitchFamily="34" charset="0"/>
                        </a:rPr>
                        <a:t>PRINCIPAIS PARTES INTERESSADAS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3EEEE"/>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961803336"/>
                  </a:ext>
                </a:extLst>
              </a:tr>
              <a:tr h="395207">
                <a:tc>
                  <a:txBody>
                    <a:bodyPr/>
                    <a:lstStyle/>
                    <a:p>
                      <a:pPr algn="l" fontAlgn="ctr"/>
                      <a:r>
                        <a:rPr lang="pt" sz="1200" b="0" i="0" u="none" strike="noStrike" dirty="0">
                          <a:solidFill>
                            <a:srgbClr val="000000"/>
                          </a:solidFill>
                          <a:effectLst/>
                          <a:latin typeface="Century Gothic" panose="020B0502020202020204" pitchFamily="34" charset="0"/>
                        </a:rPr>
                        <a:t>CLIENTE FINAL</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3EEEE"/>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264862052"/>
                  </a:ext>
                </a:extLst>
              </a:tr>
              <a:tr h="426204">
                <a:tc>
                  <a:txBody>
                    <a:bodyPr/>
                    <a:lstStyle/>
                    <a:p>
                      <a:pPr algn="l" rtl="0" fontAlgn="ctr"/>
                      <a:r>
                        <a:rPr lang="pt" sz="1200" b="0" i="0" u="none" strike="noStrike" dirty="0">
                          <a:solidFill>
                            <a:srgbClr val="000000"/>
                          </a:solidFill>
                          <a:effectLst/>
                          <a:latin typeface="Century Gothic" panose="020B0502020202020204" pitchFamily="34" charset="0"/>
                        </a:rPr>
                        <a:t>BENEFÍCIOS ESPERADOS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3EEEE"/>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100095511"/>
                  </a:ext>
                </a:extLst>
              </a:tr>
            </a:tbl>
          </a:graphicData>
        </a:graphic>
      </p:graphicFrame>
      <p:graphicFrame>
        <p:nvGraphicFramePr>
          <p:cNvPr id="8" name="Table 7">
            <a:extLst>
              <a:ext uri="{FF2B5EF4-FFF2-40B4-BE49-F238E27FC236}">
                <a16:creationId xmlns:a16="http://schemas.microsoft.com/office/drawing/2014/main" id="{CA97594C-07DD-4DB1-9368-BAAF8E323C68}"/>
              </a:ext>
            </a:extLst>
          </p:cNvPr>
          <p:cNvGraphicFramePr>
            <a:graphicFrameLocks noGrp="1"/>
          </p:cNvGraphicFramePr>
          <p:nvPr>
            <p:extLst>
              <p:ext uri="{D42A27DB-BD31-4B8C-83A1-F6EECF244321}">
                <p14:modId xmlns:p14="http://schemas.microsoft.com/office/powerpoint/2010/main" val="1344300818"/>
              </p:ext>
            </p:extLst>
          </p:nvPr>
        </p:nvGraphicFramePr>
        <p:xfrm>
          <a:off x="472698" y="2498752"/>
          <a:ext cx="9448800" cy="3883025"/>
        </p:xfrm>
        <a:graphic>
          <a:graphicData uri="http://schemas.openxmlformats.org/drawingml/2006/table">
            <a:tbl>
              <a:tblPr/>
              <a:tblGrid>
                <a:gridCol w="1967708">
                  <a:extLst>
                    <a:ext uri="{9D8B030D-6E8A-4147-A177-3AD203B41FA5}">
                      <a16:colId xmlns:a16="http://schemas.microsoft.com/office/drawing/2014/main" val="82474641"/>
                    </a:ext>
                  </a:extLst>
                </a:gridCol>
                <a:gridCol w="1967708">
                  <a:extLst>
                    <a:ext uri="{9D8B030D-6E8A-4147-A177-3AD203B41FA5}">
                      <a16:colId xmlns:a16="http://schemas.microsoft.com/office/drawing/2014/main" val="1810954435"/>
                    </a:ext>
                  </a:extLst>
                </a:gridCol>
                <a:gridCol w="1359334">
                  <a:extLst>
                    <a:ext uri="{9D8B030D-6E8A-4147-A177-3AD203B41FA5}">
                      <a16:colId xmlns:a16="http://schemas.microsoft.com/office/drawing/2014/main" val="2742326689"/>
                    </a:ext>
                  </a:extLst>
                </a:gridCol>
                <a:gridCol w="2110295">
                  <a:extLst>
                    <a:ext uri="{9D8B030D-6E8A-4147-A177-3AD203B41FA5}">
                      <a16:colId xmlns:a16="http://schemas.microsoft.com/office/drawing/2014/main" val="3672165900"/>
                    </a:ext>
                  </a:extLst>
                </a:gridCol>
                <a:gridCol w="2043755">
                  <a:extLst>
                    <a:ext uri="{9D8B030D-6E8A-4147-A177-3AD203B41FA5}">
                      <a16:colId xmlns:a16="http://schemas.microsoft.com/office/drawing/2014/main" val="3932209737"/>
                    </a:ext>
                  </a:extLst>
                </a:gridCol>
              </a:tblGrid>
              <a:tr h="316865">
                <a:tc>
                  <a:txBody>
                    <a:bodyPr/>
                    <a:lstStyle/>
                    <a:p>
                      <a:pPr algn="l" fontAlgn="ctr"/>
                      <a:r>
                        <a:rPr lang="pt" sz="1000" b="1" i="0" u="none" strike="noStrike">
                          <a:solidFill>
                            <a:srgbClr val="000000"/>
                          </a:solidFill>
                          <a:effectLst/>
                          <a:latin typeface="Century Gothic" panose="020B0502020202020204" pitchFamily="34" charset="0"/>
                        </a:rPr>
                        <a:t>TIPO DE BENEFÍCIO</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gridSpan="3">
                  <a:txBody>
                    <a:bodyPr/>
                    <a:lstStyle/>
                    <a:p>
                      <a:pPr algn="l" fontAlgn="ctr"/>
                      <a:r>
                        <a:rPr lang="pt" sz="1000" b="1" i="0" u="none" strike="noStrike" dirty="0">
                          <a:solidFill>
                            <a:srgbClr val="000000"/>
                          </a:solidFill>
                          <a:effectLst/>
                          <a:latin typeface="Century Gothic" panose="020B0502020202020204" pitchFamily="34" charset="0"/>
                        </a:rPr>
                        <a:t>BASE DE ESTIMATIVA</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a:txBody>
                    <a:bodyPr/>
                    <a:lstStyle/>
                    <a:p>
                      <a:pPr algn="ctr" fontAlgn="ctr"/>
                      <a:r>
                        <a:rPr lang="pt" sz="1000" b="1" i="0" u="none" strike="noStrike">
                          <a:solidFill>
                            <a:srgbClr val="000000"/>
                          </a:solidFill>
                          <a:effectLst/>
                          <a:latin typeface="Century Gothic" panose="020B0502020202020204" pitchFamily="34" charset="0"/>
                        </a:rPr>
                        <a:t>VALOR ESTIMADO DO BENEFÍCIO</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extLst>
                  <a:ext uri="{0D108BD9-81ED-4DB2-BD59-A6C34878D82A}">
                    <a16:rowId xmlns:a16="http://schemas.microsoft.com/office/drawing/2014/main" val="3240324035"/>
                  </a:ext>
                </a:extLst>
              </a:tr>
              <a:tr h="445770">
                <a:tc>
                  <a:txBody>
                    <a:bodyPr/>
                    <a:lstStyle/>
                    <a:p>
                      <a:pPr algn="l" rtl="0" fontAlgn="ctr"/>
                      <a:r>
                        <a:rPr lang="pt" sz="1100" b="1" i="0" u="none" strike="noStrike">
                          <a:solidFill>
                            <a:srgbClr val="000000"/>
                          </a:solidFill>
                          <a:effectLst/>
                          <a:latin typeface="Century Gothic" panose="020B0502020202020204" pitchFamily="34" charset="0"/>
                        </a:rPr>
                        <a:t>Economia de custos específica</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alpha val="63000"/>
                      </a:schemeClr>
                    </a:solidFill>
                  </a:tcPr>
                </a:tc>
                <a:tc hMerge="1">
                  <a:txBody>
                    <a:bodyPr/>
                    <a:lstStyle/>
                    <a:p>
                      <a:endParaRPr lang="en-US"/>
                    </a:p>
                  </a:txBody>
                  <a:tcPr/>
                </a:tc>
                <a:tc hMerge="1">
                  <a:txBody>
                    <a:bodyPr/>
                    <a:lstStyle/>
                    <a:p>
                      <a:endParaRPr lang="en-US"/>
                    </a:p>
                  </a:txBody>
                  <a:tcPr/>
                </a:tc>
                <a:tc>
                  <a:txBody>
                    <a:bodyPr/>
                    <a:lstStyle/>
                    <a:p>
                      <a:pPr algn="l" fontAlgn="ctr"/>
                      <a:r>
                        <a:rPr lang="pt" sz="1100" b="0" i="0" u="none" strike="noStrike">
                          <a:solidFill>
                            <a:srgbClr val="000000"/>
                          </a:solidFill>
                          <a:effectLst/>
                          <a:latin typeface="Century Gothic" panose="020B0502020202020204" pitchFamily="34" charset="0"/>
                        </a:rPr>
                        <a:t> $25.000,00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4176555518"/>
                  </a:ext>
                </a:extLst>
              </a:tr>
              <a:tr h="445770">
                <a:tc>
                  <a:txBody>
                    <a:bodyPr/>
                    <a:lstStyle/>
                    <a:p>
                      <a:pPr algn="l" fontAlgn="ctr"/>
                      <a:r>
                        <a:rPr lang="pt" sz="1100" b="1" i="0" u="none" strike="noStrike">
                          <a:solidFill>
                            <a:srgbClr val="000000"/>
                          </a:solidFill>
                          <a:effectLst/>
                          <a:latin typeface="Century Gothic" panose="020B0502020202020204" pitchFamily="34" charset="0"/>
                        </a:rPr>
                        <a:t>Receitas Aprimoradas</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alpha val="63000"/>
                      </a:schemeClr>
                    </a:solidFill>
                  </a:tcPr>
                </a:tc>
                <a:tc hMerge="1">
                  <a:txBody>
                    <a:bodyPr/>
                    <a:lstStyle/>
                    <a:p>
                      <a:endParaRPr lang="en-US"/>
                    </a:p>
                  </a:txBody>
                  <a:tcPr/>
                </a:tc>
                <a:tc hMerge="1">
                  <a:txBody>
                    <a:bodyPr/>
                    <a:lstStyle/>
                    <a:p>
                      <a:endParaRPr lang="en-US"/>
                    </a:p>
                  </a:txBody>
                  <a:tcPr/>
                </a:tc>
                <a:tc>
                  <a:txBody>
                    <a:bodyPr/>
                    <a:lstStyle/>
                    <a:p>
                      <a:pPr algn="l" fontAlgn="ctr"/>
                      <a:r>
                        <a:rPr lang="pt" sz="1100" b="0" i="0" u="none" strike="noStrike">
                          <a:solidFill>
                            <a:srgbClr val="000000"/>
                          </a:solidFill>
                          <a:effectLst/>
                          <a:latin typeface="Century Gothic" panose="020B0502020202020204" pitchFamily="34" charset="0"/>
                        </a:rPr>
                        <a:t> $92.500,00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399280908"/>
                  </a:ext>
                </a:extLst>
              </a:tr>
              <a:tr h="445770">
                <a:tc>
                  <a:txBody>
                    <a:bodyPr/>
                    <a:lstStyle/>
                    <a:p>
                      <a:pPr algn="l" rtl="0" fontAlgn="ctr"/>
                      <a:r>
                        <a:rPr lang="pt" sz="1100" b="1" i="0" u="none" strike="noStrike">
                          <a:solidFill>
                            <a:srgbClr val="000000"/>
                          </a:solidFill>
                          <a:effectLst/>
                          <a:latin typeface="Century Gothic" panose="020B0502020202020204" pitchFamily="34" charset="0"/>
                        </a:rPr>
                        <a:t>Maior produtividade (suave)</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alpha val="63000"/>
                      </a:schemeClr>
                    </a:solidFill>
                  </a:tcPr>
                </a:tc>
                <a:tc hMerge="1">
                  <a:txBody>
                    <a:bodyPr/>
                    <a:lstStyle/>
                    <a:p>
                      <a:endParaRPr lang="en-US"/>
                    </a:p>
                  </a:txBody>
                  <a:tcPr/>
                </a:tc>
                <a:tc hMerge="1">
                  <a:txBody>
                    <a:bodyPr/>
                    <a:lstStyle/>
                    <a:p>
                      <a:endParaRPr lang="en-US"/>
                    </a:p>
                  </a:txBody>
                  <a:tcPr/>
                </a:tc>
                <a:tc>
                  <a:txBody>
                    <a:bodyPr/>
                    <a:lstStyle/>
                    <a:p>
                      <a:pPr algn="l" fontAlgn="ctr"/>
                      <a:r>
                        <a:rPr lang="pt" sz="1100" b="0" i="0" u="none" strike="noStrike">
                          <a:solidFill>
                            <a:srgbClr val="000000"/>
                          </a:solidFill>
                          <a:effectLst/>
                          <a:latin typeface="Century Gothic" panose="020B0502020202020204" pitchFamily="34" charset="0"/>
                        </a:rPr>
                        <a:t> $17.500,00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071070610"/>
                  </a:ext>
                </a:extLst>
              </a:tr>
              <a:tr h="445770">
                <a:tc>
                  <a:txBody>
                    <a:bodyPr/>
                    <a:lstStyle/>
                    <a:p>
                      <a:pPr algn="l" fontAlgn="ctr"/>
                      <a:r>
                        <a:rPr lang="pt" sz="1100" b="1" i="0" u="none" strike="noStrike">
                          <a:solidFill>
                            <a:srgbClr val="000000"/>
                          </a:solidFill>
                          <a:effectLst/>
                          <a:latin typeface="Century Gothic" panose="020B0502020202020204" pitchFamily="34" charset="0"/>
                        </a:rPr>
                        <a:t>Conformidade aprimorada</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alpha val="63000"/>
                      </a:schemeClr>
                    </a:solidFill>
                  </a:tcPr>
                </a:tc>
                <a:tc hMerge="1">
                  <a:txBody>
                    <a:bodyPr/>
                    <a:lstStyle/>
                    <a:p>
                      <a:endParaRPr lang="en-US"/>
                    </a:p>
                  </a:txBody>
                  <a:tcPr/>
                </a:tc>
                <a:tc hMerge="1">
                  <a:txBody>
                    <a:bodyPr/>
                    <a:lstStyle/>
                    <a:p>
                      <a:endParaRPr lang="en-US"/>
                    </a:p>
                  </a:txBody>
                  <a:tcPr/>
                </a:tc>
                <a:tc>
                  <a:txBody>
                    <a:bodyPr/>
                    <a:lstStyle/>
                    <a:p>
                      <a:pPr algn="l" fontAlgn="ctr"/>
                      <a:r>
                        <a:rPr lang="pt" sz="1100" b="0" i="0" u="none" strike="noStrike">
                          <a:solidFill>
                            <a:srgbClr val="000000"/>
                          </a:solidFill>
                          <a:effectLst/>
                          <a:latin typeface="Century Gothic" panose="020B0502020202020204" pitchFamily="34" charset="0"/>
                        </a:rPr>
                        <a:t> $12.000,00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748128199"/>
                  </a:ext>
                </a:extLst>
              </a:tr>
              <a:tr h="445770">
                <a:tc>
                  <a:txBody>
                    <a:bodyPr/>
                    <a:lstStyle/>
                    <a:p>
                      <a:pPr algn="l" rtl="0" fontAlgn="ctr"/>
                      <a:r>
                        <a:rPr lang="pt" sz="1100" b="1" i="0" u="none" strike="noStrike">
                          <a:solidFill>
                            <a:srgbClr val="000000"/>
                          </a:solidFill>
                          <a:effectLst/>
                          <a:latin typeface="Century Gothic" panose="020B0502020202020204" pitchFamily="34" charset="0"/>
                        </a:rPr>
                        <a:t>Melhor tomada de decisão</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alpha val="63000"/>
                      </a:schemeClr>
                    </a:solidFill>
                  </a:tcPr>
                </a:tc>
                <a:tc hMerge="1">
                  <a:txBody>
                    <a:bodyPr/>
                    <a:lstStyle/>
                    <a:p>
                      <a:endParaRPr lang="en-US"/>
                    </a:p>
                  </a:txBody>
                  <a:tcPr/>
                </a:tc>
                <a:tc hMerge="1">
                  <a:txBody>
                    <a:bodyPr/>
                    <a:lstStyle/>
                    <a:p>
                      <a:endParaRPr lang="en-US"/>
                    </a:p>
                  </a:txBody>
                  <a:tcPr/>
                </a:tc>
                <a:tc>
                  <a:txBody>
                    <a:bodyPr/>
                    <a:lstStyle/>
                    <a:p>
                      <a:pPr algn="l" fontAlgn="ctr"/>
                      <a:r>
                        <a:rPr lang="pt" sz="1100" b="0" i="0" u="none" strike="noStrike">
                          <a:solidFill>
                            <a:srgbClr val="000000"/>
                          </a:solidFill>
                          <a:effectLst/>
                          <a:latin typeface="Century Gothic" panose="020B0502020202020204" pitchFamily="34" charset="0"/>
                        </a:rPr>
                        <a:t> $18.500,00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872579825"/>
                  </a:ext>
                </a:extLst>
              </a:tr>
              <a:tr h="445770">
                <a:tc>
                  <a:txBody>
                    <a:bodyPr/>
                    <a:lstStyle/>
                    <a:p>
                      <a:pPr algn="l" rtl="0" fontAlgn="ctr"/>
                      <a:r>
                        <a:rPr lang="pt" sz="1100" b="1" i="0" u="none" strike="noStrike">
                          <a:solidFill>
                            <a:srgbClr val="000000"/>
                          </a:solidFill>
                          <a:effectLst/>
                          <a:latin typeface="Century Gothic" panose="020B0502020202020204" pitchFamily="34" charset="0"/>
                        </a:rPr>
                        <a:t>Menos manutenção</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alpha val="63000"/>
                      </a:schemeClr>
                    </a:solidFill>
                  </a:tcPr>
                </a:tc>
                <a:tc hMerge="1">
                  <a:txBody>
                    <a:bodyPr/>
                    <a:lstStyle/>
                    <a:p>
                      <a:endParaRPr lang="en-US"/>
                    </a:p>
                  </a:txBody>
                  <a:tcPr/>
                </a:tc>
                <a:tc hMerge="1">
                  <a:txBody>
                    <a:bodyPr/>
                    <a:lstStyle/>
                    <a:p>
                      <a:endParaRPr lang="en-US"/>
                    </a:p>
                  </a:txBody>
                  <a:tcPr/>
                </a:tc>
                <a:tc>
                  <a:txBody>
                    <a:bodyPr/>
                    <a:lstStyle/>
                    <a:p>
                      <a:pPr algn="l" fontAlgn="ctr"/>
                      <a:r>
                        <a:rPr lang="pt" sz="1100" b="0" i="0" u="none" strike="noStrike">
                          <a:solidFill>
                            <a:srgbClr val="000000"/>
                          </a:solidFill>
                          <a:effectLst/>
                          <a:latin typeface="Century Gothic" panose="020B0502020202020204" pitchFamily="34" charset="0"/>
                        </a:rPr>
                        <a:t> $26.000,00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141756206"/>
                  </a:ext>
                </a:extLst>
              </a:tr>
              <a:tr h="445770">
                <a:tc>
                  <a:txBody>
                    <a:bodyPr/>
                    <a:lstStyle/>
                    <a:p>
                      <a:pPr algn="l" rtl="0" fontAlgn="ctr"/>
                      <a:r>
                        <a:rPr lang="pt" sz="1100" b="1" i="0" u="none" strike="noStrike">
                          <a:solidFill>
                            <a:srgbClr val="000000"/>
                          </a:solidFill>
                          <a:effectLst/>
                          <a:latin typeface="Century Gothic" panose="020B0502020202020204" pitchFamily="34" charset="0"/>
                        </a:rPr>
                        <a:t>Outros custos evitados</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alpha val="63000"/>
                      </a:schemeClr>
                    </a:solidFill>
                  </a:tcPr>
                </a:tc>
                <a:tc hMerge="1">
                  <a:txBody>
                    <a:bodyPr/>
                    <a:lstStyle/>
                    <a:p>
                      <a:endParaRPr lang="en-US"/>
                    </a:p>
                  </a:txBody>
                  <a:tcPr/>
                </a:tc>
                <a:tc hMerge="1">
                  <a:txBody>
                    <a:bodyPr/>
                    <a:lstStyle/>
                    <a:p>
                      <a:endParaRPr lang="en-US"/>
                    </a:p>
                  </a:txBody>
                  <a:tcPr/>
                </a:tc>
                <a:tc>
                  <a:txBody>
                    <a:bodyPr/>
                    <a:lstStyle/>
                    <a:p>
                      <a:pPr algn="l" fontAlgn="ctr"/>
                      <a:r>
                        <a:rPr lang="pt" sz="1100" b="0" i="0" u="none" strike="noStrike">
                          <a:solidFill>
                            <a:srgbClr val="000000"/>
                          </a:solidFill>
                          <a:effectLst/>
                          <a:latin typeface="Century Gothic" panose="020B0502020202020204" pitchFamily="34" charset="0"/>
                        </a:rPr>
                        <a:t> $46.250,00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985754924"/>
                  </a:ext>
                </a:extLst>
              </a:tr>
              <a:tr h="445770">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r" fontAlgn="ctr"/>
                      <a:r>
                        <a:rPr lang="pt" sz="1000" b="0" i="0" u="none" strike="noStrike" dirty="0">
                          <a:solidFill>
                            <a:srgbClr val="000000"/>
                          </a:solidFill>
                          <a:effectLst/>
                          <a:latin typeface="Century Gothic" panose="020B0502020202020204" pitchFamily="34" charset="0"/>
                        </a:rPr>
                        <a:t>BENEFÍCIO TOTAL</a:t>
                      </a:r>
                    </a:p>
                  </a:txBody>
                  <a:tcPr marL="9525" marR="114300" marT="9525" marB="0" anchor="ctr">
                    <a:lnL>
                      <a:noFill/>
                    </a:lnL>
                    <a:lnR w="25400" cap="flat" cmpd="dbl"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noFill/>
                  </a:tcPr>
                </a:tc>
                <a:tc>
                  <a:txBody>
                    <a:bodyPr/>
                    <a:lstStyle/>
                    <a:p>
                      <a:pPr algn="l" fontAlgn="ctr"/>
                      <a:r>
                        <a:rPr lang="pt" sz="1100" b="0" i="0" u="none" strike="noStrike" dirty="0">
                          <a:solidFill>
                            <a:srgbClr val="000000"/>
                          </a:solidFill>
                          <a:effectLst/>
                          <a:latin typeface="Century Gothic" panose="020B0502020202020204" pitchFamily="34" charset="0"/>
                        </a:rPr>
                        <a:t> $237.750,00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8E8E8"/>
                    </a:solidFill>
                  </a:tcPr>
                </a:tc>
                <a:extLst>
                  <a:ext uri="{0D108BD9-81ED-4DB2-BD59-A6C34878D82A}">
                    <a16:rowId xmlns:a16="http://schemas.microsoft.com/office/drawing/2014/main" val="2495389180"/>
                  </a:ext>
                </a:extLst>
              </a:tr>
            </a:tbl>
          </a:graphicData>
        </a:graphic>
      </p:graphicFrame>
    </p:spTree>
    <p:extLst>
      <p:ext uri="{BB962C8B-B14F-4D97-AF65-F5344CB8AC3E}">
        <p14:creationId xmlns:p14="http://schemas.microsoft.com/office/powerpoint/2010/main" val="3261489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RELATÓRIO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rPr>
              <a:t>RISCOS, RESTRIÇÕES E SUPOSIÇÕES</a:t>
            </a:r>
            <a:endParaRPr lang="en-US" dirty="0">
              <a:solidFill>
                <a:schemeClr val="bg1"/>
              </a:solidFill>
              <a:latin typeface="Century Gothic" panose="020B0502020202020204" pitchFamily="34" charset="0"/>
              <a:ea typeface="Arial" charset="0"/>
              <a:cs typeface="Arial" charset="0"/>
            </a:endParaRP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5921814" cy="461665"/>
          </a:xfrm>
          <a:prstGeom prst="rect">
            <a:avLst/>
          </a:prstGeom>
          <a:noFill/>
        </p:spPr>
        <p:txBody>
          <a:bodyPr wrap="none" rtlCol="0">
            <a:spAutoFit/>
          </a:bodyPr>
          <a:lstStyle/>
          <a:p>
            <a:r>
              <a:rPr lang="pt" sz="2400" dirty="0">
                <a:solidFill>
                  <a:schemeClr val="tx1">
                    <a:lumMod val="65000"/>
                    <a:lumOff val="35000"/>
                  </a:schemeClr>
                </a:solidFill>
                <a:latin typeface="Century Gothic" panose="020B0502020202020204" pitchFamily="34" charset="0"/>
              </a:rPr>
              <a:t>5. RISCOS, RESTRIÇÕES E SUPOSIÇÕES</a:t>
            </a:r>
          </a:p>
        </p:txBody>
      </p:sp>
      <p:graphicFrame>
        <p:nvGraphicFramePr>
          <p:cNvPr id="4" name="Table 3">
            <a:extLst>
              <a:ext uri="{FF2B5EF4-FFF2-40B4-BE49-F238E27FC236}">
                <a16:creationId xmlns:a16="http://schemas.microsoft.com/office/drawing/2014/main" id="{8753E2D6-08E7-4F28-9E2A-A9EAF1B07DCB}"/>
              </a:ext>
            </a:extLst>
          </p:cNvPr>
          <p:cNvGraphicFramePr>
            <a:graphicFrameLocks noGrp="1"/>
          </p:cNvGraphicFramePr>
          <p:nvPr>
            <p:extLst>
              <p:ext uri="{D42A27DB-BD31-4B8C-83A1-F6EECF244321}">
                <p14:modId xmlns:p14="http://schemas.microsoft.com/office/powerpoint/2010/main" val="2915035698"/>
              </p:ext>
            </p:extLst>
          </p:nvPr>
        </p:nvGraphicFramePr>
        <p:xfrm>
          <a:off x="472698" y="710065"/>
          <a:ext cx="9448800" cy="4194810"/>
        </p:xfrm>
        <a:graphic>
          <a:graphicData uri="http://schemas.openxmlformats.org/drawingml/2006/table">
            <a:tbl>
              <a:tblPr/>
              <a:tblGrid>
                <a:gridCol w="1967708">
                  <a:extLst>
                    <a:ext uri="{9D8B030D-6E8A-4147-A177-3AD203B41FA5}">
                      <a16:colId xmlns:a16="http://schemas.microsoft.com/office/drawing/2014/main" val="1881596487"/>
                    </a:ext>
                  </a:extLst>
                </a:gridCol>
                <a:gridCol w="7481092">
                  <a:extLst>
                    <a:ext uri="{9D8B030D-6E8A-4147-A177-3AD203B41FA5}">
                      <a16:colId xmlns:a16="http://schemas.microsoft.com/office/drawing/2014/main" val="619396767"/>
                    </a:ext>
                  </a:extLst>
                </a:gridCol>
              </a:tblGrid>
              <a:tr h="1398270">
                <a:tc>
                  <a:txBody>
                    <a:bodyPr/>
                    <a:lstStyle/>
                    <a:p>
                      <a:pPr algn="l" fontAlgn="ctr"/>
                      <a:r>
                        <a:rPr lang="pt" sz="1200" b="0" i="0" u="none" strike="noStrike" dirty="0">
                          <a:solidFill>
                            <a:srgbClr val="000000"/>
                          </a:solidFill>
                          <a:effectLst/>
                          <a:latin typeface="Century Gothic" panose="020B0502020202020204" pitchFamily="34" charset="0"/>
                        </a:rPr>
                        <a:t>RISCOS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BE3CA"/>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578898126"/>
                  </a:ext>
                </a:extLst>
              </a:tr>
              <a:tr h="1398270">
                <a:tc>
                  <a:txBody>
                    <a:bodyPr/>
                    <a:lstStyle/>
                    <a:p>
                      <a:pPr algn="l" rtl="0" fontAlgn="ctr"/>
                      <a:r>
                        <a:rPr lang="pt" sz="1200" b="0" i="0" u="none" strike="noStrike" dirty="0">
                          <a:solidFill>
                            <a:srgbClr val="000000"/>
                          </a:solidFill>
                          <a:effectLst/>
                          <a:latin typeface="Century Gothic" panose="020B0502020202020204" pitchFamily="34" charset="0"/>
                        </a:rPr>
                        <a:t>RESTRIÇÕES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5EDD2"/>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38779886"/>
                  </a:ext>
                </a:extLst>
              </a:tr>
              <a:tr h="1398270">
                <a:tc>
                  <a:txBody>
                    <a:bodyPr/>
                    <a:lstStyle/>
                    <a:p>
                      <a:pPr algn="l" fontAlgn="ctr"/>
                      <a:r>
                        <a:rPr lang="pt" sz="1200" b="0" i="0" u="none" strike="noStrike" dirty="0">
                          <a:solidFill>
                            <a:srgbClr val="000000"/>
                          </a:solidFill>
                          <a:effectLst/>
                          <a:latin typeface="Century Gothic" panose="020B0502020202020204" pitchFamily="34" charset="0"/>
                        </a:rPr>
                        <a:t>SUPOSIÇÕES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7DA"/>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5702115"/>
                  </a:ext>
                </a:extLst>
              </a:tr>
            </a:tbl>
          </a:graphicData>
        </a:graphic>
      </p:graphicFrame>
    </p:spTree>
    <p:extLst>
      <p:ext uri="{BB962C8B-B14F-4D97-AF65-F5344CB8AC3E}">
        <p14:creationId xmlns:p14="http://schemas.microsoft.com/office/powerpoint/2010/main" val="1520620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orma, padrão de fundo&#10;&#10;Descrição gerada automaticamente">
            <a:extLst>
              <a:ext uri="{FF2B5EF4-FFF2-40B4-BE49-F238E27FC236}">
                <a16:creationId xmlns:a16="http://schemas.microsoft.com/office/drawing/2014/main" id="{41B95720-D5C1-FD35-62F5-008F243DAEA2}"/>
              </a:ext>
            </a:extLst>
          </p:cNvPr>
          <p:cNvPicPr>
            <a:picLocks noChangeAspect="1"/>
          </p:cNvPicPr>
          <p:nvPr/>
        </p:nvPicPr>
        <p:blipFill>
          <a:blip r:embed="rId3"/>
          <a:stretch>
            <a:fillRect/>
          </a:stretch>
        </p:blipFill>
        <p:spPr>
          <a:xfrm>
            <a:off x="7191982" y="527050"/>
            <a:ext cx="4800600" cy="5803900"/>
          </a:xfrm>
          <a:prstGeom prst="rect">
            <a:avLst/>
          </a:prstGeom>
        </p:spPr>
      </p:pic>
      <p:sp>
        <p:nvSpPr>
          <p:cNvPr id="39" name="Rectangle 7">
            <a:extLst>
              <a:ext uri="{FF2B5EF4-FFF2-40B4-BE49-F238E27FC236}">
                <a16:creationId xmlns:a16="http://schemas.microsoft.com/office/drawing/2014/main" id="{C5C9822A-2673-EF4B-83F8-7225B1732D23}"/>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0" name="Parallelogram 39">
            <a:extLst>
              <a:ext uri="{FF2B5EF4-FFF2-40B4-BE49-F238E27FC236}">
                <a16:creationId xmlns:a16="http://schemas.microsoft.com/office/drawing/2014/main" id="{CEEE06DA-2C33-C84F-940E-6D7DB4C078C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381A0FB2-B8D0-CA42-B368-F7E708F385C5}"/>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rPr>
              <a:t>PREPARADO POR</a:t>
            </a:r>
            <a:endParaRPr lang="en-US" dirty="0">
              <a:solidFill>
                <a:schemeClr val="bg1"/>
              </a:solidFill>
              <a:latin typeface="Century Gothic" panose="020B0502020202020204" pitchFamily="34" charset="0"/>
              <a:ea typeface="Arial" charset="0"/>
              <a:cs typeface="Arial" charset="0"/>
            </a:endParaRPr>
          </a:p>
        </p:txBody>
      </p:sp>
      <p:graphicFrame>
        <p:nvGraphicFramePr>
          <p:cNvPr id="45" name="Table 44">
            <a:extLst>
              <a:ext uri="{FF2B5EF4-FFF2-40B4-BE49-F238E27FC236}">
                <a16:creationId xmlns:a16="http://schemas.microsoft.com/office/drawing/2014/main" id="{9EC24629-596C-6F43-9073-88FDEC0A7652}"/>
              </a:ext>
            </a:extLst>
          </p:cNvPr>
          <p:cNvGraphicFramePr>
            <a:graphicFrameLocks noGrp="1"/>
          </p:cNvGraphicFramePr>
          <p:nvPr>
            <p:extLst>
              <p:ext uri="{D42A27DB-BD31-4B8C-83A1-F6EECF244321}">
                <p14:modId xmlns:p14="http://schemas.microsoft.com/office/powerpoint/2010/main" val="3987371815"/>
              </p:ext>
            </p:extLst>
          </p:nvPr>
        </p:nvGraphicFramePr>
        <p:xfrm>
          <a:off x="408789" y="785168"/>
          <a:ext cx="8100723" cy="994795"/>
        </p:xfrm>
        <a:graphic>
          <a:graphicData uri="http://schemas.openxmlformats.org/drawingml/2006/table">
            <a:tbl>
              <a:tblPr firstRow="1" firstCol="1" bandRow="1">
                <a:tableStyleId>{5C22544A-7EE6-4342-B048-85BDC9FD1C3A}</a:tableStyleId>
              </a:tblPr>
              <a:tblGrid>
                <a:gridCol w="1966364">
                  <a:extLst>
                    <a:ext uri="{9D8B030D-6E8A-4147-A177-3AD203B41FA5}">
                      <a16:colId xmlns:a16="http://schemas.microsoft.com/office/drawing/2014/main" val="1352701077"/>
                    </a:ext>
                  </a:extLst>
                </a:gridCol>
                <a:gridCol w="3962400">
                  <a:extLst>
                    <a:ext uri="{9D8B030D-6E8A-4147-A177-3AD203B41FA5}">
                      <a16:colId xmlns:a16="http://schemas.microsoft.com/office/drawing/2014/main" val="1056840554"/>
                    </a:ext>
                  </a:extLst>
                </a:gridCol>
                <a:gridCol w="2171959">
                  <a:extLst>
                    <a:ext uri="{9D8B030D-6E8A-4147-A177-3AD203B41FA5}">
                      <a16:colId xmlns:a16="http://schemas.microsoft.com/office/drawing/2014/main" val="3764831040"/>
                    </a:ext>
                  </a:extLst>
                </a:gridCol>
              </a:tblGrid>
              <a:tr h="240445">
                <a:tc>
                  <a:txBody>
                    <a:bodyPr/>
                    <a:lstStyle/>
                    <a:p>
                      <a:pPr marL="0" marR="0">
                        <a:lnSpc>
                          <a:spcPct val="107000"/>
                        </a:lnSpc>
                        <a:spcBef>
                          <a:spcPts val="300"/>
                        </a:spcBef>
                        <a:spcAft>
                          <a:spcPts val="300"/>
                        </a:spcAft>
                      </a:pPr>
                      <a:r>
                        <a:rPr lang="pt" sz="900" b="0" dirty="0">
                          <a:solidFill>
                            <a:schemeClr val="tx1"/>
                          </a:solidFill>
                          <a:effectLst/>
                          <a:latin typeface="Century Gothic" panose="020B0502020202020204" pitchFamily="34" charset="0"/>
                        </a:rPr>
                        <a:t>PREPARADO POR</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marL="0" marR="0">
                        <a:lnSpc>
                          <a:spcPct val="107000"/>
                        </a:lnSpc>
                        <a:spcBef>
                          <a:spcPts val="300"/>
                        </a:spcBef>
                        <a:spcAft>
                          <a:spcPts val="300"/>
                        </a:spcAft>
                      </a:pPr>
                      <a:r>
                        <a:rPr lang="pt" sz="900" b="0" dirty="0">
                          <a:solidFill>
                            <a:schemeClr val="tx1"/>
                          </a:solidFill>
                          <a:effectLst/>
                          <a:latin typeface="Century Gothic" panose="020B0502020202020204" pitchFamily="34" charset="0"/>
                        </a:rPr>
                        <a:t>TÍTULO</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300"/>
                        </a:spcBef>
                        <a:spcAft>
                          <a:spcPts val="300"/>
                        </a:spcAft>
                      </a:pPr>
                      <a:r>
                        <a:rPr lang="pt" sz="900" b="0" dirty="0">
                          <a:solidFill>
                            <a:schemeClr val="tx1"/>
                          </a:solidFill>
                          <a:effectLst/>
                          <a:latin typeface="Century Gothic" panose="020B0502020202020204" pitchFamily="34" charset="0"/>
                        </a:rPr>
                        <a:t>DATA</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207552269"/>
                  </a:ext>
                </a:extLst>
              </a:tr>
              <a:tr h="754350">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alpha val="71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1429936180"/>
                  </a:ext>
                </a:extLst>
              </a:tr>
            </a:tbl>
          </a:graphicData>
        </a:graphic>
      </p:graphicFrame>
      <p:sp>
        <p:nvSpPr>
          <p:cNvPr id="38" name="TextBox 37">
            <a:extLst>
              <a:ext uri="{FF2B5EF4-FFF2-40B4-BE49-F238E27FC236}">
                <a16:creationId xmlns:a16="http://schemas.microsoft.com/office/drawing/2014/main" id="{E36FEB26-6347-CD41-956A-B259185DAC9B}"/>
              </a:ext>
            </a:extLst>
          </p:cNvPr>
          <p:cNvSpPr txBox="1"/>
          <p:nvPr/>
        </p:nvSpPr>
        <p:spPr>
          <a:xfrm>
            <a:off x="367748" y="248400"/>
            <a:ext cx="2496196" cy="461665"/>
          </a:xfrm>
          <a:prstGeom prst="rect">
            <a:avLst/>
          </a:prstGeom>
          <a:noFill/>
        </p:spPr>
        <p:txBody>
          <a:bodyPr wrap="none" rtlCol="0">
            <a:spAutoFit/>
          </a:bodyPr>
          <a:lstStyle/>
          <a:p>
            <a:r>
              <a:rPr lang="pt" sz="2400" dirty="0">
                <a:solidFill>
                  <a:schemeClr val="tx1">
                    <a:lumMod val="65000"/>
                    <a:lumOff val="35000"/>
                  </a:schemeClr>
                </a:solidFill>
                <a:latin typeface="Century Gothic" panose="020B0502020202020204" pitchFamily="34" charset="0"/>
              </a:rPr>
              <a:t>6. PREPARADO POR</a:t>
            </a:r>
          </a:p>
        </p:txBody>
      </p:sp>
    </p:spTree>
    <p:extLst>
      <p:ext uri="{BB962C8B-B14F-4D97-AF65-F5344CB8AC3E}">
        <p14:creationId xmlns:p14="http://schemas.microsoft.com/office/powerpoint/2010/main" val="57605566"/>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V_IC-Project-Definition-Six-Sigma-Worksheet-Template_PowerPoint" id="{37767492-E183-7543-B5C1-7600B70972A0}" vid="{9CEF50A3-A285-A246-87C2-B0707780F73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12</TotalTime>
  <Words>578</Words>
  <Application>Microsoft Macintosh PowerPoint</Application>
  <PresentationFormat>Widescreen</PresentationFormat>
  <Paragraphs>186</Paragraphs>
  <Slides>10</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Thomas Blosel</dc:creator>
  <cp:lastModifiedBy>Jason Flores</cp:lastModifiedBy>
  <cp:revision>6</cp:revision>
  <dcterms:created xsi:type="dcterms:W3CDTF">2022-04-23T12:55:33Z</dcterms:created>
  <dcterms:modified xsi:type="dcterms:W3CDTF">2022-09-11T04:38:45Z</dcterms:modified>
</cp:coreProperties>
</file>