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342" r:id="rId2"/>
    <p:sldId id="384" r:id="rId3"/>
    <p:sldId id="353" r:id="rId4"/>
    <p:sldId id="354" r:id="rId5"/>
    <p:sldId id="379" r:id="rId6"/>
    <p:sldId id="378" r:id="rId7"/>
    <p:sldId id="382" r:id="rId8"/>
    <p:sldId id="383" r:id="rId9"/>
    <p:sldId id="370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F5EDD2"/>
    <a:srgbClr val="EBE3CA"/>
    <a:srgbClr val="E3EEEE"/>
    <a:srgbClr val="EFEBE0"/>
    <a:srgbClr val="F6F2E7"/>
    <a:srgbClr val="EDF8F7"/>
    <a:srgbClr val="FAFFFF"/>
    <a:srgbClr val="EAF8F8"/>
    <a:srgbClr val="AF4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4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0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形状、背景パターン&#10;&#10;自動的に生成された説明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91982" y="620667"/>
            <a:ext cx="4800600" cy="5803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シックスシグマプロジェクト憲章テンプレート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シックスシグマプロジェクト憲章テンプレート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重要なリマインダー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747017-EAA0-87C6-AA1A-A13386126582}"/>
              </a:ext>
            </a:extLst>
          </p:cNvPr>
          <p:cNvSpPr txBox="1"/>
          <p:nvPr/>
        </p:nvSpPr>
        <p:spPr>
          <a:xfrm>
            <a:off x="496957" y="2027583"/>
            <a:ext cx="6559826" cy="3779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" dirty="0">
                <a:latin typeface="Century Gothic" panose="020B0502020202020204" pitchFamily="34" charset="0"/>
              </a:rPr>
              <a:t>物語的な書面による憲章は、プロジェクトのスポンサーによって配布され、署名されなければなりません。このテンプレートの完成版を物語の書かれた憲章に添付して、短く簡潔に保つことができます。 </a:t>
            </a:r>
          </a:p>
          <a:p>
            <a:pPr>
              <a:lnSpc>
                <a:spcPct val="150000"/>
              </a:lnSpc>
            </a:pPr>
            <a:endParaRPr lang="en-US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ja" dirty="0">
                <a:latin typeface="Century Gothic" panose="020B0502020202020204" pitchFamily="34" charset="0"/>
              </a:rPr>
              <a:t>このテンプレートを完成させる前に、プロジェクトチームやスポンサーと必ず会ってください。必要な情報の多くは、チームメンバーやスポンサーとのディスカッションから得る必要があります。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シックスシグマプロジェクト憲章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シックスシグマプロジェクト憲章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/>
        </p:nvGraphicFramePr>
        <p:xfrm>
          <a:off x="168967" y="1908313"/>
          <a:ext cx="11678478" cy="4194314"/>
        </p:xfrm>
        <a:graphic>
          <a:graphicData uri="http://schemas.openxmlformats.org/drawingml/2006/table">
            <a:tbl>
              <a:tblPr/>
              <a:tblGrid>
                <a:gridCol w="290244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1781912408"/>
                    </a:ext>
                  </a:extLst>
                </a:gridCol>
                <a:gridCol w="1638349">
                  <a:extLst>
                    <a:ext uri="{9D8B030D-6E8A-4147-A177-3AD203B41FA5}">
                      <a16:colId xmlns:a16="http://schemas.microsoft.com/office/drawing/2014/main" val="2801501734"/>
                    </a:ext>
                  </a:extLst>
                </a:gridCol>
                <a:gridCol w="254345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2463249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プロジェクトマネージャー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プロジェクトスポンサー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79689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電子メール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電話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組織単位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割り当てられたグリーンベルト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開始予定日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完成予定日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割り当てられた黒帯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期待される節約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推定コスト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一般的なプロジェクト情報</a:t>
            </a:r>
          </a:p>
        </p:txBody>
      </p:sp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シックスシグマプロジェクト憲章|  目次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目次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42887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プロジェクト概要とプロジェクト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範囲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暫定スケジュール</a:t>
            </a:r>
          </a:p>
        </p:txBody>
      </p:sp>
      <p:sp>
        <p:nvSpPr>
          <p:cNvPr id="44" name="TextBox 43">
            <a:hlinkClick r:id="rId3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4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5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リソースと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コスト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リスク、制約、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仮定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189026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によって準備...</a:t>
            </a:r>
          </a:p>
        </p:txBody>
      </p:sp>
      <p:sp>
        <p:nvSpPr>
          <p:cNvPr id="53" name="TextBox 52">
            <a:hlinkClick r:id="rId5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3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6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利点と顧客</a:t>
            </a:r>
          </a:p>
        </p:txBody>
      </p:sp>
      <p:pic>
        <p:nvPicPr>
          <p:cNvPr id="20" name="Picture 19" descr="形状、背景パターン&#10;&#10;自動的に生成された説明">
            <a:extLst>
              <a:ext uri="{FF2B5EF4-FFF2-40B4-BE49-F238E27FC236}">
                <a16:creationId xmlns:a16="http://schemas.microsoft.com/office/drawing/2014/main" id="{891F2E71-0312-9DA2-69CB-8E4E34916C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6200" y="527050"/>
            <a:ext cx="4800600" cy="58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プロジェクト概要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プロジェクト概要とプロジェクト範囲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9AB062-8C1C-4C70-BE52-A5053D1050EF}"/>
              </a:ext>
            </a:extLst>
          </p:cNvPr>
          <p:cNvSpPr txBox="1"/>
          <p:nvPr/>
        </p:nvSpPr>
        <p:spPr>
          <a:xfrm>
            <a:off x="367748" y="4471690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プロジェクトの範囲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7D93A8-7E17-4F98-A895-BBADF3A5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916381"/>
              </p:ext>
            </p:extLst>
          </p:nvPr>
        </p:nvGraphicFramePr>
        <p:xfrm>
          <a:off x="488196" y="697704"/>
          <a:ext cx="9448800" cy="34893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問題または問題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プロジェクトの目的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ビジネスケース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目標/指標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期待される成果物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A29ACB9-DD4A-4609-90CB-18909D54A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96412"/>
              </p:ext>
            </p:extLst>
          </p:nvPr>
        </p:nvGraphicFramePr>
        <p:xfrm>
          <a:off x="488196" y="4959636"/>
          <a:ext cx="9448800" cy="139573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範囲内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範囲外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暫定スケジュール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暫定スケジュール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BD8C64-143C-4A5E-8B6A-75D3668D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09706"/>
              </p:ext>
            </p:extLst>
          </p:nvPr>
        </p:nvGraphicFramePr>
        <p:xfrm>
          <a:off x="447932" y="705678"/>
          <a:ext cx="10276896" cy="5563391"/>
        </p:xfrm>
        <a:graphic>
          <a:graphicData uri="http://schemas.openxmlformats.org/drawingml/2006/table">
            <a:tbl>
              <a:tblPr/>
              <a:tblGrid>
                <a:gridCol w="5758784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2295242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2222870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373311">
                <a:tc>
                  <a:txBody>
                    <a:bodyPr/>
                    <a:lstStyle/>
                    <a:p>
                      <a:pPr algn="l" fontAlgn="ctr"/>
                      <a:r>
                        <a:rPr lang="ja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重要なマイルストーン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始める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終える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プロジェクトチームの結成 / 予備審査 / 範囲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プロジェクト計画/チャーター/キックオフの確定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フェーズの定義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測定フェーズ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分析フェーズ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改善フェーズ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制御フェーズ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プロジェクト概要レポートと終了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リソースとコスト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リソース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917102-5A33-4403-8779-9E0F7BC0D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96153"/>
              </p:ext>
            </p:extLst>
          </p:nvPr>
        </p:nvGraphicFramePr>
        <p:xfrm>
          <a:off x="444760" y="723151"/>
          <a:ext cx="9448800" cy="209359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409490833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207127760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プロジェクトチーム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6647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サポートリソース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20344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特別なニーズ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0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E21270-3FBA-4420-BFD2-4643CF6BC93D}"/>
              </a:ext>
            </a:extLst>
          </p:cNvPr>
          <p:cNvSpPr txBox="1"/>
          <p:nvPr/>
        </p:nvSpPr>
        <p:spPr>
          <a:xfrm>
            <a:off x="367748" y="2829832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コスト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3C68B-FEC8-436F-9C75-91A96EC32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445881"/>
              </p:ext>
            </p:extLst>
          </p:nvPr>
        </p:nvGraphicFramePr>
        <p:xfrm>
          <a:off x="444760" y="3262810"/>
          <a:ext cx="9448800" cy="299148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532633734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4170409706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162117222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3686796820"/>
                    </a:ext>
                  </a:extLst>
                </a:gridCol>
                <a:gridCol w="750961">
                  <a:extLst>
                    <a:ext uri="{9D8B030D-6E8A-4147-A177-3AD203B41FA5}">
                      <a16:colId xmlns:a16="http://schemas.microsoft.com/office/drawing/2014/main" val="502520764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1459874708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コストタイプ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仕入先/作業者名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量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0131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労働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5142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労働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13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労働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4837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調度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06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雑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6237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総費用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4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利点と顧客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福利厚生とお客様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D526B-7D39-4AD3-ADEB-D8D7825D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403887"/>
              </p:ext>
            </p:extLst>
          </p:nvPr>
        </p:nvGraphicFramePr>
        <p:xfrm>
          <a:off x="472698" y="719663"/>
          <a:ext cx="9448800" cy="1698073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129605748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134565234"/>
                    </a:ext>
                  </a:extLst>
                </a:gridCol>
              </a:tblGrid>
              <a:tr h="481456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プロセス所有者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01919"/>
                  </a:ext>
                </a:extLst>
              </a:tr>
              <a:tr h="395206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主要な利害関係者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3336"/>
                  </a:ext>
                </a:extLst>
              </a:tr>
              <a:tr h="395207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最終顧客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62052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期待されるメリット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955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97594C-07DD-4DB1-9368-BAAF8E323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00818"/>
              </p:ext>
            </p:extLst>
          </p:nvPr>
        </p:nvGraphicFramePr>
        <p:xfrm>
          <a:off x="472698" y="2498752"/>
          <a:ext cx="9448800" cy="38830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82474641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1810954435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742326689"/>
                    </a:ext>
                  </a:extLst>
                </a:gridCol>
                <a:gridCol w="2110295">
                  <a:extLst>
                    <a:ext uri="{9D8B030D-6E8A-4147-A177-3AD203B41FA5}">
                      <a16:colId xmlns:a16="http://schemas.microsoft.com/office/drawing/2014/main" val="3672165900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3932209737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福利厚生の種類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見積りの根拠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給付金額の概算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2403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具体的なコスト削減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25,000.00ドル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551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収益の向上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$ 92,500.00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8090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生産性の向上(ソフト)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$ 17,500.00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7061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コンプライアンスの向上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12,000.00ドル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28199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より良い意思決定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$ 18,500.00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798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少ないメンテナンス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26,000.00ドル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620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その他のコストを回避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$ 46,250.00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5492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総利益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$ 237,750.00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リスク、制約、仮定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リスク、制約、仮定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3E2D6-08E7-4F28-9E2A-A9EAF1B0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35698"/>
              </p:ext>
            </p:extLst>
          </p:nvPr>
        </p:nvGraphicFramePr>
        <p:xfrm>
          <a:off x="472698" y="710065"/>
          <a:ext cx="9448800" cy="419481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88159648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619396767"/>
                    </a:ext>
                  </a:extLst>
                </a:gridCol>
              </a:tblGrid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リスク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3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812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制約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D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7988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仮定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2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状、背景パターン&#10;&#10;自動的に生成された説明">
            <a:extLst>
              <a:ext uri="{FF2B5EF4-FFF2-40B4-BE49-F238E27FC236}">
                <a16:creationId xmlns:a16="http://schemas.microsoft.com/office/drawing/2014/main" id="{41B95720-D5C1-FD35-62F5-008F243DA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982" y="527050"/>
            <a:ext cx="4800600" cy="5803900"/>
          </a:xfrm>
          <a:prstGeom prst="rect">
            <a:avLst/>
          </a:prstGeom>
        </p:spPr>
      </p:pic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作成者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71815"/>
              </p:ext>
            </p:extLst>
          </p:nvPr>
        </p:nvGraphicFramePr>
        <p:xfrm>
          <a:off x="408789" y="785168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作成者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タイトル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E36FEB26-6347-CD41-956A-B259185DAC9B}"/>
              </a:ext>
            </a:extLst>
          </p:cNvPr>
          <p:cNvSpPr txBox="1"/>
          <p:nvPr/>
        </p:nvSpPr>
        <p:spPr>
          <a:xfrm>
            <a:off x="367748" y="248400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作成者</a:t>
            </a:r>
          </a:p>
        </p:txBody>
      </p:sp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12</TotalTime>
  <Words>1355</Words>
  <Application>Microsoft Macintosh PowerPoint</Application>
  <PresentationFormat>Widescreen</PresentationFormat>
  <Paragraphs>186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Thomas Blosel</dc:creator>
  <cp:lastModifiedBy>Jason Flores</cp:lastModifiedBy>
  <cp:revision>6</cp:revision>
  <dcterms:created xsi:type="dcterms:W3CDTF">2022-04-23T12:55:33Z</dcterms:created>
  <dcterms:modified xsi:type="dcterms:W3CDTF">2022-09-11T04:33:30Z</dcterms:modified>
</cp:coreProperties>
</file>