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198"/>
    <a:srgbClr val="59D27C"/>
    <a:srgbClr val="B9DC8C"/>
    <a:srgbClr val="00BD32"/>
    <a:srgbClr val="F9C053"/>
    <a:srgbClr val="89D0C2"/>
    <a:srgbClr val="EAEEF3"/>
    <a:srgbClr val="A6E1C1"/>
    <a:srgbClr val="D6F3E5"/>
    <a:srgbClr val="F7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36" autoAdjust="0"/>
    <p:restoredTop sz="86447"/>
  </p:normalViewPr>
  <p:slideViewPr>
    <p:cSldViewPr snapToGrid="0" snapToObjects="1">
      <p:cViewPr>
        <p:scale>
          <a:sx n="100" d="100"/>
          <a:sy n="100" d="100"/>
        </p:scale>
        <p:origin x="160" y="1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/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1/22/21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hyperlink" Target="http://bit.ly/2JohkOf" TargetMode="Externa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16="http://schemas.microsoft.com/office/drawing/2014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8444" y="222631"/>
            <a:ext cx="3657600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PLAN DE MARKETING POWERPOINT POUR LES MÉDIAS SOCIAUX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PLAN DE MARKETING DES MÉDIAS SOCIAUX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402D2EAE-E91B-2A4D-833E-2961180991BC}"/>
              </a:ext>
            </a:extLst>
          </p:cNvPr>
          <p:cNvSpPr/>
          <p:nvPr/>
        </p:nvSpPr>
        <p:spPr>
          <a:xfrm rot="16200000">
            <a:off x="2916877" y="1478196"/>
            <a:ext cx="365760" cy="365760"/>
          </a:xfrm>
          <a:prstGeom prst="downArrow">
            <a:avLst>
              <a:gd name="adj1" fmla="val 26832"/>
              <a:gd name="adj2" fmla="val 61908"/>
            </a:avLst>
          </a:prstGeom>
          <a:solidFill>
            <a:srgbClr val="B9DC8C"/>
          </a:solidFill>
          <a:ln>
            <a:gradFill>
              <a:gsLst>
                <a:gs pos="0">
                  <a:schemeClr val="bg1">
                    <a:lumMod val="75000"/>
                  </a:schemeClr>
                </a:gs>
                <a:gs pos="99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259C51-6114-5240-9F36-42375DA468C4}"/>
              </a:ext>
            </a:extLst>
          </p:cNvPr>
          <p:cNvSpPr/>
          <p:nvPr/>
        </p:nvSpPr>
        <p:spPr>
          <a:xfrm>
            <a:off x="300447" y="850671"/>
            <a:ext cx="2514600" cy="100584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fr" dirty="0">
                <a:solidFill>
                  <a:schemeClr val="tx1"/>
                </a:solidFill>
                <a:latin typeface="Century Gothic" panose="020B0502020202020204" pitchFamily="34" charset="0"/>
              </a:rPr>
              <a:t>PUBLIC CIBLE</a:t>
            </a:r>
          </a:p>
        </p:txBody>
      </p:sp>
      <p:sp>
        <p:nvSpPr>
          <p:cNvPr id="66" name="Down Arrow 65">
            <a:extLst>
              <a:ext uri="{FF2B5EF4-FFF2-40B4-BE49-F238E27FC236}">
                <a16:creationId xmlns:a16="http://schemas.microsoft.com/office/drawing/2014/main" id="{5801A8A4-378A-6445-AB6B-3CD0143FD986}"/>
              </a:ext>
            </a:extLst>
          </p:cNvPr>
          <p:cNvSpPr/>
          <p:nvPr/>
        </p:nvSpPr>
        <p:spPr>
          <a:xfrm rot="16200000">
            <a:off x="5967257" y="1478196"/>
            <a:ext cx="365760" cy="365760"/>
          </a:xfrm>
          <a:prstGeom prst="downArrow">
            <a:avLst>
              <a:gd name="adj1" fmla="val 26832"/>
              <a:gd name="adj2" fmla="val 61908"/>
            </a:avLst>
          </a:prstGeom>
          <a:solidFill>
            <a:srgbClr val="59D27C"/>
          </a:solidFill>
          <a:ln>
            <a:gradFill>
              <a:gsLst>
                <a:gs pos="0">
                  <a:schemeClr val="bg1">
                    <a:lumMod val="75000"/>
                  </a:schemeClr>
                </a:gs>
                <a:gs pos="99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8214A21-455C-324C-B937-0C5C69BD7719}"/>
              </a:ext>
            </a:extLst>
          </p:cNvPr>
          <p:cNvSpPr/>
          <p:nvPr/>
        </p:nvSpPr>
        <p:spPr>
          <a:xfrm>
            <a:off x="3350827" y="850671"/>
            <a:ext cx="2514600" cy="1005840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fr" dirty="0">
                <a:solidFill>
                  <a:schemeClr val="tx1"/>
                </a:solidFill>
                <a:latin typeface="Century Gothic" panose="020B0502020202020204" pitchFamily="34" charset="0"/>
              </a:rPr>
              <a:t>OBJECTIFS</a:t>
            </a:r>
          </a:p>
        </p:txBody>
      </p:sp>
      <p:sp>
        <p:nvSpPr>
          <p:cNvPr id="68" name="Down Arrow 67">
            <a:extLst>
              <a:ext uri="{FF2B5EF4-FFF2-40B4-BE49-F238E27FC236}">
                <a16:creationId xmlns:a16="http://schemas.microsoft.com/office/drawing/2014/main" id="{B866833F-C0E5-2D44-859B-0C3A65F62C2E}"/>
              </a:ext>
            </a:extLst>
          </p:cNvPr>
          <p:cNvSpPr/>
          <p:nvPr/>
        </p:nvSpPr>
        <p:spPr>
          <a:xfrm rot="16200000">
            <a:off x="9012589" y="1479974"/>
            <a:ext cx="365760" cy="365760"/>
          </a:xfrm>
          <a:prstGeom prst="downArrow">
            <a:avLst>
              <a:gd name="adj1" fmla="val 26832"/>
              <a:gd name="adj2" fmla="val 61908"/>
            </a:avLst>
          </a:prstGeom>
          <a:solidFill>
            <a:srgbClr val="F9E198"/>
          </a:solidFill>
          <a:ln>
            <a:gradFill>
              <a:gsLst>
                <a:gs pos="0">
                  <a:schemeClr val="bg1">
                    <a:lumMod val="75000"/>
                  </a:schemeClr>
                </a:gs>
                <a:gs pos="99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  <a:effectLst>
            <a:outerShdw blurRad="50800" dist="38100" dir="8100000" algn="tr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FEFFD87-E580-3947-B252-E104B9C32530}"/>
              </a:ext>
            </a:extLst>
          </p:cNvPr>
          <p:cNvSpPr/>
          <p:nvPr/>
        </p:nvSpPr>
        <p:spPr>
          <a:xfrm>
            <a:off x="6396160" y="850671"/>
            <a:ext cx="2514600" cy="1005840"/>
          </a:xfrm>
          <a:prstGeom prst="rect">
            <a:avLst/>
          </a:prstGeom>
          <a:solidFill>
            <a:srgbClr val="F9C05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fr" dirty="0">
                <a:solidFill>
                  <a:schemeClr val="tx1"/>
                </a:solidFill>
                <a:latin typeface="Century Gothic" panose="020B0502020202020204" pitchFamily="34" charset="0"/>
              </a:rPr>
              <a:t>STRATÉGIE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E695038-007C-2F43-86CF-8EA0947698BD}"/>
              </a:ext>
            </a:extLst>
          </p:cNvPr>
          <p:cNvSpPr/>
          <p:nvPr/>
        </p:nvSpPr>
        <p:spPr>
          <a:xfrm>
            <a:off x="9446540" y="850671"/>
            <a:ext cx="2514600" cy="10058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fr" dirty="0">
                <a:solidFill>
                  <a:schemeClr val="tx1"/>
                </a:solidFill>
                <a:latin typeface="Century Gothic" panose="020B0502020202020204" pitchFamily="34" charset="0"/>
              </a:rPr>
              <a:t>CONTENU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43676E8-ACB8-7044-B6B7-D4398D20A0A5}"/>
              </a:ext>
            </a:extLst>
          </p:cNvPr>
          <p:cNvSpPr/>
          <p:nvPr/>
        </p:nvSpPr>
        <p:spPr>
          <a:xfrm>
            <a:off x="300447" y="1942406"/>
            <a:ext cx="2514600" cy="365760"/>
          </a:xfrm>
          <a:prstGeom prst="rect">
            <a:avLst/>
          </a:prstGeom>
          <a:solidFill>
            <a:srgbClr val="B9DC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Profil du client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C239E2A-2F9E-5744-AEFB-F99E26DBEDC8}"/>
              </a:ext>
            </a:extLst>
          </p:cNvPr>
          <p:cNvSpPr/>
          <p:nvPr/>
        </p:nvSpPr>
        <p:spPr>
          <a:xfrm>
            <a:off x="3350827" y="1942406"/>
            <a:ext cx="2514600" cy="365760"/>
          </a:xfrm>
          <a:prstGeom prst="rect">
            <a:avLst/>
          </a:prstGeom>
          <a:solidFill>
            <a:srgbClr val="59D2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Objectifs de l'entreprise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5D7013F-807C-6449-8FCF-021155355774}"/>
              </a:ext>
            </a:extLst>
          </p:cNvPr>
          <p:cNvSpPr/>
          <p:nvPr/>
        </p:nvSpPr>
        <p:spPr>
          <a:xfrm>
            <a:off x="6396160" y="1942406"/>
            <a:ext cx="2514600" cy="365760"/>
          </a:xfrm>
          <a:prstGeom prst="rect">
            <a:avLst/>
          </a:prstGeom>
          <a:solidFill>
            <a:srgbClr val="F9E1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Actions stratégiques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8356830-07F6-DF42-817F-E52D18CCA593}"/>
              </a:ext>
            </a:extLst>
          </p:cNvPr>
          <p:cNvSpPr/>
          <p:nvPr/>
        </p:nvSpPr>
        <p:spPr>
          <a:xfrm>
            <a:off x="9446540" y="1942406"/>
            <a:ext cx="251460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Types de contenu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C8FF9B1-44EC-6C43-AF57-6F34893F35CB}"/>
              </a:ext>
            </a:extLst>
          </p:cNvPr>
          <p:cNvSpPr/>
          <p:nvPr/>
        </p:nvSpPr>
        <p:spPr>
          <a:xfrm>
            <a:off x="300447" y="2306159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Âge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Emplacement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2AD62C0-C8B5-6341-A902-CDE44E5202FC}"/>
              </a:ext>
            </a:extLst>
          </p:cNvPr>
          <p:cNvSpPr/>
          <p:nvPr/>
        </p:nvSpPr>
        <p:spPr>
          <a:xfrm>
            <a:off x="3350827" y="2306159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Augmenter l'exposition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Réduire les coûts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3F1441A-B634-5A49-A649-3F366A413E13}"/>
              </a:ext>
            </a:extLst>
          </p:cNvPr>
          <p:cNvSpPr/>
          <p:nvPr/>
        </p:nvSpPr>
        <p:spPr>
          <a:xfrm>
            <a:off x="6396160" y="2306159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Élargir la présence sociale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Augmenter les ressources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B9BDA0-6405-844D-A409-B67C637194CC}"/>
              </a:ext>
            </a:extLst>
          </p:cNvPr>
          <p:cNvSpPr/>
          <p:nvPr/>
        </p:nvSpPr>
        <p:spPr>
          <a:xfrm>
            <a:off x="9446540" y="2306159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Messages brefs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Vidéo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28A4C94-616F-4549-B3FC-5B4715BDF66E}"/>
              </a:ext>
            </a:extLst>
          </p:cNvPr>
          <p:cNvSpPr/>
          <p:nvPr/>
        </p:nvSpPr>
        <p:spPr>
          <a:xfrm>
            <a:off x="300447" y="4144928"/>
            <a:ext cx="2514600" cy="365760"/>
          </a:xfrm>
          <a:prstGeom prst="rect">
            <a:avLst/>
          </a:prstGeom>
          <a:solidFill>
            <a:srgbClr val="B9DC8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Notre offre unique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3D8C81F-C030-BC42-8C3F-9CEAA8617513}"/>
              </a:ext>
            </a:extLst>
          </p:cNvPr>
          <p:cNvSpPr/>
          <p:nvPr/>
        </p:nvSpPr>
        <p:spPr>
          <a:xfrm>
            <a:off x="3350827" y="4144928"/>
            <a:ext cx="2514600" cy="365760"/>
          </a:xfrm>
          <a:prstGeom prst="rect">
            <a:avLst/>
          </a:prstGeom>
          <a:solidFill>
            <a:srgbClr val="59D27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Objectifs marketing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36683F9-257E-F34C-82B5-C48BA2E165E9}"/>
              </a:ext>
            </a:extLst>
          </p:cNvPr>
          <p:cNvSpPr/>
          <p:nvPr/>
        </p:nvSpPr>
        <p:spPr>
          <a:xfrm>
            <a:off x="6396160" y="4144928"/>
            <a:ext cx="2514600" cy="365760"/>
          </a:xfrm>
          <a:prstGeom prst="rect">
            <a:avLst/>
          </a:prstGeom>
          <a:solidFill>
            <a:srgbClr val="F9E1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Métriques à mesurer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20DE155-9203-CA42-9536-9650169FD4C0}"/>
              </a:ext>
            </a:extLst>
          </p:cNvPr>
          <p:cNvSpPr/>
          <p:nvPr/>
        </p:nvSpPr>
        <p:spPr>
          <a:xfrm>
            <a:off x="9446540" y="4144928"/>
            <a:ext cx="2514600" cy="365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r>
              <a:rPr lang="fr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Plateformes de médias sociaux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BAA9F4F-13E1-FF47-BB42-2688E7C2EF1B}"/>
              </a:ext>
            </a:extLst>
          </p:cNvPr>
          <p:cNvSpPr/>
          <p:nvPr/>
        </p:nvSpPr>
        <p:spPr>
          <a:xfrm>
            <a:off x="300447" y="4508681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Service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Produit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5412446-3715-CB43-AC21-4F4E0BB48AF1}"/>
              </a:ext>
            </a:extLst>
          </p:cNvPr>
          <p:cNvSpPr/>
          <p:nvPr/>
        </p:nvSpPr>
        <p:spPr>
          <a:xfrm>
            <a:off x="3350827" y="4508681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Acquérir des prospects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Renforcer la notoriété de la marque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8BCEAA6-2EFE-A441-9C3B-3685B77C3029}"/>
              </a:ext>
            </a:extLst>
          </p:cNvPr>
          <p:cNvSpPr/>
          <p:nvPr/>
        </p:nvSpPr>
        <p:spPr>
          <a:xfrm>
            <a:off x="6396160" y="4508681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Abonnements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Trafic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1474098-E797-8C43-B0EE-58603F94C41D}"/>
              </a:ext>
            </a:extLst>
          </p:cNvPr>
          <p:cNvSpPr/>
          <p:nvPr/>
        </p:nvSpPr>
        <p:spPr>
          <a:xfrm>
            <a:off x="9446540" y="4508681"/>
            <a:ext cx="2514600" cy="1737360"/>
          </a:xfrm>
          <a:prstGeom prst="rect">
            <a:avLst/>
          </a:prstGeom>
          <a:gradFill>
            <a:gsLst>
              <a:gs pos="0">
                <a:schemeClr val="bg1">
                  <a:alpha val="90000"/>
                </a:schemeClr>
              </a:gs>
              <a:gs pos="100000">
                <a:schemeClr val="bg1">
                  <a:alpha val="75000"/>
                </a:schemeClr>
              </a:gs>
            </a:gsLst>
            <a:lin ang="135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Instagram (en anglais seulement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Facebook (en anglais seulement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219D304-1375-D344-A7BC-5E26CB61FA2F}"/>
              </a:ext>
            </a:extLst>
          </p:cNvPr>
          <p:cNvSpPr/>
          <p:nvPr/>
        </p:nvSpPr>
        <p:spPr>
          <a:xfrm>
            <a:off x="300463" y="822421"/>
            <a:ext cx="2514600" cy="9144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0DA825C-D3E9-D546-8506-8976B9D6FD73}"/>
              </a:ext>
            </a:extLst>
          </p:cNvPr>
          <p:cNvSpPr/>
          <p:nvPr/>
        </p:nvSpPr>
        <p:spPr>
          <a:xfrm>
            <a:off x="3350843" y="822421"/>
            <a:ext cx="2514600" cy="9144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4F8607E-A409-B24F-ABB8-D9F794C133B6}"/>
              </a:ext>
            </a:extLst>
          </p:cNvPr>
          <p:cNvSpPr/>
          <p:nvPr/>
        </p:nvSpPr>
        <p:spPr>
          <a:xfrm>
            <a:off x="6396176" y="822421"/>
            <a:ext cx="2514600" cy="9144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0D73EF6-F6C6-D547-A35C-87FF9B670F29}"/>
              </a:ext>
            </a:extLst>
          </p:cNvPr>
          <p:cNvSpPr/>
          <p:nvPr/>
        </p:nvSpPr>
        <p:spPr>
          <a:xfrm>
            <a:off x="9446556" y="822421"/>
            <a:ext cx="2514600" cy="9144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9C6E4F-06C1-6A42-B967-FA077F13384F}"/>
              </a:ext>
            </a:extLst>
          </p:cNvPr>
          <p:cNvGrpSpPr/>
          <p:nvPr/>
        </p:nvGrpSpPr>
        <p:grpSpPr>
          <a:xfrm>
            <a:off x="1811288" y="854686"/>
            <a:ext cx="1018198" cy="816093"/>
            <a:chOff x="1992846" y="892786"/>
            <a:chExt cx="849339" cy="680751"/>
          </a:xfrm>
        </p:grpSpPr>
        <p:pic>
          <p:nvPicPr>
            <p:cNvPr id="9" name="Graphic 8" descr="Homme au remplissage solide">
              <a:extLst>
                <a:ext uri="{FF2B5EF4-FFF2-40B4-BE49-F238E27FC236}">
                  <a16:creationId xmlns:a16="http://schemas.microsoft.com/office/drawing/2014/main" id="{5E705968-F70B-6346-9046-DF758FD6E9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60647" y="1070690"/>
              <a:ext cx="408267" cy="408267"/>
            </a:xfrm>
            <a:prstGeom prst="rect">
              <a:avLst/>
            </a:prstGeom>
          </p:spPr>
        </p:pic>
        <p:pic>
          <p:nvPicPr>
            <p:cNvPr id="11" name="Graphic 10" descr="Femme avec remplissage solide">
              <a:extLst>
                <a:ext uri="{FF2B5EF4-FFF2-40B4-BE49-F238E27FC236}">
                  <a16:creationId xmlns:a16="http://schemas.microsoft.com/office/drawing/2014/main" id="{77F72700-EE1A-0F45-9E0B-EF80308F6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33918" y="1165270"/>
              <a:ext cx="408267" cy="408267"/>
            </a:xfrm>
            <a:prstGeom prst="rect">
              <a:avLst/>
            </a:prstGeom>
          </p:spPr>
        </p:pic>
        <p:pic>
          <p:nvPicPr>
            <p:cNvPr id="13" name="Graphic 12" descr="Loupe avec remplissage solide">
              <a:extLst>
                <a:ext uri="{FF2B5EF4-FFF2-40B4-BE49-F238E27FC236}">
                  <a16:creationId xmlns:a16="http://schemas.microsoft.com/office/drawing/2014/main" id="{BD2334FC-856E-2846-B8AB-6CCABB28E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 rot="6300000">
              <a:off x="1992846" y="892786"/>
              <a:ext cx="601306" cy="601306"/>
            </a:xfrm>
            <a:prstGeom prst="rect">
              <a:avLst/>
            </a:prstGeom>
          </p:spPr>
        </p:pic>
      </p:grpSp>
      <p:pic>
        <p:nvPicPr>
          <p:cNvPr id="15" name="Graphic 14" descr="Bullseye avec remplissage solide">
            <a:extLst>
              <a:ext uri="{FF2B5EF4-FFF2-40B4-BE49-F238E27FC236}">
                <a16:creationId xmlns:a16="http://schemas.microsoft.com/office/drawing/2014/main" id="{E9985D67-AB65-E143-969C-BFCF9BBEC7F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43611" y="968838"/>
            <a:ext cx="778613" cy="778613"/>
          </a:xfrm>
          <a:prstGeom prst="rect">
            <a:avLst/>
          </a:prstGeom>
        </p:spPr>
      </p:pic>
      <p:pic>
        <p:nvPicPr>
          <p:cNvPr id="17" name="Graphic 16" descr="Pièces d'échecs avec remplissage solide">
            <a:extLst>
              <a:ext uri="{FF2B5EF4-FFF2-40B4-BE49-F238E27FC236}">
                <a16:creationId xmlns:a16="http://schemas.microsoft.com/office/drawing/2014/main" id="{815739B0-6B96-2A42-929D-AEEF28117C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96168" y="959937"/>
            <a:ext cx="817714" cy="817714"/>
          </a:xfrm>
          <a:prstGeom prst="rect">
            <a:avLst/>
          </a:prstGeom>
        </p:spPr>
      </p:pic>
      <p:pic>
        <p:nvPicPr>
          <p:cNvPr id="19" name="Graphic 18" descr="Bulle de chat avec remplissage solide">
            <a:extLst>
              <a:ext uri="{FF2B5EF4-FFF2-40B4-BE49-F238E27FC236}">
                <a16:creationId xmlns:a16="http://schemas.microsoft.com/office/drawing/2014/main" id="{4B47ECBC-717F-564B-B004-2AFC82457A5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42356" y="910075"/>
            <a:ext cx="488252" cy="488252"/>
          </a:xfrm>
          <a:prstGeom prst="rect">
            <a:avLst/>
          </a:prstGeom>
        </p:spPr>
      </p:pic>
      <p:pic>
        <p:nvPicPr>
          <p:cNvPr id="21" name="Graphic 20" descr="Document avec remplissage solide">
            <a:extLst>
              <a:ext uri="{FF2B5EF4-FFF2-40B4-BE49-F238E27FC236}">
                <a16:creationId xmlns:a16="http://schemas.microsoft.com/office/drawing/2014/main" id="{7485304C-DB86-A04D-A479-B9EE2064E87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437693" y="1010870"/>
            <a:ext cx="488252" cy="488252"/>
          </a:xfrm>
          <a:prstGeom prst="rect">
            <a:avLst/>
          </a:prstGeom>
        </p:spPr>
      </p:pic>
      <p:pic>
        <p:nvPicPr>
          <p:cNvPr id="23" name="Graphic 22" descr="Images avec remplissage solide">
            <a:extLst>
              <a:ext uri="{FF2B5EF4-FFF2-40B4-BE49-F238E27FC236}">
                <a16:creationId xmlns:a16="http://schemas.microsoft.com/office/drawing/2014/main" id="{96E5EE24-33D9-2343-B064-BA5601A2992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988483" y="1309483"/>
            <a:ext cx="488253" cy="488253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2C0F8FE0-0D84-4D48-9059-33517E16399D}"/>
              </a:ext>
            </a:extLst>
          </p:cNvPr>
          <p:cNvGrpSpPr/>
          <p:nvPr/>
        </p:nvGrpSpPr>
        <p:grpSpPr>
          <a:xfrm>
            <a:off x="11558914" y="1550481"/>
            <a:ext cx="305106" cy="221884"/>
            <a:chOff x="11558913" y="1550481"/>
            <a:chExt cx="341991" cy="248708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6FEDD2B3-F4C9-B848-95D1-F94D2C9697FC}"/>
                </a:ext>
              </a:extLst>
            </p:cNvPr>
            <p:cNvSpPr/>
            <p:nvPr/>
          </p:nvSpPr>
          <p:spPr>
            <a:xfrm>
              <a:off x="11558913" y="1550481"/>
              <a:ext cx="341991" cy="248708"/>
            </a:xfrm>
            <a:prstGeom prst="round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DA7AA37-0F48-E747-AA0D-017EBAB0A888}"/>
                </a:ext>
              </a:extLst>
            </p:cNvPr>
            <p:cNvSpPr/>
            <p:nvPr/>
          </p:nvSpPr>
          <p:spPr>
            <a:xfrm rot="5400000">
              <a:off x="11671991" y="1615791"/>
              <a:ext cx="142515" cy="12285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owerPoint-Social-Media-Marketing-Plan-Template_PowerPoint" id="{91C4BBA7-67E2-F94B-8599-1F52A892F607}" vid="{8137798D-D864-4044-B1B7-464A6E46CF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179</Words>
  <Application>Microsoft Macintosh PowerPoint</Application>
  <PresentationFormat>Widescreen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Présentation PowerPoint</dc:title>
  <dc:creator>Erica Waite</dc:creator>
  <lastModifiedBy>Erica Waite</lastModifiedBy>
  <revision>15</revision>
  <lastPrinted>2020-08-31T22:23:58.0000000Z</lastPrinted>
  <dcterms:created xsi:type="dcterms:W3CDTF">2021-01-22T18:24:51.0000000Z</dcterms:created>
  <dcterms:modified xsi:type="dcterms:W3CDTF">2021-01-22T19:14:35.0000000Z</dcterms:modified>
</coreProperties>
</file>