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template.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198"/>
    <a:srgbClr val="59D27C"/>
    <a:srgbClr val="B9DC8C"/>
    <a:srgbClr val="00BD32"/>
    <a:srgbClr val="F9C053"/>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36" autoAdjust="0"/>
    <p:restoredTop sz="86447"/>
  </p:normalViewPr>
  <p:slideViewPr>
    <p:cSldViewPr snapToGrid="0" snapToObjects="1">
      <p:cViewPr>
        <p:scale>
          <a:sx n="100" d="100"/>
          <a:sy n="100" d="100"/>
        </p:scale>
        <p:origin x="160"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endParaRPr lang="en-US" dirty="0"/>
          </a:p>
        </p:txBody>
      </p:sp>
      <p:sp>
        <p:nvSpPr>
          <p:cNvPr id="4" name="Slide Number Placeholder 3"/>
          <p:cNvSpPr>
            <a:spLocks noGrp="1"/>
          </p:cNvSpPr>
          <p:nvPr>
            <p:ph type="sldNum" sz="quarter" idx="10"/>
          </p:nvPr>
        </p:nvSpPr>
        <p:spPr/>
        <p:txBody>
          <a:bodyPr/>
          <a:lstStyle/>
          <a:p>
            <a:pPr/>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svg"/><Relationship Id="rId2" Type="http://schemas.openxmlformats.org/officeDocument/2006/relationships/hyperlink" Target="http://bit.ly/2JohkOf" TargetMode="Externa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5" Type="http://schemas.openxmlformats.org/officeDocument/2006/relationships/image" Target="../media/image13.svg"/><Relationship Id="rId10" Type="http://schemas.openxmlformats.org/officeDocument/2006/relationships/image" Target="../media/image8.png"/><Relationship Id="rId19" Type="http://schemas.openxmlformats.org/officeDocument/2006/relationships/image" Target="../media/image17.sv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a:r>
              <a:rPr lang="pt" sz="2200" b="1" dirty="0">
                <a:solidFill>
                  <a:schemeClr val="tx1">
                    <a:lumMod val="75000"/>
                    <a:lumOff val="25000"/>
                  </a:schemeClr>
                </a:solidFill>
                <a:latin typeface="Century Gothic" panose="020B0502020202020204" pitchFamily="34" charset="0"/>
              </a:rPr>
              <a:t>MODELO DO PLANO DE MARKETING DE MÍDIA SOCIAL Do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PLANO DE MARKETING DE MÍDIA SOCIAL</a:t>
            </a:r>
            <a:endParaRPr lang="en-US" dirty="0">
              <a:solidFill>
                <a:schemeClr val="bg1"/>
              </a:solidFill>
              <a:latin typeface="Century Gothic" panose="020B0502020202020204" pitchFamily="34" charset="0"/>
              <a:ea typeface="Arial" charset="0"/>
              <a:cs typeface="Arial" charset="0"/>
            </a:endParaRPr>
          </a:p>
        </p:txBody>
      </p:sp>
      <p:sp>
        <p:nvSpPr>
          <p:cNvPr id="3" name="Down Arrow 2">
            <a:extLst>
              <a:ext uri="{FF2B5EF4-FFF2-40B4-BE49-F238E27FC236}">
                <a16:creationId xmlns:a16="http://schemas.microsoft.com/office/drawing/2014/main" id="{402D2EAE-E91B-2A4D-833E-2961180991BC}"/>
              </a:ext>
            </a:extLst>
          </p:cNvPr>
          <p:cNvSpPr/>
          <p:nvPr/>
        </p:nvSpPr>
        <p:spPr>
          <a:xfrm rot="16200000">
            <a:off x="2916877" y="1478196"/>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259C51-6114-5240-9F36-42375DA468C4}"/>
              </a:ext>
            </a:extLst>
          </p:cNvPr>
          <p:cNvSpPr/>
          <p:nvPr/>
        </p:nvSpPr>
        <p:spPr>
          <a:xfrm>
            <a:off x="300447" y="850671"/>
            <a:ext cx="2514600" cy="1005840"/>
          </a:xfrm>
          <a:prstGeom prst="rect">
            <a:avLst/>
          </a:prstGeom>
          <a:solidFill>
            <a:srgbClr val="92D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dirty="0">
                <a:solidFill>
                  <a:schemeClr val="tx1"/>
                </a:solidFill>
                <a:latin typeface="Century Gothic" panose="020B0502020202020204" pitchFamily="34" charset="0"/>
              </a:rPr>
              <a:t>PÚBLICO-ALVO</a:t>
            </a:r>
          </a:p>
        </p:txBody>
      </p:sp>
      <p:sp>
        <p:nvSpPr>
          <p:cNvPr id="66" name="Down Arrow 65">
            <a:extLst>
              <a:ext uri="{FF2B5EF4-FFF2-40B4-BE49-F238E27FC236}">
                <a16:creationId xmlns:a16="http://schemas.microsoft.com/office/drawing/2014/main" id="{5801A8A4-378A-6445-AB6B-3CD0143FD986}"/>
              </a:ext>
            </a:extLst>
          </p:cNvPr>
          <p:cNvSpPr/>
          <p:nvPr/>
        </p:nvSpPr>
        <p:spPr>
          <a:xfrm rot="16200000">
            <a:off x="5967257" y="1478196"/>
            <a:ext cx="365760" cy="365760"/>
          </a:xfrm>
          <a:prstGeom prst="downArrow">
            <a:avLst>
              <a:gd name="adj1" fmla="val 26832"/>
              <a:gd name="adj2" fmla="val 61908"/>
            </a:avLst>
          </a:prstGeom>
          <a:solidFill>
            <a:srgbClr val="59D27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8214A21-455C-324C-B937-0C5C69BD7719}"/>
              </a:ext>
            </a:extLst>
          </p:cNvPr>
          <p:cNvSpPr/>
          <p:nvPr/>
        </p:nvSpPr>
        <p:spPr>
          <a:xfrm>
            <a:off x="3350827" y="850671"/>
            <a:ext cx="2514600" cy="1005840"/>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dirty="0">
                <a:solidFill>
                  <a:schemeClr val="tx1"/>
                </a:solidFill>
                <a:latin typeface="Century Gothic" panose="020B0502020202020204" pitchFamily="34" charset="0"/>
              </a:rPr>
              <a:t>OBJECTIVOS</a:t>
            </a:r>
          </a:p>
        </p:txBody>
      </p:sp>
      <p:sp>
        <p:nvSpPr>
          <p:cNvPr id="68" name="Down Arrow 67">
            <a:extLst>
              <a:ext uri="{FF2B5EF4-FFF2-40B4-BE49-F238E27FC236}">
                <a16:creationId xmlns:a16="http://schemas.microsoft.com/office/drawing/2014/main" id="{B866833F-C0E5-2D44-859B-0C3A65F62C2E}"/>
              </a:ext>
            </a:extLst>
          </p:cNvPr>
          <p:cNvSpPr/>
          <p:nvPr/>
        </p:nvSpPr>
        <p:spPr>
          <a:xfrm rot="16200000">
            <a:off x="9012589" y="1479974"/>
            <a:ext cx="365760" cy="365760"/>
          </a:xfrm>
          <a:prstGeom prst="downArrow">
            <a:avLst>
              <a:gd name="adj1" fmla="val 26832"/>
              <a:gd name="adj2" fmla="val 61908"/>
            </a:avLst>
          </a:prstGeom>
          <a:solidFill>
            <a:srgbClr val="F9E198"/>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FEFFD87-E580-3947-B252-E104B9C32530}"/>
              </a:ext>
            </a:extLst>
          </p:cNvPr>
          <p:cNvSpPr/>
          <p:nvPr/>
        </p:nvSpPr>
        <p:spPr>
          <a:xfrm>
            <a:off x="6396160" y="850671"/>
            <a:ext cx="2514600" cy="1005840"/>
          </a:xfrm>
          <a:prstGeom prst="rect">
            <a:avLst/>
          </a:prstGeom>
          <a:solidFill>
            <a:srgbClr val="F9C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dirty="0">
                <a:solidFill>
                  <a:schemeClr val="tx1"/>
                </a:solidFill>
                <a:latin typeface="Century Gothic" panose="020B0502020202020204" pitchFamily="34" charset="0"/>
              </a:rPr>
              <a:t>ESTRATÉGIA</a:t>
            </a:r>
          </a:p>
        </p:txBody>
      </p:sp>
      <p:sp>
        <p:nvSpPr>
          <p:cNvPr id="71" name="Rectangle 70">
            <a:extLst>
              <a:ext uri="{FF2B5EF4-FFF2-40B4-BE49-F238E27FC236}">
                <a16:creationId xmlns:a16="http://schemas.microsoft.com/office/drawing/2014/main" id="{AE695038-007C-2F43-86CF-8EA0947698BD}"/>
              </a:ext>
            </a:extLst>
          </p:cNvPr>
          <p:cNvSpPr/>
          <p:nvPr/>
        </p:nvSpPr>
        <p:spPr>
          <a:xfrm>
            <a:off x="9446540" y="850671"/>
            <a:ext cx="2514600" cy="1005840"/>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dirty="0">
                <a:solidFill>
                  <a:schemeClr val="tx1"/>
                </a:solidFill>
                <a:latin typeface="Century Gothic" panose="020B0502020202020204" pitchFamily="34" charset="0"/>
              </a:rPr>
              <a:t>CONTEÚDO</a:t>
            </a:r>
          </a:p>
        </p:txBody>
      </p:sp>
      <p:sp>
        <p:nvSpPr>
          <p:cNvPr id="72" name="Rectangle 71">
            <a:extLst>
              <a:ext uri="{FF2B5EF4-FFF2-40B4-BE49-F238E27FC236}">
                <a16:creationId xmlns:a16="http://schemas.microsoft.com/office/drawing/2014/main" id="{643676E8-ACB8-7044-B6B7-D4398D20A0A5}"/>
              </a:ext>
            </a:extLst>
          </p:cNvPr>
          <p:cNvSpPr/>
          <p:nvPr/>
        </p:nvSpPr>
        <p:spPr>
          <a:xfrm>
            <a:off x="300447" y="1942406"/>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Perfil do cliente</a:t>
            </a:r>
          </a:p>
        </p:txBody>
      </p:sp>
      <p:sp>
        <p:nvSpPr>
          <p:cNvPr id="73" name="Rectangle 72">
            <a:extLst>
              <a:ext uri="{FF2B5EF4-FFF2-40B4-BE49-F238E27FC236}">
                <a16:creationId xmlns:a16="http://schemas.microsoft.com/office/drawing/2014/main" id="{4C239E2A-2F9E-5744-AEFB-F99E26DBEDC8}"/>
              </a:ext>
            </a:extLst>
          </p:cNvPr>
          <p:cNvSpPr/>
          <p:nvPr/>
        </p:nvSpPr>
        <p:spPr>
          <a:xfrm>
            <a:off x="3350827" y="1942406"/>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Metas de Negócios</a:t>
            </a:r>
          </a:p>
        </p:txBody>
      </p:sp>
      <p:sp>
        <p:nvSpPr>
          <p:cNvPr id="74" name="Rectangle 73">
            <a:extLst>
              <a:ext uri="{FF2B5EF4-FFF2-40B4-BE49-F238E27FC236}">
                <a16:creationId xmlns:a16="http://schemas.microsoft.com/office/drawing/2014/main" id="{85D7013F-807C-6449-8FCF-021155355774}"/>
              </a:ext>
            </a:extLst>
          </p:cNvPr>
          <p:cNvSpPr/>
          <p:nvPr/>
        </p:nvSpPr>
        <p:spPr>
          <a:xfrm>
            <a:off x="6396160" y="1942406"/>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Ações Estratégicas</a:t>
            </a:r>
          </a:p>
        </p:txBody>
      </p:sp>
      <p:sp>
        <p:nvSpPr>
          <p:cNvPr id="75" name="Rectangle 74">
            <a:extLst>
              <a:ext uri="{FF2B5EF4-FFF2-40B4-BE49-F238E27FC236}">
                <a16:creationId xmlns:a16="http://schemas.microsoft.com/office/drawing/2014/main" id="{98356830-07F6-DF42-817F-E52D18CCA593}"/>
              </a:ext>
            </a:extLst>
          </p:cNvPr>
          <p:cNvSpPr/>
          <p:nvPr/>
        </p:nvSpPr>
        <p:spPr>
          <a:xfrm>
            <a:off x="9446540" y="1942406"/>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Tipos de conteúdo</a:t>
            </a:r>
          </a:p>
        </p:txBody>
      </p:sp>
      <p:sp>
        <p:nvSpPr>
          <p:cNvPr id="76" name="Rectangle 75">
            <a:extLst>
              <a:ext uri="{FF2B5EF4-FFF2-40B4-BE49-F238E27FC236}">
                <a16:creationId xmlns:a16="http://schemas.microsoft.com/office/drawing/2014/main" id="{9C8FF9B1-44EC-6C43-AF57-6F34893F35CB}"/>
              </a:ext>
            </a:extLst>
          </p:cNvPr>
          <p:cNvSpPr/>
          <p:nvPr/>
        </p:nvSpPr>
        <p:spPr>
          <a:xfrm>
            <a:off x="30044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Idade</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Localização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72AD62C0-C8B5-6341-A902-CDE44E5202FC}"/>
              </a:ext>
            </a:extLst>
          </p:cNvPr>
          <p:cNvSpPr/>
          <p:nvPr/>
        </p:nvSpPr>
        <p:spPr>
          <a:xfrm>
            <a:off x="335082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Aumentar a exposição</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Reduzir custos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33F1441A-B634-5A49-A649-3F366A413E13}"/>
              </a:ext>
            </a:extLst>
          </p:cNvPr>
          <p:cNvSpPr/>
          <p:nvPr/>
        </p:nvSpPr>
        <p:spPr>
          <a:xfrm>
            <a:off x="639616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Ampliar a Presença Social</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Aumentar os recursos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79" name="Rectangle 78">
            <a:extLst>
              <a:ext uri="{FF2B5EF4-FFF2-40B4-BE49-F238E27FC236}">
                <a16:creationId xmlns:a16="http://schemas.microsoft.com/office/drawing/2014/main" id="{06B9BDA0-6405-844D-A409-B67C637194CC}"/>
              </a:ext>
            </a:extLst>
          </p:cNvPr>
          <p:cNvSpPr/>
          <p:nvPr/>
        </p:nvSpPr>
        <p:spPr>
          <a:xfrm>
            <a:off x="944654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Mensagens breves</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Vídeo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0" name="Rectangle 79">
            <a:extLst>
              <a:ext uri="{FF2B5EF4-FFF2-40B4-BE49-F238E27FC236}">
                <a16:creationId xmlns:a16="http://schemas.microsoft.com/office/drawing/2014/main" id="{928A4C94-616F-4549-B3FC-5B4715BDF66E}"/>
              </a:ext>
            </a:extLst>
          </p:cNvPr>
          <p:cNvSpPr/>
          <p:nvPr/>
        </p:nvSpPr>
        <p:spPr>
          <a:xfrm>
            <a:off x="300447" y="4144928"/>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Nossa Oferta Única</a:t>
            </a:r>
          </a:p>
        </p:txBody>
      </p:sp>
      <p:sp>
        <p:nvSpPr>
          <p:cNvPr id="81" name="Rectangle 80">
            <a:extLst>
              <a:ext uri="{FF2B5EF4-FFF2-40B4-BE49-F238E27FC236}">
                <a16:creationId xmlns:a16="http://schemas.microsoft.com/office/drawing/2014/main" id="{D3D8C81F-C030-BC42-8C3F-9CEAA8617513}"/>
              </a:ext>
            </a:extLst>
          </p:cNvPr>
          <p:cNvSpPr/>
          <p:nvPr/>
        </p:nvSpPr>
        <p:spPr>
          <a:xfrm>
            <a:off x="3350827" y="4144928"/>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Metas de Marketing</a:t>
            </a:r>
          </a:p>
        </p:txBody>
      </p:sp>
      <p:sp>
        <p:nvSpPr>
          <p:cNvPr id="82" name="Rectangle 81">
            <a:extLst>
              <a:ext uri="{FF2B5EF4-FFF2-40B4-BE49-F238E27FC236}">
                <a16:creationId xmlns:a16="http://schemas.microsoft.com/office/drawing/2014/main" id="{936683F9-257E-F34C-82B5-C48BA2E165E9}"/>
              </a:ext>
            </a:extLst>
          </p:cNvPr>
          <p:cNvSpPr/>
          <p:nvPr/>
        </p:nvSpPr>
        <p:spPr>
          <a:xfrm>
            <a:off x="6396160" y="4144928"/>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Métricas para medir</a:t>
            </a:r>
          </a:p>
        </p:txBody>
      </p:sp>
      <p:sp>
        <p:nvSpPr>
          <p:cNvPr id="83" name="Rectangle 82">
            <a:extLst>
              <a:ext uri="{FF2B5EF4-FFF2-40B4-BE49-F238E27FC236}">
                <a16:creationId xmlns:a16="http://schemas.microsoft.com/office/drawing/2014/main" id="{220DE155-9203-CA42-9536-9650169FD4C0}"/>
              </a:ext>
            </a:extLst>
          </p:cNvPr>
          <p:cNvSpPr/>
          <p:nvPr/>
        </p:nvSpPr>
        <p:spPr>
          <a:xfrm>
            <a:off x="9446540" y="4144928"/>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r>
              <a:rPr lang="pt" sz="1400" dirty="0">
                <a:solidFill>
                  <a:schemeClr val="tx1"/>
                </a:solidFill>
                <a:latin typeface="Century Gothic" panose="020B0502020202020204" pitchFamily="34" charset="0"/>
              </a:rPr>
              <a:t>Plataformas de Mídia Social</a:t>
            </a:r>
          </a:p>
        </p:txBody>
      </p:sp>
      <p:sp>
        <p:nvSpPr>
          <p:cNvPr id="84" name="Rectangle 83">
            <a:extLst>
              <a:ext uri="{FF2B5EF4-FFF2-40B4-BE49-F238E27FC236}">
                <a16:creationId xmlns:a16="http://schemas.microsoft.com/office/drawing/2014/main" id="{FBAA9F4F-13E1-FF47-BB42-2688E7C2EF1B}"/>
              </a:ext>
            </a:extLst>
          </p:cNvPr>
          <p:cNvSpPr/>
          <p:nvPr/>
        </p:nvSpPr>
        <p:spPr>
          <a:xfrm>
            <a:off x="30044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Serviço</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Produto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5" name="Rectangle 84">
            <a:extLst>
              <a:ext uri="{FF2B5EF4-FFF2-40B4-BE49-F238E27FC236}">
                <a16:creationId xmlns:a16="http://schemas.microsoft.com/office/drawing/2014/main" id="{15412446-3715-CB43-AC21-4F4E0BB48AF1}"/>
              </a:ext>
            </a:extLst>
          </p:cNvPr>
          <p:cNvSpPr/>
          <p:nvPr/>
        </p:nvSpPr>
        <p:spPr>
          <a:xfrm>
            <a:off x="335082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Adquirir leads</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Fortalecer a Conscientização da Marca</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6" name="Rectangle 85">
            <a:extLst>
              <a:ext uri="{FF2B5EF4-FFF2-40B4-BE49-F238E27FC236}">
                <a16:creationId xmlns:a16="http://schemas.microsoft.com/office/drawing/2014/main" id="{18BCEAA6-2EFE-A441-9C3B-3685B77C3029}"/>
              </a:ext>
            </a:extLst>
          </p:cNvPr>
          <p:cNvSpPr/>
          <p:nvPr/>
        </p:nvSpPr>
        <p:spPr>
          <a:xfrm>
            <a:off x="639616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Assinaturas</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Tráfego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7" name="Rectangle 86">
            <a:extLst>
              <a:ext uri="{FF2B5EF4-FFF2-40B4-BE49-F238E27FC236}">
                <a16:creationId xmlns:a16="http://schemas.microsoft.com/office/drawing/2014/main" id="{E1474098-E797-8C43-B0EE-58603F94C41D}"/>
              </a:ext>
            </a:extLst>
          </p:cNvPr>
          <p:cNvSpPr/>
          <p:nvPr/>
        </p:nvSpPr>
        <p:spPr>
          <a:xfrm>
            <a:off x="944654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Instagram </a:t>
            </a:r>
          </a:p>
          <a:p>
            <a:pPr marL="171450" indent="-171450">
              <a:lnSpc>
                <a:spcPct val="150000"/>
              </a:lnSpc>
              <a:buFont typeface="Arial" panose="020B0604020202020204" pitchFamily="34" charset="0"/>
              <a:buChar char="•"/>
            </a:pPr>
            <a:r>
              <a:rPr lang="pt" sz="1100" dirty="0">
                <a:solidFill>
                  <a:schemeClr val="tx1"/>
                </a:solidFill>
                <a:latin typeface="Century Gothic" panose="020B0502020202020204" pitchFamily="34" charset="0"/>
              </a:rPr>
              <a:t>Facebook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8" name="Rectangle 87">
            <a:extLst>
              <a:ext uri="{FF2B5EF4-FFF2-40B4-BE49-F238E27FC236}">
                <a16:creationId xmlns:a16="http://schemas.microsoft.com/office/drawing/2014/main" id="{5219D304-1375-D344-A7BC-5E26CB61FA2F}"/>
              </a:ext>
            </a:extLst>
          </p:cNvPr>
          <p:cNvSpPr/>
          <p:nvPr/>
        </p:nvSpPr>
        <p:spPr>
          <a:xfrm>
            <a:off x="30046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endParaRPr lang="en-US" dirty="0">
              <a:solidFill>
                <a:schemeClr val="tx1"/>
              </a:solidFill>
              <a:latin typeface="Century Gothic" panose="020B0502020202020204" pitchFamily="34" charset="0"/>
            </a:endParaRPr>
          </a:p>
        </p:txBody>
      </p:sp>
      <p:sp>
        <p:nvSpPr>
          <p:cNvPr id="89" name="Rectangle 88">
            <a:extLst>
              <a:ext uri="{FF2B5EF4-FFF2-40B4-BE49-F238E27FC236}">
                <a16:creationId xmlns:a16="http://schemas.microsoft.com/office/drawing/2014/main" id="{60DA825C-D3E9-D546-8506-8976B9D6FD73}"/>
              </a:ext>
            </a:extLst>
          </p:cNvPr>
          <p:cNvSpPr/>
          <p:nvPr/>
        </p:nvSpPr>
        <p:spPr>
          <a:xfrm>
            <a:off x="335084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endParaRPr lang="en-US" dirty="0">
              <a:solidFill>
                <a:schemeClr val="tx1"/>
              </a:solidFill>
              <a:latin typeface="Century Gothic" panose="020B0502020202020204" pitchFamily="34" charset="0"/>
            </a:endParaRPr>
          </a:p>
        </p:txBody>
      </p:sp>
      <p:sp>
        <p:nvSpPr>
          <p:cNvPr id="90" name="Rectangle 89">
            <a:extLst>
              <a:ext uri="{FF2B5EF4-FFF2-40B4-BE49-F238E27FC236}">
                <a16:creationId xmlns:a16="http://schemas.microsoft.com/office/drawing/2014/main" id="{B4F8607E-A409-B24F-ABB8-D9F794C133B6}"/>
              </a:ext>
            </a:extLst>
          </p:cNvPr>
          <p:cNvSpPr/>
          <p:nvPr/>
        </p:nvSpPr>
        <p:spPr>
          <a:xfrm>
            <a:off x="639617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endParaRPr lang="en-US" dirty="0">
              <a:solidFill>
                <a:schemeClr val="tx1"/>
              </a:solidFill>
              <a:latin typeface="Century Gothic" panose="020B0502020202020204" pitchFamily="34" charset="0"/>
            </a:endParaRPr>
          </a:p>
        </p:txBody>
      </p:sp>
      <p:sp>
        <p:nvSpPr>
          <p:cNvPr id="91" name="Rectangle 90">
            <a:extLst>
              <a:ext uri="{FF2B5EF4-FFF2-40B4-BE49-F238E27FC236}">
                <a16:creationId xmlns:a16="http://schemas.microsoft.com/office/drawing/2014/main" id="{30D73EF6-F6C6-D547-A35C-87FF9B670F29}"/>
              </a:ext>
            </a:extLst>
          </p:cNvPr>
          <p:cNvSpPr/>
          <p:nvPr/>
        </p:nvSpPr>
        <p:spPr>
          <a:xfrm>
            <a:off x="944655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endParaRPr lang="en-US" dirty="0">
              <a:solidFill>
                <a:schemeClr val="tx1"/>
              </a:solidFill>
              <a:latin typeface="Century Gothic" panose="020B0502020202020204" pitchFamily="34" charset="0"/>
            </a:endParaRPr>
          </a:p>
        </p:txBody>
      </p:sp>
      <p:grpSp>
        <p:nvGrpSpPr>
          <p:cNvPr id="27" name="Group 26">
            <a:extLst>
              <a:ext uri="{FF2B5EF4-FFF2-40B4-BE49-F238E27FC236}">
                <a16:creationId xmlns:a16="http://schemas.microsoft.com/office/drawing/2014/main" id="{1D9C6E4F-06C1-6A42-B967-FA077F13384F}"/>
              </a:ext>
            </a:extLst>
          </p:cNvPr>
          <p:cNvGrpSpPr/>
          <p:nvPr/>
        </p:nvGrpSpPr>
        <p:grpSpPr>
          <a:xfrm>
            <a:off x="1811288" y="854686"/>
            <a:ext cx="1018198" cy="816093"/>
            <a:chOff x="1992846" y="892786"/>
            <a:chExt cx="849339" cy="680751"/>
          </a:xfrm>
        </p:grpSpPr>
        <p:pic>
          <p:nvPicPr>
            <p:cNvPr id="9" name="Graphic 8" descr="Homem com preenchimento sólido">
              <a:extLst>
                <a:ext uri="{FF2B5EF4-FFF2-40B4-BE49-F238E27FC236}">
                  <a16:creationId xmlns:a16="http://schemas.microsoft.com/office/drawing/2014/main" id="{5E705968-F70B-6346-9046-DF758FD6E9B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60647" y="1070690"/>
              <a:ext cx="408267" cy="408267"/>
            </a:xfrm>
            <a:prstGeom prst="rect">
              <a:avLst/>
            </a:prstGeom>
          </p:spPr>
        </p:pic>
        <p:pic>
          <p:nvPicPr>
            <p:cNvPr id="11" name="Graphic 10" descr="Mulher com preenchimento sólido">
              <a:extLst>
                <a:ext uri="{FF2B5EF4-FFF2-40B4-BE49-F238E27FC236}">
                  <a16:creationId xmlns:a16="http://schemas.microsoft.com/office/drawing/2014/main" id="{77F72700-EE1A-0F45-9E0B-EF80308F672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433918" y="1165270"/>
              <a:ext cx="408267" cy="408267"/>
            </a:xfrm>
            <a:prstGeom prst="rect">
              <a:avLst/>
            </a:prstGeom>
          </p:spPr>
        </p:pic>
        <p:pic>
          <p:nvPicPr>
            <p:cNvPr id="13" name="Graphic 12" descr="Lupa com enchimento sólido">
              <a:extLst>
                <a:ext uri="{FF2B5EF4-FFF2-40B4-BE49-F238E27FC236}">
                  <a16:creationId xmlns:a16="http://schemas.microsoft.com/office/drawing/2014/main" id="{BD2334FC-856E-2846-B8AB-6CCABB28E91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6300000">
              <a:off x="1992846" y="892786"/>
              <a:ext cx="601306" cy="601306"/>
            </a:xfrm>
            <a:prstGeom prst="rect">
              <a:avLst/>
            </a:prstGeom>
          </p:spPr>
        </p:pic>
      </p:grpSp>
      <p:pic>
        <p:nvPicPr>
          <p:cNvPr id="15" name="Graphic 14" descr="Bullseye com preenchimento sólido">
            <a:extLst>
              <a:ext uri="{FF2B5EF4-FFF2-40B4-BE49-F238E27FC236}">
                <a16:creationId xmlns:a16="http://schemas.microsoft.com/office/drawing/2014/main" id="{E9985D67-AB65-E143-969C-BFCF9BBEC7F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043611" y="968838"/>
            <a:ext cx="778613" cy="778613"/>
          </a:xfrm>
          <a:prstGeom prst="rect">
            <a:avLst/>
          </a:prstGeom>
        </p:spPr>
      </p:pic>
      <p:pic>
        <p:nvPicPr>
          <p:cNvPr id="17" name="Graphic 16" descr="Peças de xadrez com preenchimento sólido">
            <a:extLst>
              <a:ext uri="{FF2B5EF4-FFF2-40B4-BE49-F238E27FC236}">
                <a16:creationId xmlns:a16="http://schemas.microsoft.com/office/drawing/2014/main" id="{815739B0-6B96-2A42-929D-AEEF28117C4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996168" y="959937"/>
            <a:ext cx="817714" cy="817714"/>
          </a:xfrm>
          <a:prstGeom prst="rect">
            <a:avLst/>
          </a:prstGeom>
        </p:spPr>
      </p:pic>
      <p:pic>
        <p:nvPicPr>
          <p:cNvPr id="19" name="Graphic 18" descr="Bolha de bate-papo com preenchimento sólido">
            <a:extLst>
              <a:ext uri="{FF2B5EF4-FFF2-40B4-BE49-F238E27FC236}">
                <a16:creationId xmlns:a16="http://schemas.microsoft.com/office/drawing/2014/main" id="{4B47ECBC-717F-564B-B004-2AFC82457A5E}"/>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042356" y="910075"/>
            <a:ext cx="488252" cy="488252"/>
          </a:xfrm>
          <a:prstGeom prst="rect">
            <a:avLst/>
          </a:prstGeom>
        </p:spPr>
      </p:pic>
      <p:pic>
        <p:nvPicPr>
          <p:cNvPr id="21" name="Graphic 20" descr="Documento com preenchimento sólido">
            <a:extLst>
              <a:ext uri="{FF2B5EF4-FFF2-40B4-BE49-F238E27FC236}">
                <a16:creationId xmlns:a16="http://schemas.microsoft.com/office/drawing/2014/main" id="{7485304C-DB86-A04D-A479-B9EE2064E875}"/>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1437693" y="1010870"/>
            <a:ext cx="488252" cy="488252"/>
          </a:xfrm>
          <a:prstGeom prst="rect">
            <a:avLst/>
          </a:prstGeom>
        </p:spPr>
      </p:pic>
      <p:pic>
        <p:nvPicPr>
          <p:cNvPr id="23" name="Graphic 22" descr="Imagens com preenchimento sólido">
            <a:extLst>
              <a:ext uri="{FF2B5EF4-FFF2-40B4-BE49-F238E27FC236}">
                <a16:creationId xmlns:a16="http://schemas.microsoft.com/office/drawing/2014/main" id="{96E5EE24-33D9-2343-B064-BA5601A29923}"/>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10988483" y="1309483"/>
            <a:ext cx="488253" cy="488253"/>
          </a:xfrm>
          <a:prstGeom prst="rect">
            <a:avLst/>
          </a:prstGeom>
        </p:spPr>
      </p:pic>
      <p:grpSp>
        <p:nvGrpSpPr>
          <p:cNvPr id="26" name="Group 25">
            <a:extLst>
              <a:ext uri="{FF2B5EF4-FFF2-40B4-BE49-F238E27FC236}">
                <a16:creationId xmlns:a16="http://schemas.microsoft.com/office/drawing/2014/main" id="{2C0F8FE0-0D84-4D48-9059-33517E16399D}"/>
              </a:ext>
            </a:extLst>
          </p:cNvPr>
          <p:cNvGrpSpPr/>
          <p:nvPr/>
        </p:nvGrpSpPr>
        <p:grpSpPr>
          <a:xfrm>
            <a:off x="11558914" y="1550481"/>
            <a:ext cx="305106" cy="221884"/>
            <a:chOff x="11558913" y="1550481"/>
            <a:chExt cx="341991" cy="248708"/>
          </a:xfrm>
        </p:grpSpPr>
        <p:sp>
          <p:nvSpPr>
            <p:cNvPr id="24" name="Rounded Rectangle 23">
              <a:extLst>
                <a:ext uri="{FF2B5EF4-FFF2-40B4-BE49-F238E27FC236}">
                  <a16:creationId xmlns:a16="http://schemas.microsoft.com/office/drawing/2014/main" id="{6FEDD2B3-F4C9-B848-95D1-F94D2C9697FC}"/>
                </a:ext>
              </a:extLst>
            </p:cNvPr>
            <p:cNvSpPr/>
            <p:nvPr/>
          </p:nvSpPr>
          <p:spPr>
            <a:xfrm>
              <a:off x="11558913" y="1550481"/>
              <a:ext cx="341991" cy="248708"/>
            </a:xfrm>
            <a:prstGeom prst="round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DDA7AA37-0F48-E747-AA0D-017EBAB0A888}"/>
                </a:ext>
              </a:extLst>
            </p:cNvPr>
            <p:cNvSpPr/>
            <p:nvPr/>
          </p:nvSpPr>
          <p:spPr>
            <a:xfrm rot="5400000">
              <a:off x="11671991" y="1615791"/>
              <a:ext cx="142515" cy="12285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317832"/>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thm15="http://schemas.microsoft.com/office/thememl/2012/main"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Social-Media-Marketing-Plan-Template_PowerPoint" id="{91C4BBA7-67E2-F94B-8599-1F52A892F607}" vid="{8137798D-D864-4044-B1B7-464A6E46C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TotalTime>
  <Words>179</Words>
  <Application>Microsoft Macintosh PowerPoint</Application>
  <PresentationFormat>Widescreen</PresentationFormat>
  <Paragraphs>58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oreProperties xmlns:dc="http://purl.org/dc/elements/1.1/" xmlns:dcterms="http://purl.org/dc/terms/" xmlns:xsi="http://www.w3.org/2001/XMLSchema-instance" xmlns="http://schemas.openxmlformats.org/package/2006/metadata/core-properties">
  <dc:title>Apresentação do PowerPoint</dc:title>
  <dc:creator>Erica Waite</dc:creator>
  <lastModifiedBy>Erica Waite</lastModifiedBy>
  <revision>15</revision>
  <lastPrinted>2020-08-31T22:23:58.0000000Z</lastPrinted>
  <dcterms:created xsi:type="dcterms:W3CDTF">2021-01-22T18:24:51.0000000Z</dcterms:created>
  <dcterms:modified xsi:type="dcterms:W3CDTF">2021-01-22T19:14:35.0000000Z</dcterms:modified>
</coreProperties>
</file>