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2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E198"/>
    <a:srgbClr val="59D27C"/>
    <a:srgbClr val="B9DC8C"/>
    <a:srgbClr val="00BD32"/>
    <a:srgbClr val="F9C053"/>
    <a:srgbClr val="89D0C2"/>
    <a:srgbClr val="EAEEF3"/>
    <a:srgbClr val="A6E1C1"/>
    <a:srgbClr val="D6F3E5"/>
    <a:srgbClr val="F7F9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36" autoAdjust="0"/>
    <p:restoredTop sz="86447"/>
  </p:normalViewPr>
  <p:slideViewPr>
    <p:cSldViewPr snapToGrid="0" snapToObjects="1">
      <p:cViewPr>
        <p:scale>
          <a:sx n="100" d="100"/>
          <a:sy n="100" d="100"/>
        </p:scale>
        <p:origin x="160" y="16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1/22/21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/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1/22/21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1/22/21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1/22/21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1/22/21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1/22/21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1/22/21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17" Type="http://schemas.openxmlformats.org/officeDocument/2006/relationships/image" Target="../media/image15.svg"/><Relationship Id="rId2" Type="http://schemas.openxmlformats.org/officeDocument/2006/relationships/hyperlink" Target="http://bit.ly/2JohkOf" TargetMode="Externa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svg"/><Relationship Id="rId15" Type="http://schemas.openxmlformats.org/officeDocument/2006/relationships/image" Target="../media/image13.svg"/><Relationship Id="rId10" Type="http://schemas.openxmlformats.org/officeDocument/2006/relationships/image" Target="../media/image8.png"/><Relationship Id="rId19" Type="http://schemas.openxmlformats.org/officeDocument/2006/relationships/image" Target="../media/image17.svg"/><Relationship Id="rId4" Type="http://schemas.openxmlformats.org/officeDocument/2006/relationships/image" Target="../media/image2.png"/><Relationship Id="rId9" Type="http://schemas.openxmlformats.org/officeDocument/2006/relationships/image" Target="../media/image7.sv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16="http://schemas.microsoft.com/office/drawing/2014/main" xmlns:asvg="http://schemas.microsoft.com/office/drawing/2016/SVG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DB138764-CD00-0E4A-A2DD-F583AF2D1771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361D126C-C8C9-4E49-BC23-E5F065507693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66B8BB62-DFAB-0C42-A295-143651A140F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28E50E58-98D9-414E-9E9A-6E596FC717AB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CDD3B22E-2704-5E4F-94DC-A08936DD8533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8A629ADE-20CA-AD42-88C2-39F2F76ACF51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160B7986-5272-A447-8A9F-DA32B05BE5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7DB19CAC-E08A-5342-A360-848503E993FE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38EBFCFD-605E-5A42-B4AC-958837FE84BC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412B0A6A-B241-E840-A0FB-4829216ED7A1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F03C8FE8-67DD-D049-AAC3-E61BA780CBE2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4FA5B15C-7B47-4445-888C-73FD4ACFF6E6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5D254613-1E1E-B14A-8A3E-EF61120C178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42F04A0A-6709-E34E-B8BE-9286548BC08E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C5BDA9C9-2A2B-5648-97E6-22CAC6F6A6BD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7270D016-11A9-DD45-A873-86FE1BFECDA2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E221F398-9C64-7F4B-A5B7-92AA0F22C094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FD5F0136-25E0-764E-A461-1AED7859FAE2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0194CD26-3F27-AB47-89A6-CC9FC9822585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DB3BB929-8CD6-6848-903C-E85B9DBD3E4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C3ED5CA8-D214-2E42-BAB6-1CC63C93F0DC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B15AAE53-1BB2-F745-9EAB-DCEC7E3FEA3D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5EC0F13F-07F2-574E-94CF-D0F18E5D2C09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4F438356-8B65-1B49-91F8-57C5F7713CD8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5E216E66-080E-584A-96DB-A7CCA7C0024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40EEFB1-8A25-994B-B56F-5B936A77E1C6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930BB49A-F16A-5240-AB93-C9BEB143D3E1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Triangle 64">
              <a:extLst>
                <a:ext uri="{FF2B5EF4-FFF2-40B4-BE49-F238E27FC236}">
                  <a16:creationId xmlns:a16="http://schemas.microsoft.com/office/drawing/2014/main" id="{3B837B0D-C3C0-F74E-AC5D-BF2CA1DCFFE3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444" y="222631"/>
            <a:ext cx="3657600" cy="50758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78702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ja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PowerPointソーシャルメディアマーケティング計画テンプレート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ソーシャルメディアマーケティング計画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" name="Down Arrow 2">
            <a:extLst>
              <a:ext uri="{FF2B5EF4-FFF2-40B4-BE49-F238E27FC236}">
                <a16:creationId xmlns:a16="http://schemas.microsoft.com/office/drawing/2014/main" id="{402D2EAE-E91B-2A4D-833E-2961180991BC}"/>
              </a:ext>
            </a:extLst>
          </p:cNvPr>
          <p:cNvSpPr/>
          <p:nvPr/>
        </p:nvSpPr>
        <p:spPr>
          <a:xfrm rot="16200000">
            <a:off x="2916877" y="1478196"/>
            <a:ext cx="365760" cy="365760"/>
          </a:xfrm>
          <a:prstGeom prst="downArrow">
            <a:avLst>
              <a:gd name="adj1" fmla="val 26832"/>
              <a:gd name="adj2" fmla="val 61908"/>
            </a:avLst>
          </a:prstGeom>
          <a:solidFill>
            <a:srgbClr val="B9DC8C"/>
          </a:solidFill>
          <a:ln>
            <a:gradFill>
              <a:gsLst>
                <a:gs pos="0">
                  <a:schemeClr val="bg1">
                    <a:lumMod val="75000"/>
                  </a:schemeClr>
                </a:gs>
                <a:gs pos="99000">
                  <a:schemeClr val="tx1">
                    <a:lumMod val="50000"/>
                    <a:lumOff val="50000"/>
                  </a:schemeClr>
                </a:gs>
              </a:gsLst>
              <a:lin ang="5400000" scaled="1"/>
            </a:gradFill>
          </a:ln>
          <a:effectLst>
            <a:outerShdw blurRad="50800" dist="38100" dir="8100000" algn="tr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259C51-6114-5240-9F36-42375DA468C4}"/>
              </a:ext>
            </a:extLst>
          </p:cNvPr>
          <p:cNvSpPr/>
          <p:nvPr/>
        </p:nvSpPr>
        <p:spPr>
          <a:xfrm>
            <a:off x="300447" y="850671"/>
            <a:ext cx="2514600" cy="100584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/>
            <a:r>
              <a:rPr lang="ja" dirty="0">
                <a:solidFill>
                  <a:schemeClr val="tx1"/>
                </a:solidFill>
                <a:latin typeface="Century Gothic" panose="020B0502020202020204" pitchFamily="34" charset="0"/>
              </a:rPr>
              <a:t>ターゲット</a:t>
            </a:r>
          </a:p>
        </p:txBody>
      </p:sp>
      <p:sp>
        <p:nvSpPr>
          <p:cNvPr id="66" name="Down Arrow 65">
            <a:extLst>
              <a:ext uri="{FF2B5EF4-FFF2-40B4-BE49-F238E27FC236}">
                <a16:creationId xmlns:a16="http://schemas.microsoft.com/office/drawing/2014/main" id="{5801A8A4-378A-6445-AB6B-3CD0143FD986}"/>
              </a:ext>
            </a:extLst>
          </p:cNvPr>
          <p:cNvSpPr/>
          <p:nvPr/>
        </p:nvSpPr>
        <p:spPr>
          <a:xfrm rot="16200000">
            <a:off x="5967257" y="1478196"/>
            <a:ext cx="365760" cy="365760"/>
          </a:xfrm>
          <a:prstGeom prst="downArrow">
            <a:avLst>
              <a:gd name="adj1" fmla="val 26832"/>
              <a:gd name="adj2" fmla="val 61908"/>
            </a:avLst>
          </a:prstGeom>
          <a:solidFill>
            <a:srgbClr val="59D27C"/>
          </a:solidFill>
          <a:ln>
            <a:gradFill>
              <a:gsLst>
                <a:gs pos="0">
                  <a:schemeClr val="bg1">
                    <a:lumMod val="75000"/>
                  </a:schemeClr>
                </a:gs>
                <a:gs pos="99000">
                  <a:schemeClr val="tx1">
                    <a:lumMod val="50000"/>
                    <a:lumOff val="50000"/>
                  </a:schemeClr>
                </a:gs>
              </a:gsLst>
              <a:lin ang="5400000" scaled="1"/>
            </a:gradFill>
          </a:ln>
          <a:effectLst>
            <a:outerShdw blurRad="50800" dist="38100" dir="8100000" algn="tr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38214A21-455C-324C-B937-0C5C69BD7719}"/>
              </a:ext>
            </a:extLst>
          </p:cNvPr>
          <p:cNvSpPr/>
          <p:nvPr/>
        </p:nvSpPr>
        <p:spPr>
          <a:xfrm>
            <a:off x="3350827" y="850671"/>
            <a:ext cx="2514600" cy="1005840"/>
          </a:xfrm>
          <a:prstGeom prst="rect">
            <a:avLst/>
          </a:prstGeom>
          <a:solidFill>
            <a:srgbClr val="00BD3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/>
            <a:r>
              <a:rPr lang="ja" dirty="0">
                <a:solidFill>
                  <a:schemeClr val="tx1"/>
                </a:solidFill>
                <a:latin typeface="Century Gothic" panose="020B0502020202020204" pitchFamily="34" charset="0"/>
              </a:rPr>
              <a:t>目標</a:t>
            </a:r>
          </a:p>
        </p:txBody>
      </p:sp>
      <p:sp>
        <p:nvSpPr>
          <p:cNvPr id="68" name="Down Arrow 67">
            <a:extLst>
              <a:ext uri="{FF2B5EF4-FFF2-40B4-BE49-F238E27FC236}">
                <a16:creationId xmlns:a16="http://schemas.microsoft.com/office/drawing/2014/main" id="{B866833F-C0E5-2D44-859B-0C3A65F62C2E}"/>
              </a:ext>
            </a:extLst>
          </p:cNvPr>
          <p:cNvSpPr/>
          <p:nvPr/>
        </p:nvSpPr>
        <p:spPr>
          <a:xfrm rot="16200000">
            <a:off x="9012589" y="1479974"/>
            <a:ext cx="365760" cy="365760"/>
          </a:xfrm>
          <a:prstGeom prst="downArrow">
            <a:avLst>
              <a:gd name="adj1" fmla="val 26832"/>
              <a:gd name="adj2" fmla="val 61908"/>
            </a:avLst>
          </a:prstGeom>
          <a:solidFill>
            <a:srgbClr val="F9E198"/>
          </a:solidFill>
          <a:ln>
            <a:gradFill>
              <a:gsLst>
                <a:gs pos="0">
                  <a:schemeClr val="bg1">
                    <a:lumMod val="75000"/>
                  </a:schemeClr>
                </a:gs>
                <a:gs pos="99000">
                  <a:schemeClr val="tx1">
                    <a:lumMod val="50000"/>
                    <a:lumOff val="50000"/>
                  </a:schemeClr>
                </a:gs>
              </a:gsLst>
              <a:lin ang="5400000" scaled="1"/>
            </a:gradFill>
          </a:ln>
          <a:effectLst>
            <a:outerShdw blurRad="50800" dist="38100" dir="8100000" algn="tr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FEFFD87-E580-3947-B252-E104B9C32530}"/>
              </a:ext>
            </a:extLst>
          </p:cNvPr>
          <p:cNvSpPr/>
          <p:nvPr/>
        </p:nvSpPr>
        <p:spPr>
          <a:xfrm>
            <a:off x="6396160" y="850671"/>
            <a:ext cx="2514600" cy="1005840"/>
          </a:xfrm>
          <a:prstGeom prst="rect">
            <a:avLst/>
          </a:prstGeom>
          <a:solidFill>
            <a:srgbClr val="F9C05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/>
            <a:r>
              <a:rPr lang="ja" dirty="0">
                <a:solidFill>
                  <a:schemeClr val="tx1"/>
                </a:solidFill>
                <a:latin typeface="Century Gothic" panose="020B0502020202020204" pitchFamily="34" charset="0"/>
              </a:rPr>
              <a:t>戦略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E695038-007C-2F43-86CF-8EA0947698BD}"/>
              </a:ext>
            </a:extLst>
          </p:cNvPr>
          <p:cNvSpPr/>
          <p:nvPr/>
        </p:nvSpPr>
        <p:spPr>
          <a:xfrm>
            <a:off x="9446540" y="850671"/>
            <a:ext cx="2514600" cy="10058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/>
            <a:r>
              <a:rPr lang="ja" dirty="0">
                <a:solidFill>
                  <a:schemeClr val="tx1"/>
                </a:solidFill>
                <a:latin typeface="Century Gothic" panose="020B0502020202020204" pitchFamily="34" charset="0"/>
              </a:rPr>
              <a:t>コンテンツ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643676E8-ACB8-7044-B6B7-D4398D20A0A5}"/>
              </a:ext>
            </a:extLst>
          </p:cNvPr>
          <p:cNvSpPr/>
          <p:nvPr/>
        </p:nvSpPr>
        <p:spPr>
          <a:xfrm>
            <a:off x="300447" y="1942406"/>
            <a:ext cx="2514600" cy="365760"/>
          </a:xfrm>
          <a:prstGeom prst="rect">
            <a:avLst/>
          </a:prstGeom>
          <a:solidFill>
            <a:srgbClr val="B9DC8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/>
            <a:r>
              <a:rPr lang="ja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顧客プロファイル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C239E2A-2F9E-5744-AEFB-F99E26DBEDC8}"/>
              </a:ext>
            </a:extLst>
          </p:cNvPr>
          <p:cNvSpPr/>
          <p:nvPr/>
        </p:nvSpPr>
        <p:spPr>
          <a:xfrm>
            <a:off x="3350827" y="1942406"/>
            <a:ext cx="2514600" cy="365760"/>
          </a:xfrm>
          <a:prstGeom prst="rect">
            <a:avLst/>
          </a:prstGeom>
          <a:solidFill>
            <a:srgbClr val="59D27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/>
            <a:r>
              <a:rPr lang="ja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ビジネス目標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5D7013F-807C-6449-8FCF-021155355774}"/>
              </a:ext>
            </a:extLst>
          </p:cNvPr>
          <p:cNvSpPr/>
          <p:nvPr/>
        </p:nvSpPr>
        <p:spPr>
          <a:xfrm>
            <a:off x="6396160" y="1942406"/>
            <a:ext cx="2514600" cy="365760"/>
          </a:xfrm>
          <a:prstGeom prst="rect">
            <a:avLst/>
          </a:prstGeom>
          <a:solidFill>
            <a:srgbClr val="F9E19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/>
            <a:r>
              <a:rPr lang="ja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戦略的行動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98356830-07F6-DF42-817F-E52D18CCA593}"/>
              </a:ext>
            </a:extLst>
          </p:cNvPr>
          <p:cNvSpPr/>
          <p:nvPr/>
        </p:nvSpPr>
        <p:spPr>
          <a:xfrm>
            <a:off x="9446540" y="1942406"/>
            <a:ext cx="2514600" cy="3657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/>
            <a:r>
              <a:rPr lang="ja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コンテンツ タイプ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9C8FF9B1-44EC-6C43-AF57-6F34893F35CB}"/>
              </a:ext>
            </a:extLst>
          </p:cNvPr>
          <p:cNvSpPr/>
          <p:nvPr/>
        </p:nvSpPr>
        <p:spPr>
          <a:xfrm>
            <a:off x="300447" y="2306159"/>
            <a:ext cx="2514600" cy="1737360"/>
          </a:xfrm>
          <a:prstGeom prst="rect">
            <a:avLst/>
          </a:prstGeom>
          <a:gradFill>
            <a:gsLst>
              <a:gs pos="0">
                <a:schemeClr val="bg1">
                  <a:alpha val="90000"/>
                </a:schemeClr>
              </a:gs>
              <a:gs pos="100000">
                <a:schemeClr val="bg1">
                  <a:alpha val="75000"/>
                </a:schemeClr>
              </a:gs>
            </a:gsLst>
            <a:lin ang="135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年齢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場所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2AD62C0-C8B5-6341-A902-CDE44E5202FC}"/>
              </a:ext>
            </a:extLst>
          </p:cNvPr>
          <p:cNvSpPr/>
          <p:nvPr/>
        </p:nvSpPr>
        <p:spPr>
          <a:xfrm>
            <a:off x="3350827" y="2306159"/>
            <a:ext cx="2514600" cy="1737360"/>
          </a:xfrm>
          <a:prstGeom prst="rect">
            <a:avLst/>
          </a:prstGeom>
          <a:gradFill>
            <a:gsLst>
              <a:gs pos="0">
                <a:schemeClr val="bg1">
                  <a:alpha val="90000"/>
                </a:schemeClr>
              </a:gs>
              <a:gs pos="100000">
                <a:schemeClr val="bg1">
                  <a:alpha val="75000"/>
                </a:schemeClr>
              </a:gs>
            </a:gsLst>
            <a:lin ang="135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露出を増やす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コストの削減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33F1441A-B634-5A49-A649-3F366A413E13}"/>
              </a:ext>
            </a:extLst>
          </p:cNvPr>
          <p:cNvSpPr/>
          <p:nvPr/>
        </p:nvSpPr>
        <p:spPr>
          <a:xfrm>
            <a:off x="6396160" y="2306159"/>
            <a:ext cx="2514600" cy="1737360"/>
          </a:xfrm>
          <a:prstGeom prst="rect">
            <a:avLst/>
          </a:prstGeom>
          <a:gradFill>
            <a:gsLst>
              <a:gs pos="0">
                <a:schemeClr val="bg1">
                  <a:alpha val="90000"/>
                </a:schemeClr>
              </a:gs>
              <a:gs pos="100000">
                <a:schemeClr val="bg1">
                  <a:alpha val="75000"/>
                </a:schemeClr>
              </a:gs>
            </a:gsLst>
            <a:lin ang="135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社会的プレゼンスを広げる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リソースの増加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6B9BDA0-6405-844D-A409-B67C637194CC}"/>
              </a:ext>
            </a:extLst>
          </p:cNvPr>
          <p:cNvSpPr/>
          <p:nvPr/>
        </p:nvSpPr>
        <p:spPr>
          <a:xfrm>
            <a:off x="9446540" y="2306159"/>
            <a:ext cx="2514600" cy="1737360"/>
          </a:xfrm>
          <a:prstGeom prst="rect">
            <a:avLst/>
          </a:prstGeom>
          <a:gradFill>
            <a:gsLst>
              <a:gs pos="0">
                <a:schemeClr val="bg1">
                  <a:alpha val="90000"/>
                </a:schemeClr>
              </a:gs>
              <a:gs pos="100000">
                <a:schemeClr val="bg1">
                  <a:alpha val="75000"/>
                </a:schemeClr>
              </a:gs>
            </a:gsLst>
            <a:lin ang="135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簡単なメッセージ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ビデオ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928A4C94-616F-4549-B3FC-5B4715BDF66E}"/>
              </a:ext>
            </a:extLst>
          </p:cNvPr>
          <p:cNvSpPr/>
          <p:nvPr/>
        </p:nvSpPr>
        <p:spPr>
          <a:xfrm>
            <a:off x="300447" y="4144928"/>
            <a:ext cx="2514600" cy="365760"/>
          </a:xfrm>
          <a:prstGeom prst="rect">
            <a:avLst/>
          </a:prstGeom>
          <a:solidFill>
            <a:srgbClr val="B9DC8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/>
            <a:r>
              <a:rPr lang="ja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当社独自の製品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D3D8C81F-C030-BC42-8C3F-9CEAA8617513}"/>
              </a:ext>
            </a:extLst>
          </p:cNvPr>
          <p:cNvSpPr/>
          <p:nvPr/>
        </p:nvSpPr>
        <p:spPr>
          <a:xfrm>
            <a:off x="3350827" y="4144928"/>
            <a:ext cx="2514600" cy="365760"/>
          </a:xfrm>
          <a:prstGeom prst="rect">
            <a:avLst/>
          </a:prstGeom>
          <a:solidFill>
            <a:srgbClr val="59D27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/>
            <a:r>
              <a:rPr lang="ja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マーケティング目標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936683F9-257E-F34C-82B5-C48BA2E165E9}"/>
              </a:ext>
            </a:extLst>
          </p:cNvPr>
          <p:cNvSpPr/>
          <p:nvPr/>
        </p:nvSpPr>
        <p:spPr>
          <a:xfrm>
            <a:off x="6396160" y="4144928"/>
            <a:ext cx="2514600" cy="365760"/>
          </a:xfrm>
          <a:prstGeom prst="rect">
            <a:avLst/>
          </a:prstGeom>
          <a:solidFill>
            <a:srgbClr val="F9E19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/>
            <a:r>
              <a:rPr lang="ja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測定するメトリック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220DE155-9203-CA42-9536-9650169FD4C0}"/>
              </a:ext>
            </a:extLst>
          </p:cNvPr>
          <p:cNvSpPr/>
          <p:nvPr/>
        </p:nvSpPr>
        <p:spPr>
          <a:xfrm>
            <a:off x="9446540" y="4144928"/>
            <a:ext cx="2514600" cy="3657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/>
            <a:r>
              <a:rPr lang="ja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ソーシャルメディアプラットフォーム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FBAA9F4F-13E1-FF47-BB42-2688E7C2EF1B}"/>
              </a:ext>
            </a:extLst>
          </p:cNvPr>
          <p:cNvSpPr/>
          <p:nvPr/>
        </p:nvSpPr>
        <p:spPr>
          <a:xfrm>
            <a:off x="300447" y="4508681"/>
            <a:ext cx="2514600" cy="1737360"/>
          </a:xfrm>
          <a:prstGeom prst="rect">
            <a:avLst/>
          </a:prstGeom>
          <a:gradFill>
            <a:gsLst>
              <a:gs pos="0">
                <a:schemeClr val="bg1">
                  <a:alpha val="90000"/>
                </a:schemeClr>
              </a:gs>
              <a:gs pos="100000">
                <a:schemeClr val="bg1">
                  <a:alpha val="75000"/>
                </a:schemeClr>
              </a:gs>
            </a:gsLst>
            <a:lin ang="135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サービス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積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15412446-3715-CB43-AC21-4F4E0BB48AF1}"/>
              </a:ext>
            </a:extLst>
          </p:cNvPr>
          <p:cNvSpPr/>
          <p:nvPr/>
        </p:nvSpPr>
        <p:spPr>
          <a:xfrm>
            <a:off x="3350827" y="4508681"/>
            <a:ext cx="2514600" cy="1737360"/>
          </a:xfrm>
          <a:prstGeom prst="rect">
            <a:avLst/>
          </a:prstGeom>
          <a:gradFill>
            <a:gsLst>
              <a:gs pos="0">
                <a:schemeClr val="bg1">
                  <a:alpha val="90000"/>
                </a:schemeClr>
              </a:gs>
              <a:gs pos="100000">
                <a:schemeClr val="bg1">
                  <a:alpha val="75000"/>
                </a:schemeClr>
              </a:gs>
            </a:gsLst>
            <a:lin ang="135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リードの獲得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ブランド認知度の向上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18BCEAA6-2EFE-A441-9C3B-3685B77C3029}"/>
              </a:ext>
            </a:extLst>
          </p:cNvPr>
          <p:cNvSpPr/>
          <p:nvPr/>
        </p:nvSpPr>
        <p:spPr>
          <a:xfrm>
            <a:off x="6396160" y="4508681"/>
            <a:ext cx="2514600" cy="1737360"/>
          </a:xfrm>
          <a:prstGeom prst="rect">
            <a:avLst/>
          </a:prstGeom>
          <a:gradFill>
            <a:gsLst>
              <a:gs pos="0">
                <a:schemeClr val="bg1">
                  <a:alpha val="90000"/>
                </a:schemeClr>
              </a:gs>
              <a:gs pos="100000">
                <a:schemeClr val="bg1">
                  <a:alpha val="75000"/>
                </a:schemeClr>
              </a:gs>
            </a:gsLst>
            <a:lin ang="135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サブスクリプション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交通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E1474098-E797-8C43-B0EE-58603F94C41D}"/>
              </a:ext>
            </a:extLst>
          </p:cNvPr>
          <p:cNvSpPr/>
          <p:nvPr/>
        </p:nvSpPr>
        <p:spPr>
          <a:xfrm>
            <a:off x="9446540" y="4508681"/>
            <a:ext cx="2514600" cy="1737360"/>
          </a:xfrm>
          <a:prstGeom prst="rect">
            <a:avLst/>
          </a:prstGeom>
          <a:gradFill>
            <a:gsLst>
              <a:gs pos="0">
                <a:schemeClr val="bg1">
                  <a:alpha val="90000"/>
                </a:schemeClr>
              </a:gs>
              <a:gs pos="100000">
                <a:schemeClr val="bg1">
                  <a:alpha val="75000"/>
                </a:schemeClr>
              </a:gs>
            </a:gsLst>
            <a:lin ang="135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インスタグラム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フェイスブック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5219D304-1375-D344-A7BC-5E26CB61FA2F}"/>
              </a:ext>
            </a:extLst>
          </p:cNvPr>
          <p:cNvSpPr/>
          <p:nvPr/>
        </p:nvSpPr>
        <p:spPr>
          <a:xfrm>
            <a:off x="300463" y="822421"/>
            <a:ext cx="2514600" cy="91440"/>
          </a:xfrm>
          <a:prstGeom prst="rect">
            <a:avLst/>
          </a:prstGeom>
          <a:solidFill>
            <a:schemeClr val="tx1">
              <a:lumMod val="65000"/>
              <a:lumOff val="35000"/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/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0DA825C-D3E9-D546-8506-8976B9D6FD73}"/>
              </a:ext>
            </a:extLst>
          </p:cNvPr>
          <p:cNvSpPr/>
          <p:nvPr/>
        </p:nvSpPr>
        <p:spPr>
          <a:xfrm>
            <a:off x="3350843" y="822421"/>
            <a:ext cx="2514600" cy="91440"/>
          </a:xfrm>
          <a:prstGeom prst="rect">
            <a:avLst/>
          </a:prstGeom>
          <a:solidFill>
            <a:schemeClr val="tx1">
              <a:lumMod val="65000"/>
              <a:lumOff val="35000"/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/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B4F8607E-A409-B24F-ABB8-D9F794C133B6}"/>
              </a:ext>
            </a:extLst>
          </p:cNvPr>
          <p:cNvSpPr/>
          <p:nvPr/>
        </p:nvSpPr>
        <p:spPr>
          <a:xfrm>
            <a:off x="6396176" y="822421"/>
            <a:ext cx="2514600" cy="91440"/>
          </a:xfrm>
          <a:prstGeom prst="rect">
            <a:avLst/>
          </a:prstGeom>
          <a:solidFill>
            <a:schemeClr val="tx1">
              <a:lumMod val="65000"/>
              <a:lumOff val="35000"/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/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30D73EF6-F6C6-D547-A35C-87FF9B670F29}"/>
              </a:ext>
            </a:extLst>
          </p:cNvPr>
          <p:cNvSpPr/>
          <p:nvPr/>
        </p:nvSpPr>
        <p:spPr>
          <a:xfrm>
            <a:off x="9446556" y="822421"/>
            <a:ext cx="2514600" cy="91440"/>
          </a:xfrm>
          <a:prstGeom prst="rect">
            <a:avLst/>
          </a:prstGeom>
          <a:solidFill>
            <a:schemeClr val="tx1">
              <a:lumMod val="65000"/>
              <a:lumOff val="35000"/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/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D9C6E4F-06C1-6A42-B967-FA077F13384F}"/>
              </a:ext>
            </a:extLst>
          </p:cNvPr>
          <p:cNvGrpSpPr/>
          <p:nvPr/>
        </p:nvGrpSpPr>
        <p:grpSpPr>
          <a:xfrm>
            <a:off x="1811288" y="854686"/>
            <a:ext cx="1018198" cy="816093"/>
            <a:chOff x="1992846" y="892786"/>
            <a:chExt cx="849339" cy="680751"/>
          </a:xfrm>
        </p:grpSpPr>
        <p:pic>
          <p:nvPicPr>
            <p:cNvPr id="9" name="Graphic 8" descr="塗りつぶしの強い男">
              <a:extLst>
                <a:ext uri="{FF2B5EF4-FFF2-40B4-BE49-F238E27FC236}">
                  <a16:creationId xmlns:a16="http://schemas.microsoft.com/office/drawing/2014/main" id="{5E705968-F70B-6346-9046-DF758FD6E9B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160647" y="1070690"/>
              <a:ext cx="408267" cy="408267"/>
            </a:xfrm>
            <a:prstGeom prst="rect">
              <a:avLst/>
            </a:prstGeom>
          </p:spPr>
        </p:pic>
        <p:pic>
          <p:nvPicPr>
            <p:cNvPr id="11" name="Graphic 10" descr="しっかりした塗りつぶしの女性">
              <a:extLst>
                <a:ext uri="{FF2B5EF4-FFF2-40B4-BE49-F238E27FC236}">
                  <a16:creationId xmlns:a16="http://schemas.microsoft.com/office/drawing/2014/main" id="{77F72700-EE1A-0F45-9E0B-EF80308F672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433918" y="1165270"/>
              <a:ext cx="408267" cy="408267"/>
            </a:xfrm>
            <a:prstGeom prst="rect">
              <a:avLst/>
            </a:prstGeom>
          </p:spPr>
        </p:pic>
        <p:pic>
          <p:nvPicPr>
            <p:cNvPr id="13" name="Graphic 12" descr="固体充填付き虫眼鏡">
              <a:extLst>
                <a:ext uri="{FF2B5EF4-FFF2-40B4-BE49-F238E27FC236}">
                  <a16:creationId xmlns:a16="http://schemas.microsoft.com/office/drawing/2014/main" id="{BD2334FC-856E-2846-B8AB-6CCABB28E91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 rot="6300000">
              <a:off x="1992846" y="892786"/>
              <a:ext cx="601306" cy="601306"/>
            </a:xfrm>
            <a:prstGeom prst="rect">
              <a:avLst/>
            </a:prstGeom>
          </p:spPr>
        </p:pic>
      </p:grpSp>
      <p:pic>
        <p:nvPicPr>
          <p:cNvPr id="15" name="Graphic 14" descr="ソリッドフィル付きブルズアイ">
            <a:extLst>
              <a:ext uri="{FF2B5EF4-FFF2-40B4-BE49-F238E27FC236}">
                <a16:creationId xmlns:a16="http://schemas.microsoft.com/office/drawing/2014/main" id="{E9985D67-AB65-E143-969C-BFCF9BBEC7F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043611" y="968838"/>
            <a:ext cx="778613" cy="778613"/>
          </a:xfrm>
          <a:prstGeom prst="rect">
            <a:avLst/>
          </a:prstGeom>
        </p:spPr>
      </p:pic>
      <p:pic>
        <p:nvPicPr>
          <p:cNvPr id="17" name="Graphic 16" descr="ソリッドフィル付きチェスの駒">
            <a:extLst>
              <a:ext uri="{FF2B5EF4-FFF2-40B4-BE49-F238E27FC236}">
                <a16:creationId xmlns:a16="http://schemas.microsoft.com/office/drawing/2014/main" id="{815739B0-6B96-2A42-929D-AEEF28117C4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996168" y="959937"/>
            <a:ext cx="817714" cy="817714"/>
          </a:xfrm>
          <a:prstGeom prst="rect">
            <a:avLst/>
          </a:prstGeom>
        </p:spPr>
      </p:pic>
      <p:pic>
        <p:nvPicPr>
          <p:cNvPr id="19" name="Graphic 18" descr="塗りつぶしのチャットバブル">
            <a:extLst>
              <a:ext uri="{FF2B5EF4-FFF2-40B4-BE49-F238E27FC236}">
                <a16:creationId xmlns:a16="http://schemas.microsoft.com/office/drawing/2014/main" id="{4B47ECBC-717F-564B-B004-2AFC82457A5E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1042356" y="910075"/>
            <a:ext cx="488252" cy="488252"/>
          </a:xfrm>
          <a:prstGeom prst="rect">
            <a:avLst/>
          </a:prstGeom>
        </p:spPr>
      </p:pic>
      <p:pic>
        <p:nvPicPr>
          <p:cNvPr id="21" name="Graphic 20" descr="塗りつぶしが実線のドキュメント">
            <a:extLst>
              <a:ext uri="{FF2B5EF4-FFF2-40B4-BE49-F238E27FC236}">
                <a16:creationId xmlns:a16="http://schemas.microsoft.com/office/drawing/2014/main" id="{7485304C-DB86-A04D-A479-B9EE2064E875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1437693" y="1010870"/>
            <a:ext cx="488252" cy="488252"/>
          </a:xfrm>
          <a:prstGeom prst="rect">
            <a:avLst/>
          </a:prstGeom>
        </p:spPr>
      </p:pic>
      <p:pic>
        <p:nvPicPr>
          <p:cNvPr id="23" name="Graphic 22" descr="塗りつぶしが実線の画像">
            <a:extLst>
              <a:ext uri="{FF2B5EF4-FFF2-40B4-BE49-F238E27FC236}">
                <a16:creationId xmlns:a16="http://schemas.microsoft.com/office/drawing/2014/main" id="{96E5EE24-33D9-2343-B064-BA5601A29923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0988483" y="1309483"/>
            <a:ext cx="488253" cy="488253"/>
          </a:xfrm>
          <a:prstGeom prst="rect">
            <a:avLst/>
          </a:prstGeom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2C0F8FE0-0D84-4D48-9059-33517E16399D}"/>
              </a:ext>
            </a:extLst>
          </p:cNvPr>
          <p:cNvGrpSpPr/>
          <p:nvPr/>
        </p:nvGrpSpPr>
        <p:grpSpPr>
          <a:xfrm>
            <a:off x="11558914" y="1550481"/>
            <a:ext cx="305106" cy="221884"/>
            <a:chOff x="11558913" y="1550481"/>
            <a:chExt cx="341991" cy="248708"/>
          </a:xfrm>
        </p:grpSpPr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6FEDD2B3-F4C9-B848-95D1-F94D2C9697FC}"/>
                </a:ext>
              </a:extLst>
            </p:cNvPr>
            <p:cNvSpPr/>
            <p:nvPr/>
          </p:nvSpPr>
          <p:spPr>
            <a:xfrm>
              <a:off x="11558913" y="1550481"/>
              <a:ext cx="341991" cy="248708"/>
            </a:xfrm>
            <a:prstGeom prst="roundRect">
              <a:avLst/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DA7AA37-0F48-E747-AA0D-017EBAB0A888}"/>
                </a:ext>
              </a:extLst>
            </p:cNvPr>
            <p:cNvSpPr/>
            <p:nvPr/>
          </p:nvSpPr>
          <p:spPr>
            <a:xfrm rot="5400000">
              <a:off x="11671991" y="1615791"/>
              <a:ext cx="142515" cy="12285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免責事項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Web サイトで Smartsheet が提供する記事、テンプレート、または情報は、参照のみを目的としています。当社は、情報を最新かつ正確に保つよう努めていますが、本ウェブサイトまたは本ウェブサイトに含まれる情報、記事、テンプレート、または関連グラフィックに関する完全性、正確性、信頼性、適合性、または可用性について、明示的または黙示的を問わず、いかなる種類の表明または保証も行いません。したがって、お客様がそのような情報に依拠する行為は、お客様ご自身の責任において厳格に行われるものとします。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thm15="http://schemas.microsoft.com/office/thememl/2012/main"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owerPoint-Social-Media-Marketing-Plan-Template_PowerPoint" id="{91C4BBA7-67E2-F94B-8599-1F52A892F607}" vid="{8137798D-D864-4044-B1B7-464A6E46CF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179</Words>
  <Application>Microsoft Macintosh PowerPoint</Application>
  <PresentationFormat>Widescreen</PresentationFormat>
  <Paragraphs>58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PowerPointプレゼンテーション</dc:title>
  <dc:creator>Erica Waite</dc:creator>
  <lastModifiedBy>Erica Waite</lastModifiedBy>
  <revision>15</revision>
  <lastPrinted>2020-08-31T22:23:58.0000000Z</lastPrinted>
  <dcterms:created xsi:type="dcterms:W3CDTF">2021-01-22T18:24:51.0000000Z</dcterms:created>
  <dcterms:modified xsi:type="dcterms:W3CDTF">2021-01-22T19:14:35.0000000Z</dcterms:modified>
</coreProperties>
</file>