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9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DB1"/>
    <a:srgbClr val="4DE1BA"/>
    <a:srgbClr val="DDD245"/>
    <a:srgbClr val="B1DB73"/>
    <a:srgbClr val="96E3F0"/>
    <a:srgbClr val="FF6C6C"/>
    <a:srgbClr val="00BD32"/>
    <a:srgbClr val="FC713A"/>
    <a:srgbClr val="387E99"/>
    <a:srgbClr val="89D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4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304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7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3600" dirty="0">
                <a:latin typeface="Century Gothic" panose="020B0502020202020204" pitchFamily="34" charset="0"/>
              </a:rPr>
              <a:t>Remarques sur l'utilisation de ce modèle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78382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Complétez les définitions de clé de couleur sous le graphique pour représenter vos types d'activités et d'événements.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Ombrez des cellules individuelles ou utilisez des barres pour vous étendre sur plusieurs jours.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" sz="1600" dirty="0">
                <a:latin typeface="Century Gothic" panose="020B0502020202020204" pitchFamily="34" charset="0"/>
              </a:rPr>
              <a:t>Entrez du texte dans chaque cellule ou barre pour inclure des informations supplémentaires.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DIAGRAMME DE GANTT DU CALENDRIER ANNUEL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DIAGRAMME DE GANTT DU CALENDRIER ANNUEL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36301"/>
              </p:ext>
            </p:extLst>
          </p:nvPr>
        </p:nvGraphicFramePr>
        <p:xfrm>
          <a:off x="327121" y="548365"/>
          <a:ext cx="11573752" cy="478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8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417444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6342925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0992209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64183647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45246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65250138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56050719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3752218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2056770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77853577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1494547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9981499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8272078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57700628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5294796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367944">
                <a:tc gridSpan="2">
                  <a:txBody>
                    <a:bodyPr/>
                    <a:lstStyle/>
                    <a:p>
                      <a:pPr algn="l"/>
                      <a:r>
                        <a:rPr lang="fr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Le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683571" y="559789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683571" y="6042767"/>
            <a:ext cx="274320" cy="228600"/>
          </a:xfrm>
          <a:prstGeom prst="rect">
            <a:avLst/>
          </a:prstGeom>
          <a:solidFill>
            <a:srgbClr val="FF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2979309" y="5597891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2979309" y="6042767"/>
            <a:ext cx="274320" cy="228600"/>
          </a:xfrm>
          <a:prstGeom prst="rect">
            <a:avLst/>
          </a:prstGeom>
          <a:solidFill>
            <a:srgbClr val="96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5266710" y="5597891"/>
            <a:ext cx="274320" cy="228600"/>
          </a:xfrm>
          <a:prstGeom prst="rect">
            <a:avLst/>
          </a:prstGeom>
          <a:solidFill>
            <a:srgbClr val="B1D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5266710" y="6042767"/>
            <a:ext cx="274320" cy="228600"/>
          </a:xfrm>
          <a:prstGeom prst="rect">
            <a:avLst/>
          </a:prstGeom>
          <a:solidFill>
            <a:srgbClr val="DD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7530035" y="5597891"/>
            <a:ext cx="27432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7530035" y="6042767"/>
            <a:ext cx="274320" cy="228600"/>
          </a:xfrm>
          <a:prstGeom prst="rect">
            <a:avLst/>
          </a:prstGeom>
          <a:solidFill>
            <a:srgbClr val="4DE1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957890" y="5597891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957890" y="6042767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246875" y="5597554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246875" y="604243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5525615" y="559581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5525615" y="6040692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7782186" y="5595479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7782186" y="6040355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8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C6CF0B4-5426-E745-A6A5-18CBAC0A08C4}"/>
              </a:ext>
            </a:extLst>
          </p:cNvPr>
          <p:cNvSpPr/>
          <p:nvPr/>
        </p:nvSpPr>
        <p:spPr>
          <a:xfrm>
            <a:off x="9796412" y="5600792"/>
            <a:ext cx="274320" cy="228600"/>
          </a:xfrm>
          <a:prstGeom prst="rect">
            <a:avLst/>
          </a:prstGeom>
          <a:solidFill>
            <a:srgbClr val="F1B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AEA99B2-EC0A-FF4B-92FC-76599F35A11E}"/>
              </a:ext>
            </a:extLst>
          </p:cNvPr>
          <p:cNvSpPr/>
          <p:nvPr/>
        </p:nvSpPr>
        <p:spPr>
          <a:xfrm>
            <a:off x="9796412" y="6045668"/>
            <a:ext cx="27432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E1E212F-C42F-A74E-8A3D-AA607D435637}"/>
              </a:ext>
            </a:extLst>
          </p:cNvPr>
          <p:cNvSpPr txBox="1"/>
          <p:nvPr/>
        </p:nvSpPr>
        <p:spPr>
          <a:xfrm>
            <a:off x="10048563" y="559838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6D66F7-DCD5-1F4A-9ABC-ED4C1B3B3B8D}"/>
              </a:ext>
            </a:extLst>
          </p:cNvPr>
          <p:cNvSpPr txBox="1"/>
          <p:nvPr/>
        </p:nvSpPr>
        <p:spPr>
          <a:xfrm>
            <a:off x="10048563" y="604325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10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50650" y="1304841"/>
            <a:ext cx="1042416" cy="330973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Lancement du projet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SpPr/>
          <p:nvPr/>
        </p:nvSpPr>
        <p:spPr>
          <a:xfrm>
            <a:off x="10706976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Examen du plan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>
            <a:off x="3921570" y="1670532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Lancement du produit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SpPr/>
          <p:nvPr/>
        </p:nvSpPr>
        <p:spPr>
          <a:xfrm>
            <a:off x="1480554" y="932980"/>
            <a:ext cx="681866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Établissement d'objectifs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/>
          <p:nvPr/>
        </p:nvSpPr>
        <p:spPr>
          <a:xfrm>
            <a:off x="4934931" y="2752007"/>
            <a:ext cx="1737360" cy="176519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Examen du budget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SpPr/>
          <p:nvPr/>
        </p:nvSpPr>
        <p:spPr>
          <a:xfrm>
            <a:off x="4252131" y="3137409"/>
            <a:ext cx="683936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Examen des politiques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SpPr/>
          <p:nvPr/>
        </p:nvSpPr>
        <p:spPr>
          <a:xfrm>
            <a:off x="4582773" y="3504128"/>
            <a:ext cx="704317" cy="33097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Test du système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SpPr/>
          <p:nvPr/>
        </p:nvSpPr>
        <p:spPr>
          <a:xfrm>
            <a:off x="4958716" y="3879315"/>
            <a:ext cx="1340484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Communication Plan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SpPr/>
          <p:nvPr/>
        </p:nvSpPr>
        <p:spPr>
          <a:xfrm>
            <a:off x="4411133" y="4246033"/>
            <a:ext cx="1226368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Gestion du risque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SpPr/>
          <p:nvPr/>
        </p:nvSpPr>
        <p:spPr>
          <a:xfrm>
            <a:off x="6361737" y="4972753"/>
            <a:ext cx="485360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Examen de fin d'exercice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SpPr/>
          <p:nvPr/>
        </p:nvSpPr>
        <p:spPr>
          <a:xfrm>
            <a:off x="5287091" y="4606034"/>
            <a:ext cx="4335217" cy="3309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Statut et suivi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07DFC09-A584-8B4D-815B-56FA915BCE1E}"/>
              </a:ext>
            </a:extLst>
          </p:cNvPr>
          <p:cNvSpPr/>
          <p:nvPr/>
        </p:nvSpPr>
        <p:spPr>
          <a:xfrm>
            <a:off x="4934931" y="2935881"/>
            <a:ext cx="1737360" cy="176519"/>
          </a:xfrm>
          <a:prstGeom prst="rect">
            <a:avLst/>
          </a:prstGeom>
          <a:solidFill>
            <a:srgbClr val="FF6C6C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Examen du personnel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434BC5E-0694-3848-8CFA-062DC3B20C4B}"/>
              </a:ext>
            </a:extLst>
          </p:cNvPr>
          <p:cNvSpPr/>
          <p:nvPr/>
        </p:nvSpPr>
        <p:spPr>
          <a:xfrm>
            <a:off x="5637501" y="2016512"/>
            <a:ext cx="173736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Préparation du séminaire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DA2C900-015D-074E-AD4C-DDD7635C9E39}"/>
              </a:ext>
            </a:extLst>
          </p:cNvPr>
          <p:cNvSpPr/>
          <p:nvPr/>
        </p:nvSpPr>
        <p:spPr>
          <a:xfrm>
            <a:off x="6904323" y="2200386"/>
            <a:ext cx="114300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Répétition du séminaire 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B61FD67-7635-AC41-990B-3311956AE94A}"/>
              </a:ext>
            </a:extLst>
          </p:cNvPr>
          <p:cNvSpPr/>
          <p:nvPr/>
        </p:nvSpPr>
        <p:spPr>
          <a:xfrm>
            <a:off x="2162421" y="932980"/>
            <a:ext cx="68301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Préparation du budget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325D68D-DD53-5A48-9157-2F7BEDDFE3A8}"/>
              </a:ext>
            </a:extLst>
          </p:cNvPr>
          <p:cNvSpPr/>
          <p:nvPr/>
        </p:nvSpPr>
        <p:spPr>
          <a:xfrm>
            <a:off x="1478485" y="3137409"/>
            <a:ext cx="683935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But</a:t>
            </a:r>
          </a:p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Révision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018D2F-64BF-6F4E-81D6-738E7F085B13}"/>
              </a:ext>
            </a:extLst>
          </p:cNvPr>
          <p:cNvSpPr/>
          <p:nvPr/>
        </p:nvSpPr>
        <p:spPr>
          <a:xfrm>
            <a:off x="2311515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Examen des outils d'affaires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3E0C76B-9B99-8343-88F8-CEA8E81CBC8D}"/>
              </a:ext>
            </a:extLst>
          </p:cNvPr>
          <p:cNvSpPr/>
          <p:nvPr/>
        </p:nvSpPr>
        <p:spPr>
          <a:xfrm>
            <a:off x="8436223" y="2028678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>
                <a:solidFill>
                  <a:schemeClr val="tx1"/>
                </a:solidFill>
                <a:latin typeface="Century Gothic" panose="020B0502020202020204" pitchFamily="34" charset="0"/>
              </a:rPr>
              <a:t>Expo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6C6CE28-0716-9E42-894C-EDC54CA91D5A}"/>
              </a:ext>
            </a:extLst>
          </p:cNvPr>
          <p:cNvSpPr/>
          <p:nvPr/>
        </p:nvSpPr>
        <p:spPr>
          <a:xfrm>
            <a:off x="1761053" y="4239315"/>
            <a:ext cx="188589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Entretien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833221-11B8-E843-B171-32235184BEC5}"/>
              </a:ext>
            </a:extLst>
          </p:cNvPr>
          <p:cNvSpPr/>
          <p:nvPr/>
        </p:nvSpPr>
        <p:spPr>
          <a:xfrm>
            <a:off x="9883359" y="3874652"/>
            <a:ext cx="1346583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Dépôt de rapports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4CA98C7-13A4-7A40-84E3-E92A71BBB0BE}"/>
              </a:ext>
            </a:extLst>
          </p:cNvPr>
          <p:cNvSpPr/>
          <p:nvPr/>
        </p:nvSpPr>
        <p:spPr>
          <a:xfrm>
            <a:off x="9070895" y="2752007"/>
            <a:ext cx="534120" cy="359622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Vacances </a:t>
            </a:r>
          </a:p>
          <a:p>
            <a:pPr algn="ctr"/>
            <a:r>
              <a:rPr lang="fr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Coup d'envoi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0FF044D-93DE-AF40-8564-65F1DA89DC87}"/>
              </a:ext>
            </a:extLst>
          </p:cNvPr>
          <p:cNvSpPr/>
          <p:nvPr/>
        </p:nvSpPr>
        <p:spPr>
          <a:xfrm>
            <a:off x="6361737" y="932980"/>
            <a:ext cx="1888225" cy="330973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Fêtes </a:t>
            </a:r>
          </a:p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Révision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DIAGRAMME DE GANTT DU CALENDRIER ANNUEL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27441"/>
              </p:ext>
            </p:extLst>
          </p:nvPr>
        </p:nvGraphicFramePr>
        <p:xfrm>
          <a:off x="327121" y="548365"/>
          <a:ext cx="11573752" cy="478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8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417444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6342925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0992209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64183647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45246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65250138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56050719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3752218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2056770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77853577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1494547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9981499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8272078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57700628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5294796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367944">
                <a:tc gridSpan="2">
                  <a:txBody>
                    <a:bodyPr/>
                    <a:lstStyle/>
                    <a:p>
                      <a:pPr algn="l"/>
                      <a:r>
                        <a:rPr lang="fr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20--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Le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fr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683571" y="559789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683571" y="6042767"/>
            <a:ext cx="274320" cy="228600"/>
          </a:xfrm>
          <a:prstGeom prst="rect">
            <a:avLst/>
          </a:prstGeom>
          <a:solidFill>
            <a:srgbClr val="FF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2979309" y="5597891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2979309" y="6042767"/>
            <a:ext cx="274320" cy="228600"/>
          </a:xfrm>
          <a:prstGeom prst="rect">
            <a:avLst/>
          </a:prstGeom>
          <a:solidFill>
            <a:srgbClr val="96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5266710" y="5597891"/>
            <a:ext cx="274320" cy="228600"/>
          </a:xfrm>
          <a:prstGeom prst="rect">
            <a:avLst/>
          </a:prstGeom>
          <a:solidFill>
            <a:srgbClr val="B1D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5266710" y="6042767"/>
            <a:ext cx="274320" cy="228600"/>
          </a:xfrm>
          <a:prstGeom prst="rect">
            <a:avLst/>
          </a:prstGeom>
          <a:solidFill>
            <a:srgbClr val="DD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7530035" y="5597891"/>
            <a:ext cx="27432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7530035" y="6042767"/>
            <a:ext cx="274320" cy="228600"/>
          </a:xfrm>
          <a:prstGeom prst="rect">
            <a:avLst/>
          </a:prstGeom>
          <a:solidFill>
            <a:srgbClr val="4DE1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957890" y="5597891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957890" y="6042767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246875" y="5597554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246875" y="604243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5525615" y="559581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5525615" y="6040692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7782186" y="5595479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7782186" y="6040355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8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C6CF0B4-5426-E745-A6A5-18CBAC0A08C4}"/>
              </a:ext>
            </a:extLst>
          </p:cNvPr>
          <p:cNvSpPr/>
          <p:nvPr/>
        </p:nvSpPr>
        <p:spPr>
          <a:xfrm>
            <a:off x="9796412" y="5600792"/>
            <a:ext cx="274320" cy="228600"/>
          </a:xfrm>
          <a:prstGeom prst="rect">
            <a:avLst/>
          </a:prstGeom>
          <a:solidFill>
            <a:srgbClr val="F1B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AEA99B2-EC0A-FF4B-92FC-76599F35A11E}"/>
              </a:ext>
            </a:extLst>
          </p:cNvPr>
          <p:cNvSpPr/>
          <p:nvPr/>
        </p:nvSpPr>
        <p:spPr>
          <a:xfrm>
            <a:off x="9796412" y="6045668"/>
            <a:ext cx="27432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E1E212F-C42F-A74E-8A3D-AA607D435637}"/>
              </a:ext>
            </a:extLst>
          </p:cNvPr>
          <p:cNvSpPr txBox="1"/>
          <p:nvPr/>
        </p:nvSpPr>
        <p:spPr>
          <a:xfrm>
            <a:off x="10048563" y="559838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6D66F7-DCD5-1F4A-9ABC-ED4C1B3B3B8D}"/>
              </a:ext>
            </a:extLst>
          </p:cNvPr>
          <p:cNvSpPr txBox="1"/>
          <p:nvPr/>
        </p:nvSpPr>
        <p:spPr>
          <a:xfrm>
            <a:off x="10048563" y="604325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dirty="0">
                <a:latin typeface="Century Gothic" panose="020B0502020202020204" pitchFamily="34" charset="0"/>
              </a:rPr>
              <a:t>Couleur clé 10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50650" y="1304841"/>
            <a:ext cx="1042416" cy="330973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SpPr/>
          <p:nvPr/>
        </p:nvSpPr>
        <p:spPr>
          <a:xfrm>
            <a:off x="10706976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>
            <a:off x="3921570" y="1670532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SpPr/>
          <p:nvPr/>
        </p:nvSpPr>
        <p:spPr>
          <a:xfrm>
            <a:off x="1480554" y="932980"/>
            <a:ext cx="681866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/>
          <p:nvPr/>
        </p:nvSpPr>
        <p:spPr>
          <a:xfrm>
            <a:off x="4934931" y="2752007"/>
            <a:ext cx="1737360" cy="176519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SpPr/>
          <p:nvPr/>
        </p:nvSpPr>
        <p:spPr>
          <a:xfrm>
            <a:off x="4252131" y="3137409"/>
            <a:ext cx="683936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SpPr/>
          <p:nvPr/>
        </p:nvSpPr>
        <p:spPr>
          <a:xfrm>
            <a:off x="4582773" y="3504128"/>
            <a:ext cx="704317" cy="33097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SpPr/>
          <p:nvPr/>
        </p:nvSpPr>
        <p:spPr>
          <a:xfrm>
            <a:off x="4958716" y="3879315"/>
            <a:ext cx="1340484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SpPr/>
          <p:nvPr/>
        </p:nvSpPr>
        <p:spPr>
          <a:xfrm>
            <a:off x="4411133" y="4246033"/>
            <a:ext cx="1226368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SpPr/>
          <p:nvPr/>
        </p:nvSpPr>
        <p:spPr>
          <a:xfrm>
            <a:off x="6361737" y="4972753"/>
            <a:ext cx="485360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SpPr/>
          <p:nvPr/>
        </p:nvSpPr>
        <p:spPr>
          <a:xfrm>
            <a:off x="5287091" y="4606034"/>
            <a:ext cx="4335217" cy="3309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07DFC09-A584-8B4D-815B-56FA915BCE1E}"/>
              </a:ext>
            </a:extLst>
          </p:cNvPr>
          <p:cNvSpPr/>
          <p:nvPr/>
        </p:nvSpPr>
        <p:spPr>
          <a:xfrm>
            <a:off x="4934931" y="2935881"/>
            <a:ext cx="1737360" cy="176519"/>
          </a:xfrm>
          <a:prstGeom prst="rect">
            <a:avLst/>
          </a:prstGeom>
          <a:solidFill>
            <a:srgbClr val="FF6C6C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434BC5E-0694-3848-8CFA-062DC3B20C4B}"/>
              </a:ext>
            </a:extLst>
          </p:cNvPr>
          <p:cNvSpPr/>
          <p:nvPr/>
        </p:nvSpPr>
        <p:spPr>
          <a:xfrm>
            <a:off x="5637501" y="2016512"/>
            <a:ext cx="173736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DA2C900-015D-074E-AD4C-DDD7635C9E39}"/>
              </a:ext>
            </a:extLst>
          </p:cNvPr>
          <p:cNvSpPr/>
          <p:nvPr/>
        </p:nvSpPr>
        <p:spPr>
          <a:xfrm>
            <a:off x="6904323" y="2200386"/>
            <a:ext cx="114300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B61FD67-7635-AC41-990B-3311956AE94A}"/>
              </a:ext>
            </a:extLst>
          </p:cNvPr>
          <p:cNvSpPr/>
          <p:nvPr/>
        </p:nvSpPr>
        <p:spPr>
          <a:xfrm>
            <a:off x="2162421" y="932980"/>
            <a:ext cx="68301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325D68D-DD53-5A48-9157-2F7BEDDFE3A8}"/>
              </a:ext>
            </a:extLst>
          </p:cNvPr>
          <p:cNvSpPr/>
          <p:nvPr/>
        </p:nvSpPr>
        <p:spPr>
          <a:xfrm>
            <a:off x="1478485" y="3137409"/>
            <a:ext cx="683935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018D2F-64BF-6F4E-81D6-738E7F085B13}"/>
              </a:ext>
            </a:extLst>
          </p:cNvPr>
          <p:cNvSpPr/>
          <p:nvPr/>
        </p:nvSpPr>
        <p:spPr>
          <a:xfrm>
            <a:off x="2311515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3E0C76B-9B99-8343-88F8-CEA8E81CBC8D}"/>
              </a:ext>
            </a:extLst>
          </p:cNvPr>
          <p:cNvSpPr/>
          <p:nvPr/>
        </p:nvSpPr>
        <p:spPr>
          <a:xfrm>
            <a:off x="8436223" y="2028678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6C6CE28-0716-9E42-894C-EDC54CA91D5A}"/>
              </a:ext>
            </a:extLst>
          </p:cNvPr>
          <p:cNvSpPr/>
          <p:nvPr/>
        </p:nvSpPr>
        <p:spPr>
          <a:xfrm>
            <a:off x="1761053" y="4239315"/>
            <a:ext cx="188589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833221-11B8-E843-B171-32235184BEC5}"/>
              </a:ext>
            </a:extLst>
          </p:cNvPr>
          <p:cNvSpPr/>
          <p:nvPr/>
        </p:nvSpPr>
        <p:spPr>
          <a:xfrm>
            <a:off x="9883359" y="3874652"/>
            <a:ext cx="1346583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4CA98C7-13A4-7A40-84E3-E92A71BBB0BE}"/>
              </a:ext>
            </a:extLst>
          </p:cNvPr>
          <p:cNvSpPr/>
          <p:nvPr/>
        </p:nvSpPr>
        <p:spPr>
          <a:xfrm>
            <a:off x="9070895" y="2752007"/>
            <a:ext cx="534120" cy="359622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0FF044D-93DE-AF40-8564-65F1DA89DC87}"/>
              </a:ext>
            </a:extLst>
          </p:cNvPr>
          <p:cNvSpPr/>
          <p:nvPr/>
        </p:nvSpPr>
        <p:spPr>
          <a:xfrm>
            <a:off x="6361737" y="932980"/>
            <a:ext cx="1888225" cy="330973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SMS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9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45D22CE-0392-45B5-ADF3-72D34A242198}" vid="{1958FF97-A204-4E5B-A17F-D70CF7833A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IC-Yearly-Calendar-Gantt-Chart-Template_PowerPoint - SR edits</Template>
  <TotalTime>0</TotalTime>
  <Words>456</Words>
  <Application>Microsoft Macintosh PowerPoint</Application>
  <PresentationFormat>Widescreen</PresentationFormat>
  <Paragraphs>194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2020-10-15T17:02:02Z</dcterms:created>
  <dcterms:modified xsi:type="dcterms:W3CDTF">2022-09-11T04:21:27Z</dcterms:modified>
</cp:coreProperties>
</file>